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683" r:id="rId2"/>
    <p:sldId id="688" r:id="rId3"/>
    <p:sldId id="689" r:id="rId4"/>
    <p:sldId id="690" r:id="rId5"/>
    <p:sldId id="676" r:id="rId6"/>
    <p:sldId id="680" r:id="rId7"/>
    <p:sldId id="681" r:id="rId8"/>
    <p:sldId id="664" r:id="rId9"/>
    <p:sldId id="686" r:id="rId10"/>
    <p:sldId id="687" r:id="rId11"/>
    <p:sldId id="684" r:id="rId12"/>
    <p:sldId id="660" r:id="rId13"/>
    <p:sldId id="668" r:id="rId14"/>
    <p:sldId id="666" r:id="rId15"/>
    <p:sldId id="663" r:id="rId16"/>
    <p:sldId id="670" r:id="rId17"/>
    <p:sldId id="667" r:id="rId18"/>
    <p:sldId id="671" r:id="rId19"/>
    <p:sldId id="672" r:id="rId20"/>
    <p:sldId id="673" r:id="rId21"/>
    <p:sldId id="674" r:id="rId22"/>
    <p:sldId id="691" r:id="rId23"/>
    <p:sldId id="677" r:id="rId24"/>
    <p:sldId id="678" r:id="rId25"/>
    <p:sldId id="679" r:id="rId26"/>
    <p:sldId id="294" r:id="rId27"/>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tender Sharma" initials="JS" lastIdx="1" clrIdx="0">
    <p:extLst>
      <p:ext uri="{19B8F6BF-5375-455C-9EA6-DF929625EA0E}">
        <p15:presenceInfo xmlns:p15="http://schemas.microsoft.com/office/powerpoint/2012/main" userId="S-1-5-21-3440776658-3651042407-250213947-91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9B1"/>
    <a:srgbClr val="D9E1F2"/>
    <a:srgbClr val="002060"/>
    <a:srgbClr val="003D8A"/>
    <a:srgbClr val="00C0F3"/>
    <a:srgbClr val="E3FCFE"/>
    <a:srgbClr val="E9FDFF"/>
    <a:srgbClr val="0059AF"/>
    <a:srgbClr val="0076D8"/>
    <a:srgbClr val="009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98629" autoAdjust="0"/>
  </p:normalViewPr>
  <p:slideViewPr>
    <p:cSldViewPr snapToGrid="0" snapToObjects="1">
      <p:cViewPr varScale="1">
        <p:scale>
          <a:sx n="122" d="100"/>
          <a:sy n="122" d="100"/>
        </p:scale>
        <p:origin x="426" y="9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D0CC43-6ECF-4AD5-B8EA-9CF2CA06D976}" type="datetimeFigureOut">
              <a:rPr lang="en-IN" smtClean="0"/>
              <a:t>17-05-2021</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00F522-6F97-4EA0-848F-2CD403FA7057}" type="slidenum">
              <a:rPr lang="en-IN" smtClean="0"/>
              <a:t>‹#›</a:t>
            </a:fld>
            <a:endParaRPr lang="en-IN"/>
          </a:p>
        </p:txBody>
      </p:sp>
    </p:spTree>
    <p:extLst>
      <p:ext uri="{BB962C8B-B14F-4D97-AF65-F5344CB8AC3E}">
        <p14:creationId xmlns:p14="http://schemas.microsoft.com/office/powerpoint/2010/main" val="2905168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4BFC74-BFC8-4FA0-9251-4F52C6883E7E}" type="datetimeFigureOut">
              <a:rPr lang="en-IN" smtClean="0"/>
              <a:t>17-05-2021</a:t>
            </a:fld>
            <a:endParaRPr lang="en-I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5EDD6C-A3BB-4CD9-AFBB-91F183DEB1C2}" type="slidenum">
              <a:rPr lang="en-IN" smtClean="0"/>
              <a:t>‹#›</a:t>
            </a:fld>
            <a:endParaRPr lang="en-IN"/>
          </a:p>
        </p:txBody>
      </p:sp>
    </p:spTree>
    <p:extLst>
      <p:ext uri="{BB962C8B-B14F-4D97-AF65-F5344CB8AC3E}">
        <p14:creationId xmlns:p14="http://schemas.microsoft.com/office/powerpoint/2010/main" val="3949265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5017575"/>
            <a:ext cx="9144000" cy="125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a:extLst>
              <a:ext uri="{FF2B5EF4-FFF2-40B4-BE49-F238E27FC236}">
                <a16:creationId xmlns:a16="http://schemas.microsoft.com/office/drawing/2014/main" xmlns="" id="{2C578037-89D9-924A-AB68-DCDDC12DFA8B}"/>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694DB793-D350-B049-8A1D-6D84C266A93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F21BB254-C113-3748-B29E-C8E62FEC6565}"/>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5" name="Footer Placeholder 4">
            <a:extLst>
              <a:ext uri="{FF2B5EF4-FFF2-40B4-BE49-F238E27FC236}">
                <a16:creationId xmlns:a16="http://schemas.microsoft.com/office/drawing/2014/main" xmlns="" id="{D3E5AF19-3B1F-EF42-AA3D-6C5F613C1B75}"/>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E781DB21-4DA4-AD44-8014-2B5A1BDC7968}"/>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1753616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ED564B-5E45-8745-9C9E-E71EFBF184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AA5B12C-3EED-474E-929C-831A71D879F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F39EF32-4C0D-D94D-B6C1-A3947A4767AA}"/>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5" name="Footer Placeholder 4">
            <a:extLst>
              <a:ext uri="{FF2B5EF4-FFF2-40B4-BE49-F238E27FC236}">
                <a16:creationId xmlns:a16="http://schemas.microsoft.com/office/drawing/2014/main" xmlns="" id="{C5B86916-73BC-AD48-888A-81A22F00B75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7BE998E9-6DCD-6D46-9B4C-FE8691101868}"/>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4087917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721E3663-75F6-C441-94BA-B5F88E002BD6}"/>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BE017B4-FA22-974F-BB1A-D3EDD6639D37}"/>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DB50EDD-4704-2F41-8AB2-89B0B6FE60C9}"/>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5" name="Footer Placeholder 4">
            <a:extLst>
              <a:ext uri="{FF2B5EF4-FFF2-40B4-BE49-F238E27FC236}">
                <a16:creationId xmlns:a16="http://schemas.microsoft.com/office/drawing/2014/main" xmlns="" id="{B4EC2C0F-61D8-DC45-AB5B-BFF8FE3BBE74}"/>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9FBFC76A-A956-FE4C-8DE9-F16701DA7FBF}"/>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1614700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2AE5BB-AEAC-EC4F-8744-607F95279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F7CE5FF-0733-2E4A-BB97-A47CC9C636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E692DE6-FFD4-5945-9A3B-C84517E59218}"/>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5" name="Footer Placeholder 4">
            <a:extLst>
              <a:ext uri="{FF2B5EF4-FFF2-40B4-BE49-F238E27FC236}">
                <a16:creationId xmlns:a16="http://schemas.microsoft.com/office/drawing/2014/main" xmlns="" id="{D5FA6010-6DE1-8946-A4F1-01AB6A493600}"/>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C4296EFC-8DC0-3E4A-AA85-37134245144C}"/>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3223491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B3A8E-20E8-AB46-9F20-540CA32E336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0E180EE1-99FE-654F-82CE-53C3EACA163F}"/>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7D8DBD50-2C80-6F4E-BD49-9547D9740A3A}"/>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5" name="Footer Placeholder 4">
            <a:extLst>
              <a:ext uri="{FF2B5EF4-FFF2-40B4-BE49-F238E27FC236}">
                <a16:creationId xmlns:a16="http://schemas.microsoft.com/office/drawing/2014/main" xmlns="" id="{BB21BB05-B61A-3F44-95CB-0E81F8F5D7E8}"/>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469E20A3-C9E2-4042-A6CC-9F6499C3966E}"/>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3376765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11F488-8645-7248-BF67-C4D4ED87B3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74BBA135-FFE2-2945-91CF-2700D52DE0B1}"/>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A89B4205-FF8E-8744-B5F6-90BB9A6DF70E}"/>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9361560-B868-8B41-B10A-5FE3264A3917}"/>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6" name="Footer Placeholder 5">
            <a:extLst>
              <a:ext uri="{FF2B5EF4-FFF2-40B4-BE49-F238E27FC236}">
                <a16:creationId xmlns:a16="http://schemas.microsoft.com/office/drawing/2014/main" xmlns="" id="{8FC44D95-81CB-3748-9E3B-41CB2A247C42}"/>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8F21E46A-D293-4442-B419-9CCFDA73C9D1}"/>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2507169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53AFE9-F5FE-494E-9717-68C4907A2FBC}"/>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D0250281-8522-6840-BB1E-3C1AA0187DEA}"/>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EDB4F1E6-370E-9D45-98C5-93BAAC8AF383}"/>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902974C5-0BFB-9048-80DC-4158AE0A28FC}"/>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A1C8E4CC-63DF-2C40-80BB-F0CEDAC725C1}"/>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181AAA86-939B-1343-B6E3-951CA16726B4}"/>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8" name="Footer Placeholder 7">
            <a:extLst>
              <a:ext uri="{FF2B5EF4-FFF2-40B4-BE49-F238E27FC236}">
                <a16:creationId xmlns:a16="http://schemas.microsoft.com/office/drawing/2014/main" xmlns="" id="{F89CA696-52E2-B346-B743-9FC8DFEA1BAE}"/>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xmlns="" id="{A3DA9F8A-32BC-2444-BADF-570FC10DD79D}"/>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4230274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6F82F4-1B62-1844-B3DE-FA1F90679EE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652CB7B-61F2-A147-8607-04DEAE18CF1C}"/>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4" name="Footer Placeholder 3">
            <a:extLst>
              <a:ext uri="{FF2B5EF4-FFF2-40B4-BE49-F238E27FC236}">
                <a16:creationId xmlns:a16="http://schemas.microsoft.com/office/drawing/2014/main" xmlns="" id="{58BBE8DA-69AA-BF44-B9E0-C0993D146782}"/>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xmlns="" id="{3A4B9327-559B-D849-BBF1-996BA7478EA9}"/>
              </a:ext>
            </a:extLst>
          </p:cNvPr>
          <p:cNvSpPr>
            <a:spLocks noGrp="1"/>
          </p:cNvSpPr>
          <p:nvPr>
            <p:ph type="sldNum" sz="quarter" idx="12"/>
          </p:nvPr>
        </p:nvSpPr>
        <p:spPr/>
        <p:txBody>
          <a:bodyPr/>
          <a:lstStyle/>
          <a:p>
            <a:fld id="{9F176866-7053-8D41-BACE-209A16C230E3}" type="slidenum">
              <a:rPr lang="en-US" smtClean="0"/>
              <a:t>‹#›</a:t>
            </a:fld>
            <a:endParaRPr lang="en-US"/>
          </a:p>
        </p:txBody>
      </p:sp>
      <p:sp>
        <p:nvSpPr>
          <p:cNvPr id="6" name="Rectangle 5"/>
          <p:cNvSpPr/>
          <p:nvPr userDrawn="1"/>
        </p:nvSpPr>
        <p:spPr>
          <a:xfrm>
            <a:off x="0" y="4556760"/>
            <a:ext cx="9144000" cy="586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035655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2218B0A-8369-C647-A06A-FAE6FB5FFFD2}"/>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3" name="Footer Placeholder 2">
            <a:extLst>
              <a:ext uri="{FF2B5EF4-FFF2-40B4-BE49-F238E27FC236}">
                <a16:creationId xmlns:a16="http://schemas.microsoft.com/office/drawing/2014/main" xmlns="" id="{42C0C2BC-CCA8-EF47-AB67-0CFC851500A2}"/>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xmlns="" id="{83812CDE-059E-3C4C-8B6B-C0AD0A49789E}"/>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897183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368F5F-03B3-1848-88E5-B0C8869710EA}"/>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E4C13140-B9AE-D746-87C0-8568470DABF5}"/>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5A795858-26F9-0E47-9031-EB7599C6E49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xmlns="" id="{A9B5D34E-53AB-4C42-8848-D546AF3C5EE2}"/>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6" name="Footer Placeholder 5">
            <a:extLst>
              <a:ext uri="{FF2B5EF4-FFF2-40B4-BE49-F238E27FC236}">
                <a16:creationId xmlns:a16="http://schemas.microsoft.com/office/drawing/2014/main" xmlns="" id="{3A9B1088-418D-8743-A7D1-2D4A987E38F2}"/>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8BFF257D-FC26-B442-B5FE-845E41164798}"/>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2344522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1DBC5B-8B6B-E846-9255-CBF057B796F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E79AE25A-79DB-B449-B2DA-4A3692BAB94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BD1F2219-23F0-0C4D-8489-5FE16FC75B5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xmlns="" id="{64E39E83-77DE-7F42-9B1F-79040232324A}"/>
              </a:ext>
            </a:extLst>
          </p:cNvPr>
          <p:cNvSpPr>
            <a:spLocks noGrp="1"/>
          </p:cNvSpPr>
          <p:nvPr>
            <p:ph type="dt" sz="half" idx="10"/>
          </p:nvPr>
        </p:nvSpPr>
        <p:spPr>
          <a:xfrm>
            <a:off x="628650" y="4767263"/>
            <a:ext cx="2057400" cy="273844"/>
          </a:xfrm>
          <a:prstGeom prst="rect">
            <a:avLst/>
          </a:prstGeom>
        </p:spPr>
        <p:txBody>
          <a:bodyPr/>
          <a:lstStyle/>
          <a:p>
            <a:fld id="{9A7A7FC6-771F-5443-9ABF-A45283B157A6}" type="datetimeFigureOut">
              <a:rPr lang="en-US" smtClean="0"/>
              <a:t>5/17/2021</a:t>
            </a:fld>
            <a:endParaRPr lang="en-US"/>
          </a:p>
        </p:txBody>
      </p:sp>
      <p:sp>
        <p:nvSpPr>
          <p:cNvPr id="6" name="Footer Placeholder 5">
            <a:extLst>
              <a:ext uri="{FF2B5EF4-FFF2-40B4-BE49-F238E27FC236}">
                <a16:creationId xmlns:a16="http://schemas.microsoft.com/office/drawing/2014/main" xmlns="" id="{9764A88A-F487-BE42-AB4C-C4364F9CF4FB}"/>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31838C92-2039-B848-AA49-48C301C32EC2}"/>
              </a:ext>
            </a:extLst>
          </p:cNvPr>
          <p:cNvSpPr>
            <a:spLocks noGrp="1"/>
          </p:cNvSpPr>
          <p:nvPr>
            <p:ph type="sldNum" sz="quarter" idx="12"/>
          </p:nvPr>
        </p:nvSpPr>
        <p:spPr/>
        <p:txBody>
          <a:bodyPr/>
          <a:lstStyle/>
          <a:p>
            <a:fld id="{9F176866-7053-8D41-BACE-209A16C230E3}" type="slidenum">
              <a:rPr lang="en-US" smtClean="0"/>
              <a:t>‹#›</a:t>
            </a:fld>
            <a:endParaRPr lang="en-US"/>
          </a:p>
        </p:txBody>
      </p:sp>
    </p:spTree>
    <p:extLst>
      <p:ext uri="{BB962C8B-B14F-4D97-AF65-F5344CB8AC3E}">
        <p14:creationId xmlns:p14="http://schemas.microsoft.com/office/powerpoint/2010/main" val="492227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900" y="5061600"/>
            <a:ext cx="9142200" cy="81900"/>
          </a:xfrm>
          <a:prstGeom prst="rect">
            <a:avLst/>
          </a:prstGeom>
        </p:spPr>
      </p:pic>
      <p:sp>
        <p:nvSpPr>
          <p:cNvPr id="2" name="Title Placeholder 1">
            <a:extLst>
              <a:ext uri="{FF2B5EF4-FFF2-40B4-BE49-F238E27FC236}">
                <a16:creationId xmlns:a16="http://schemas.microsoft.com/office/drawing/2014/main" xmlns="" id="{4B6CC599-7667-5E42-B0C6-F045FF66BD9F}"/>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788EFA6-B85E-1C46-8CBF-873FE3CD9879}"/>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9CED173D-489D-3A4A-87FF-C14BADD89116}"/>
              </a:ext>
            </a:extLst>
          </p:cNvPr>
          <p:cNvSpPr>
            <a:spLocks noGrp="1"/>
          </p:cNvSpPr>
          <p:nvPr>
            <p:ph type="sldNum" sz="quarter" idx="4"/>
          </p:nvPr>
        </p:nvSpPr>
        <p:spPr>
          <a:xfrm>
            <a:off x="8305800" y="5017575"/>
            <a:ext cx="209550" cy="125925"/>
          </a:xfrm>
          <a:prstGeom prst="rect">
            <a:avLst/>
          </a:prstGeom>
          <a:solidFill>
            <a:schemeClr val="bg1"/>
          </a:solidFill>
          <a:ln>
            <a:noFill/>
          </a:ln>
        </p:spPr>
        <p:txBody>
          <a:bodyPr vert="horz" lIns="68580" tIns="34290" rIns="68580" bIns="34290" rtlCol="0" anchor="ctr"/>
          <a:lstStyle>
            <a:lvl1pPr algn="ctr">
              <a:defRPr sz="900">
                <a:solidFill>
                  <a:schemeClr val="tx1">
                    <a:tint val="75000"/>
                  </a:schemeClr>
                </a:solidFill>
              </a:defRPr>
            </a:lvl1pPr>
          </a:lstStyle>
          <a:p>
            <a:fld id="{9F176866-7053-8D41-BACE-209A16C230E3}" type="slidenum">
              <a:rPr lang="en-US" smtClean="0"/>
              <a:pPr/>
              <a:t>‹#›</a:t>
            </a:fld>
            <a:endParaRPr lang="en-US" dirty="0"/>
          </a:p>
        </p:txBody>
      </p:sp>
      <p:pic>
        <p:nvPicPr>
          <p:cNvPr id="9" name="Picture 8">
            <a:extLst>
              <a:ext uri="{FF2B5EF4-FFF2-40B4-BE49-F238E27FC236}">
                <a16:creationId xmlns:a16="http://schemas.microsoft.com/office/drawing/2014/main" xmlns="" id="{DD7DD31D-1B46-4A14-8910-D95ED11971B4}"/>
              </a:ext>
            </a:extLst>
          </p:cNvPr>
          <p:cNvPicPr>
            <a:picLocks noChangeAspect="1"/>
          </p:cNvPicPr>
          <p:nvPr userDrawn="1"/>
        </p:nvPicPr>
        <p:blipFill rotWithShape="1">
          <a:blip r:embed="rId14" cstate="screen">
            <a:extLst>
              <a:ext uri="{28A0092B-C50C-407E-A947-70E740481C1C}">
                <a14:useLocalDpi xmlns:a14="http://schemas.microsoft.com/office/drawing/2010/main"/>
              </a:ext>
            </a:extLst>
          </a:blip>
          <a:srcRect b="-1111"/>
          <a:stretch/>
        </p:blipFill>
        <p:spPr>
          <a:xfrm>
            <a:off x="96873" y="149201"/>
            <a:ext cx="834952" cy="90851"/>
          </a:xfrm>
          <a:prstGeom prst="rect">
            <a:avLst/>
          </a:prstGeom>
        </p:spPr>
      </p:pic>
      <p:pic>
        <p:nvPicPr>
          <p:cNvPr id="10" name="Picture 9">
            <a:extLst>
              <a:ext uri="{FF2B5EF4-FFF2-40B4-BE49-F238E27FC236}">
                <a16:creationId xmlns:a16="http://schemas.microsoft.com/office/drawing/2014/main" xmlns="" id="{D85BDF47-638B-4B9A-BE23-13FEF3C14614}"/>
              </a:ext>
            </a:extLst>
          </p:cNvPr>
          <p:cNvPicPr>
            <a:picLocks noChangeAspect="1"/>
          </p:cNvPicPr>
          <p:nvPr userDrawn="1"/>
        </p:nvPicPr>
        <p:blipFill rotWithShape="1">
          <a:blip r:embed="rId15"/>
          <a:srcRect b="38414"/>
          <a:stretch/>
        </p:blipFill>
        <p:spPr>
          <a:xfrm>
            <a:off x="8615829" y="33175"/>
            <a:ext cx="522276" cy="344993"/>
          </a:xfrm>
          <a:prstGeom prst="rect">
            <a:avLst/>
          </a:prstGeom>
        </p:spPr>
      </p:pic>
    </p:spTree>
    <p:extLst>
      <p:ext uri="{BB962C8B-B14F-4D97-AF65-F5344CB8AC3E}">
        <p14:creationId xmlns:p14="http://schemas.microsoft.com/office/powerpoint/2010/main" val="11855193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55" y="320432"/>
            <a:ext cx="6049108" cy="4767384"/>
          </a:xfrm>
          <a:prstGeom prst="rect">
            <a:avLst/>
          </a:prstGeom>
        </p:spPr>
      </p:pic>
      <p:sp>
        <p:nvSpPr>
          <p:cNvPr id="14" name="Rectangle 1"/>
          <p:cNvSpPr/>
          <p:nvPr/>
        </p:nvSpPr>
        <p:spPr>
          <a:xfrm>
            <a:off x="4314092" y="320432"/>
            <a:ext cx="4829908" cy="4767384"/>
          </a:xfrm>
          <a:custGeom>
            <a:avLst/>
            <a:gdLst>
              <a:gd name="connsiteX0" fmla="*/ 0 w 3609269"/>
              <a:gd name="connsiteY0" fmla="*/ 0 h 5143500"/>
              <a:gd name="connsiteX1" fmla="*/ 3609269 w 3609269"/>
              <a:gd name="connsiteY1" fmla="*/ 0 h 5143500"/>
              <a:gd name="connsiteX2" fmla="*/ 3609269 w 3609269"/>
              <a:gd name="connsiteY2" fmla="*/ 5143500 h 5143500"/>
              <a:gd name="connsiteX3" fmla="*/ 0 w 3609269"/>
              <a:gd name="connsiteY3" fmla="*/ 5143500 h 5143500"/>
              <a:gd name="connsiteX4" fmla="*/ 0 w 3609269"/>
              <a:gd name="connsiteY4" fmla="*/ 0 h 5143500"/>
              <a:gd name="connsiteX0" fmla="*/ 928800 w 3609269"/>
              <a:gd name="connsiteY0" fmla="*/ 0 h 5143500"/>
              <a:gd name="connsiteX1" fmla="*/ 3609269 w 3609269"/>
              <a:gd name="connsiteY1" fmla="*/ 0 h 5143500"/>
              <a:gd name="connsiteX2" fmla="*/ 3609269 w 3609269"/>
              <a:gd name="connsiteY2" fmla="*/ 5143500 h 5143500"/>
              <a:gd name="connsiteX3" fmla="*/ 0 w 3609269"/>
              <a:gd name="connsiteY3" fmla="*/ 5143500 h 5143500"/>
              <a:gd name="connsiteX4" fmla="*/ 928800 w 3609269"/>
              <a:gd name="connsiteY4" fmla="*/ 0 h 5143500"/>
              <a:gd name="connsiteX0" fmla="*/ 0 w 2680469"/>
              <a:gd name="connsiteY0" fmla="*/ 0 h 5143500"/>
              <a:gd name="connsiteX1" fmla="*/ 2680469 w 2680469"/>
              <a:gd name="connsiteY1" fmla="*/ 0 h 5143500"/>
              <a:gd name="connsiteX2" fmla="*/ 2680469 w 2680469"/>
              <a:gd name="connsiteY2" fmla="*/ 5143500 h 5143500"/>
              <a:gd name="connsiteX3" fmla="*/ 50400 w 2680469"/>
              <a:gd name="connsiteY3" fmla="*/ 5136300 h 5143500"/>
              <a:gd name="connsiteX4" fmla="*/ 0 w 2680469"/>
              <a:gd name="connsiteY4" fmla="*/ 0 h 5143500"/>
              <a:gd name="connsiteX0" fmla="*/ 1553131 w 4233600"/>
              <a:gd name="connsiteY0" fmla="*/ 0 h 5143500"/>
              <a:gd name="connsiteX1" fmla="*/ 4233600 w 4233600"/>
              <a:gd name="connsiteY1" fmla="*/ 0 h 5143500"/>
              <a:gd name="connsiteX2" fmla="*/ 4233600 w 4233600"/>
              <a:gd name="connsiteY2" fmla="*/ 5143500 h 5143500"/>
              <a:gd name="connsiteX3" fmla="*/ 1603531 w 4233600"/>
              <a:gd name="connsiteY3" fmla="*/ 5136300 h 5143500"/>
              <a:gd name="connsiteX4" fmla="*/ 0 w 4233600"/>
              <a:gd name="connsiteY4" fmla="*/ 2455200 h 5143500"/>
              <a:gd name="connsiteX5" fmla="*/ 1553131 w 4233600"/>
              <a:gd name="connsiteY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3600" h="5143500">
                <a:moveTo>
                  <a:pt x="1553131" y="0"/>
                </a:moveTo>
                <a:lnTo>
                  <a:pt x="4233600" y="0"/>
                </a:lnTo>
                <a:lnTo>
                  <a:pt x="4233600" y="5143500"/>
                </a:lnTo>
                <a:lnTo>
                  <a:pt x="1603531" y="5136300"/>
                </a:lnTo>
                <a:cubicBezTo>
                  <a:pt x="1589821" y="4245000"/>
                  <a:pt x="13710" y="3346500"/>
                  <a:pt x="0" y="2455200"/>
                </a:cubicBezTo>
                <a:lnTo>
                  <a:pt x="1553131" y="0"/>
                </a:lnTo>
                <a:close/>
              </a:path>
            </a:pathLst>
          </a:custGeom>
          <a:solidFill>
            <a:srgbClr val="002060">
              <a:alpha val="8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t>                          </a:t>
            </a:r>
            <a:r>
              <a:rPr lang="en-IN" sz="2000" dirty="0" smtClean="0"/>
              <a:t>Project Photographs </a:t>
            </a:r>
            <a:endParaRPr lang="en-IN" sz="2000" dirty="0"/>
          </a:p>
        </p:txBody>
      </p:sp>
    </p:spTree>
    <p:extLst>
      <p:ext uri="{BB962C8B-B14F-4D97-AF65-F5344CB8AC3E}">
        <p14:creationId xmlns:p14="http://schemas.microsoft.com/office/powerpoint/2010/main" val="26095430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338" y="90335"/>
            <a:ext cx="6025662" cy="367018"/>
          </a:xfrm>
        </p:spPr>
        <p:txBody>
          <a:bodyPr>
            <a:normAutofit/>
          </a:bodyPr>
          <a:lstStyle/>
          <a:p>
            <a:pPr algn="ctr"/>
            <a:r>
              <a:rPr lang="en-IN" sz="1800" b="1" dirty="0" smtClean="0">
                <a:solidFill>
                  <a:srgbClr val="002060"/>
                </a:solidFill>
              </a:rPr>
              <a:t>FLATS HANDOVER </a:t>
            </a:r>
            <a:endParaRPr lang="en-IN" sz="1800" b="1" dirty="0">
              <a:solidFill>
                <a:srgbClr val="002060"/>
              </a:solidFill>
            </a:endParaRPr>
          </a:p>
        </p:txBody>
      </p:sp>
      <p:sp>
        <p:nvSpPr>
          <p:cNvPr id="7" name="TextBox 6"/>
          <p:cNvSpPr txBox="1"/>
          <p:nvPr/>
        </p:nvSpPr>
        <p:spPr>
          <a:xfrm>
            <a:off x="5775158" y="4593597"/>
            <a:ext cx="2205789" cy="307777"/>
          </a:xfrm>
          <a:prstGeom prst="rect">
            <a:avLst/>
          </a:prstGeom>
          <a:noFill/>
        </p:spPr>
        <p:txBody>
          <a:bodyPr wrap="square" rtlCol="0">
            <a:spAutoFit/>
          </a:bodyPr>
          <a:lstStyle/>
          <a:p>
            <a:r>
              <a:rPr lang="en-IN" dirty="0" smtClean="0">
                <a:solidFill>
                  <a:prstClr val="black"/>
                </a:solidFill>
              </a:rPr>
              <a:t>          </a:t>
            </a:r>
            <a:r>
              <a:rPr lang="en-IN" b="1" dirty="0" smtClean="0">
                <a:solidFill>
                  <a:srgbClr val="002060"/>
                </a:solidFill>
              </a:rPr>
              <a:t>TOWER-7, 301</a:t>
            </a:r>
            <a:endParaRPr lang="en-IN" b="1" dirty="0">
              <a:solidFill>
                <a:srgbClr val="002060"/>
              </a:solidFill>
            </a:endParaRPr>
          </a:p>
        </p:txBody>
      </p:sp>
      <p:sp>
        <p:nvSpPr>
          <p:cNvPr id="8" name="TextBox 7"/>
          <p:cNvSpPr txBox="1"/>
          <p:nvPr/>
        </p:nvSpPr>
        <p:spPr>
          <a:xfrm>
            <a:off x="746850" y="4600799"/>
            <a:ext cx="2205789" cy="307777"/>
          </a:xfrm>
          <a:prstGeom prst="rect">
            <a:avLst/>
          </a:prstGeom>
          <a:noFill/>
        </p:spPr>
        <p:txBody>
          <a:bodyPr wrap="square" rtlCol="0">
            <a:spAutoFit/>
          </a:bodyPr>
          <a:lstStyle/>
          <a:p>
            <a:r>
              <a:rPr lang="en-IN" dirty="0" smtClean="0">
                <a:solidFill>
                  <a:prstClr val="black"/>
                </a:solidFill>
              </a:rPr>
              <a:t>          </a:t>
            </a:r>
            <a:r>
              <a:rPr lang="en-IN" b="1" dirty="0" smtClean="0">
                <a:solidFill>
                  <a:srgbClr val="002060"/>
                </a:solidFill>
              </a:rPr>
              <a:t>TOWER-6, 402</a:t>
            </a:r>
            <a:endParaRPr lang="en-IN" b="1" dirty="0">
              <a:solidFill>
                <a:srgbClr val="00206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758" y="424838"/>
            <a:ext cx="3131971" cy="417596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5620" y="424838"/>
            <a:ext cx="5347862" cy="3473394"/>
          </a:xfrm>
          <a:prstGeom prst="rect">
            <a:avLst/>
          </a:prstGeom>
        </p:spPr>
      </p:pic>
    </p:spTree>
    <p:extLst>
      <p:ext uri="{BB962C8B-B14F-4D97-AF65-F5344CB8AC3E}">
        <p14:creationId xmlns:p14="http://schemas.microsoft.com/office/powerpoint/2010/main" val="1543927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a:t>
            </a:r>
            <a:r>
              <a:rPr lang="en-IN" sz="2400" b="1" dirty="0" smtClean="0">
                <a:solidFill>
                  <a:srgbClr val="00B0F0"/>
                </a:solidFill>
              </a:rPr>
              <a:t>Kids Play Area</a:t>
            </a:r>
            <a:endParaRPr lang="en-IN" sz="2400" b="1" dirty="0">
              <a:solidFill>
                <a:srgbClr val="00B0F0"/>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3764" y="1370013"/>
            <a:ext cx="5796472" cy="3262312"/>
          </a:xfrm>
        </p:spPr>
      </p:pic>
    </p:spTree>
    <p:extLst>
      <p:ext uri="{BB962C8B-B14F-4D97-AF65-F5344CB8AC3E}">
        <p14:creationId xmlns:p14="http://schemas.microsoft.com/office/powerpoint/2010/main" val="13118764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5013"/>
            <a:ext cx="7886700" cy="994172"/>
          </a:xfrm>
        </p:spPr>
        <p:txBody>
          <a:bodyPr>
            <a:normAutofit/>
          </a:bodyPr>
          <a:lstStyle/>
          <a:p>
            <a:r>
              <a:rPr lang="en-IN" dirty="0" smtClean="0"/>
              <a:t>                     </a:t>
            </a:r>
            <a:r>
              <a:rPr lang="en-US" sz="2700" b="1" dirty="0" smtClean="0">
                <a:solidFill>
                  <a:srgbClr val="00B5EC"/>
                </a:solidFill>
                <a:latin typeface="Arial" pitchFamily="34" charset="0"/>
                <a:cs typeface="Arial" pitchFamily="34" charset="0"/>
              </a:rPr>
              <a:t>Community Building</a:t>
            </a:r>
            <a:endParaRPr lang="en-IN" sz="27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571" y="812800"/>
            <a:ext cx="6842858" cy="3856884"/>
          </a:xfrm>
          <a:prstGeom prst="rect">
            <a:avLst/>
          </a:prstGeom>
        </p:spPr>
      </p:pic>
    </p:spTree>
    <p:extLst>
      <p:ext uri="{BB962C8B-B14F-4D97-AF65-F5344CB8AC3E}">
        <p14:creationId xmlns:p14="http://schemas.microsoft.com/office/powerpoint/2010/main" val="456562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6"/>
            <a:ext cx="7886700" cy="994172"/>
          </a:xfrm>
        </p:spPr>
        <p:txBody>
          <a:bodyPr/>
          <a:lstStyle/>
          <a:p>
            <a:r>
              <a:rPr lang="en-IN" dirty="0" smtClean="0"/>
              <a:t>                      </a:t>
            </a:r>
            <a:r>
              <a:rPr lang="en-IN" sz="2400" b="1" dirty="0" smtClean="0">
                <a:solidFill>
                  <a:srgbClr val="00B0F0"/>
                </a:solidFill>
              </a:rPr>
              <a:t>Community Building Entrance</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4892" y="994478"/>
            <a:ext cx="7819781" cy="3262312"/>
          </a:xfrm>
        </p:spPr>
      </p:pic>
    </p:spTree>
    <p:extLst>
      <p:ext uri="{BB962C8B-B14F-4D97-AF65-F5344CB8AC3E}">
        <p14:creationId xmlns:p14="http://schemas.microsoft.com/office/powerpoint/2010/main" val="4186186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6"/>
            <a:ext cx="7886700" cy="994172"/>
          </a:xfrm>
        </p:spPr>
        <p:txBody>
          <a:bodyPr/>
          <a:lstStyle/>
          <a:p>
            <a:r>
              <a:rPr lang="en-IN" dirty="0" smtClean="0"/>
              <a:t>                     </a:t>
            </a:r>
            <a:r>
              <a:rPr lang="en-IN" sz="2400" b="1" dirty="0" smtClean="0">
                <a:solidFill>
                  <a:srgbClr val="00B0F0"/>
                </a:solidFill>
              </a:rPr>
              <a:t>Community Building Gr.Floor</a:t>
            </a:r>
            <a:r>
              <a:rPr lang="en-IN" sz="2400" b="1" dirty="0">
                <a:solidFill>
                  <a:srgbClr val="00B0F0"/>
                </a:solidFill>
              </a:rPr>
              <a:t>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1" y="994478"/>
            <a:ext cx="3669812"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3508" y="994478"/>
            <a:ext cx="4091842" cy="3262313"/>
          </a:xfrm>
          <a:prstGeom prst="rect">
            <a:avLst/>
          </a:prstGeom>
        </p:spPr>
      </p:pic>
      <p:sp>
        <p:nvSpPr>
          <p:cNvPr id="6" name="TextBox 5"/>
          <p:cNvSpPr txBox="1"/>
          <p:nvPr/>
        </p:nvSpPr>
        <p:spPr>
          <a:xfrm>
            <a:off x="711200" y="4423508"/>
            <a:ext cx="3110523" cy="307777"/>
          </a:xfrm>
          <a:prstGeom prst="rect">
            <a:avLst/>
          </a:prstGeom>
          <a:noFill/>
        </p:spPr>
        <p:txBody>
          <a:bodyPr wrap="square" rtlCol="0">
            <a:spAutoFit/>
          </a:bodyPr>
          <a:lstStyle/>
          <a:p>
            <a:r>
              <a:rPr lang="en-IN" b="1" dirty="0" smtClean="0">
                <a:solidFill>
                  <a:srgbClr val="00B0F0"/>
                </a:solidFill>
              </a:rPr>
              <a:t>                Juice &amp; Sitting Area.</a:t>
            </a:r>
            <a:endParaRPr lang="en-IN" b="1" dirty="0">
              <a:solidFill>
                <a:srgbClr val="00B0F0"/>
              </a:solidFill>
            </a:endParaRPr>
          </a:p>
        </p:txBody>
      </p:sp>
      <p:sp>
        <p:nvSpPr>
          <p:cNvPr id="7" name="TextBox 6"/>
          <p:cNvSpPr txBox="1"/>
          <p:nvPr/>
        </p:nvSpPr>
        <p:spPr>
          <a:xfrm>
            <a:off x="4802553" y="4423508"/>
            <a:ext cx="3110523" cy="307777"/>
          </a:xfrm>
          <a:prstGeom prst="rect">
            <a:avLst/>
          </a:prstGeom>
          <a:noFill/>
        </p:spPr>
        <p:txBody>
          <a:bodyPr wrap="square" rtlCol="0">
            <a:spAutoFit/>
          </a:bodyPr>
          <a:lstStyle/>
          <a:p>
            <a:r>
              <a:rPr lang="en-IN" b="1" dirty="0" smtClean="0">
                <a:solidFill>
                  <a:srgbClr val="00B0F0"/>
                </a:solidFill>
              </a:rPr>
              <a:t>                                 Lobby</a:t>
            </a:r>
            <a:endParaRPr lang="en-IN" b="1" dirty="0">
              <a:solidFill>
                <a:srgbClr val="00B0F0"/>
              </a:solidFill>
            </a:endParaRPr>
          </a:p>
        </p:txBody>
      </p:sp>
    </p:spTree>
    <p:extLst>
      <p:ext uri="{BB962C8B-B14F-4D97-AF65-F5344CB8AC3E}">
        <p14:creationId xmlns:p14="http://schemas.microsoft.com/office/powerpoint/2010/main" val="4163518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572" y="0"/>
            <a:ext cx="7886700" cy="994172"/>
          </a:xfrm>
        </p:spPr>
        <p:txBody>
          <a:bodyPr/>
          <a:lstStyle/>
          <a:p>
            <a:r>
              <a:rPr lang="en-IN" dirty="0" smtClean="0"/>
              <a:t>                            </a:t>
            </a:r>
            <a:r>
              <a:rPr lang="en-IN" sz="2400" b="1" dirty="0" smtClean="0">
                <a:solidFill>
                  <a:srgbClr val="00B0F0"/>
                </a:solidFill>
              </a:rPr>
              <a:t>Ground Floor Area</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357" y="994172"/>
            <a:ext cx="4138735" cy="3262312"/>
          </a:xfrm>
        </p:spPr>
      </p:pic>
      <p:sp>
        <p:nvSpPr>
          <p:cNvPr id="6" name="TextBox 5"/>
          <p:cNvSpPr txBox="1"/>
          <p:nvPr/>
        </p:nvSpPr>
        <p:spPr>
          <a:xfrm>
            <a:off x="382954" y="4470400"/>
            <a:ext cx="3235569" cy="307777"/>
          </a:xfrm>
          <a:prstGeom prst="rect">
            <a:avLst/>
          </a:prstGeom>
          <a:noFill/>
        </p:spPr>
        <p:txBody>
          <a:bodyPr wrap="square" rtlCol="0">
            <a:spAutoFit/>
          </a:bodyPr>
          <a:lstStyle/>
          <a:p>
            <a:r>
              <a:rPr lang="en-IN" b="1" dirty="0" smtClean="0">
                <a:solidFill>
                  <a:srgbClr val="00B0F0"/>
                </a:solidFill>
              </a:rPr>
              <a:t>                                 Crèche Room </a:t>
            </a:r>
            <a:endParaRPr lang="en-IN" b="1" dirty="0">
              <a:solidFill>
                <a:srgbClr val="00B0F0"/>
              </a:solidFill>
            </a:endParaRPr>
          </a:p>
        </p:txBody>
      </p:sp>
      <p:sp>
        <p:nvSpPr>
          <p:cNvPr id="7" name="TextBox 6"/>
          <p:cNvSpPr txBox="1"/>
          <p:nvPr/>
        </p:nvSpPr>
        <p:spPr>
          <a:xfrm>
            <a:off x="5091724" y="4468911"/>
            <a:ext cx="3235569" cy="307777"/>
          </a:xfrm>
          <a:prstGeom prst="rect">
            <a:avLst/>
          </a:prstGeom>
          <a:noFill/>
        </p:spPr>
        <p:txBody>
          <a:bodyPr wrap="square" rtlCol="0">
            <a:spAutoFit/>
          </a:bodyPr>
          <a:lstStyle/>
          <a:p>
            <a:r>
              <a:rPr lang="en-IN" b="1" dirty="0" smtClean="0">
                <a:solidFill>
                  <a:srgbClr val="00B0F0"/>
                </a:solidFill>
              </a:rPr>
              <a:t>Multi-Purpose &amp; Badminton court</a:t>
            </a:r>
            <a:endParaRPr lang="en-IN" b="1" dirty="0">
              <a:solidFill>
                <a:srgbClr val="00B0F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0398" y="994172"/>
            <a:ext cx="4538220" cy="2554155"/>
          </a:xfrm>
          <a:prstGeom prst="rect">
            <a:avLst/>
          </a:prstGeom>
        </p:spPr>
      </p:pic>
    </p:spTree>
    <p:extLst>
      <p:ext uri="{BB962C8B-B14F-4D97-AF65-F5344CB8AC3E}">
        <p14:creationId xmlns:p14="http://schemas.microsoft.com/office/powerpoint/2010/main" val="2545333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a:t>
            </a:r>
            <a:r>
              <a:rPr lang="en-IN" sz="2400" b="1" dirty="0" smtClean="0">
                <a:solidFill>
                  <a:srgbClr val="00B0F0"/>
                </a:solidFill>
              </a:rPr>
              <a:t>Main &amp; Kids Swimming Pool</a:t>
            </a:r>
            <a:endParaRPr lang="en-IN" sz="2400" b="1" dirty="0">
              <a:solidFill>
                <a:srgbClr val="00B0F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3536" y="1153756"/>
            <a:ext cx="6116928" cy="3442668"/>
          </a:xfrm>
          <a:prstGeom prst="rect">
            <a:avLst/>
          </a:prstGeom>
        </p:spPr>
      </p:pic>
    </p:spTree>
    <p:extLst>
      <p:ext uri="{BB962C8B-B14F-4D97-AF65-F5344CB8AC3E}">
        <p14:creationId xmlns:p14="http://schemas.microsoft.com/office/powerpoint/2010/main" val="1415330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994172"/>
          </a:xfrm>
        </p:spPr>
        <p:txBody>
          <a:bodyPr/>
          <a:lstStyle/>
          <a:p>
            <a:r>
              <a:rPr lang="en-IN" dirty="0" smtClean="0"/>
              <a:t>                  </a:t>
            </a:r>
            <a:r>
              <a:rPr lang="en-IN" sz="2400" b="1" dirty="0" smtClean="0">
                <a:solidFill>
                  <a:srgbClr val="00B0F0"/>
                </a:solidFill>
              </a:rPr>
              <a:t>Community Centre 1</a:t>
            </a:r>
            <a:r>
              <a:rPr lang="en-IN" sz="2400" b="1" baseline="30000" dirty="0" smtClean="0">
                <a:solidFill>
                  <a:srgbClr val="00B0F0"/>
                </a:solidFill>
              </a:rPr>
              <a:t>st</a:t>
            </a:r>
            <a:r>
              <a:rPr lang="en-IN" sz="2400" b="1" dirty="0" smtClean="0">
                <a:solidFill>
                  <a:srgbClr val="00B0F0"/>
                </a:solidFill>
              </a:rPr>
              <a:t> Floor lobby</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1" y="994172"/>
            <a:ext cx="7886699" cy="3262312"/>
          </a:xfrm>
        </p:spPr>
      </p:pic>
    </p:spTree>
    <p:extLst>
      <p:ext uri="{BB962C8B-B14F-4D97-AF65-F5344CB8AC3E}">
        <p14:creationId xmlns:p14="http://schemas.microsoft.com/office/powerpoint/2010/main" val="1703118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464" y="0"/>
            <a:ext cx="7886700" cy="994172"/>
          </a:xfrm>
        </p:spPr>
        <p:txBody>
          <a:bodyPr>
            <a:normAutofit/>
          </a:bodyPr>
          <a:lstStyle/>
          <a:p>
            <a:r>
              <a:rPr lang="en-IN" sz="2400" b="1" dirty="0" smtClean="0">
                <a:solidFill>
                  <a:srgbClr val="00B0F0"/>
                </a:solidFill>
              </a:rPr>
              <a:t>                              Community Centre 1</a:t>
            </a:r>
            <a:r>
              <a:rPr lang="en-IN" sz="2400" b="1" baseline="30000" dirty="0" smtClean="0">
                <a:solidFill>
                  <a:srgbClr val="00B0F0"/>
                </a:solidFill>
              </a:rPr>
              <a:t>st</a:t>
            </a:r>
            <a:r>
              <a:rPr lang="en-IN" sz="2400" b="1" dirty="0" smtClean="0">
                <a:solidFill>
                  <a:srgbClr val="00B0F0"/>
                </a:solidFill>
              </a:rPr>
              <a:t> Floor</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785" y="994172"/>
            <a:ext cx="4400062"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9814" y="1001986"/>
            <a:ext cx="4484077" cy="3254498"/>
          </a:xfrm>
          <a:prstGeom prst="rect">
            <a:avLst/>
          </a:prstGeom>
        </p:spPr>
      </p:pic>
      <p:sp>
        <p:nvSpPr>
          <p:cNvPr id="6" name="TextBox 5"/>
          <p:cNvSpPr txBox="1"/>
          <p:nvPr/>
        </p:nvSpPr>
        <p:spPr>
          <a:xfrm>
            <a:off x="508000" y="4509477"/>
            <a:ext cx="3298092" cy="307777"/>
          </a:xfrm>
          <a:prstGeom prst="rect">
            <a:avLst/>
          </a:prstGeom>
          <a:noFill/>
        </p:spPr>
        <p:txBody>
          <a:bodyPr wrap="square" rtlCol="0">
            <a:spAutoFit/>
          </a:bodyPr>
          <a:lstStyle/>
          <a:p>
            <a:r>
              <a:rPr lang="en-IN" b="1" dirty="0" smtClean="0">
                <a:solidFill>
                  <a:srgbClr val="00B0F0"/>
                </a:solidFill>
              </a:rPr>
              <a:t>                             Play Room</a:t>
            </a:r>
            <a:endParaRPr lang="en-IN" b="1" dirty="0">
              <a:solidFill>
                <a:srgbClr val="00B0F0"/>
              </a:solidFill>
            </a:endParaRPr>
          </a:p>
        </p:txBody>
      </p:sp>
      <p:sp>
        <p:nvSpPr>
          <p:cNvPr id="7" name="TextBox 6"/>
          <p:cNvSpPr txBox="1"/>
          <p:nvPr/>
        </p:nvSpPr>
        <p:spPr>
          <a:xfrm>
            <a:off x="5172806" y="4507988"/>
            <a:ext cx="3298092" cy="307777"/>
          </a:xfrm>
          <a:prstGeom prst="rect">
            <a:avLst/>
          </a:prstGeom>
          <a:noFill/>
        </p:spPr>
        <p:txBody>
          <a:bodyPr wrap="square" rtlCol="0">
            <a:spAutoFit/>
          </a:bodyPr>
          <a:lstStyle/>
          <a:p>
            <a:r>
              <a:rPr lang="en-IN" b="1" dirty="0" smtClean="0">
                <a:solidFill>
                  <a:srgbClr val="00B0F0"/>
                </a:solidFill>
              </a:rPr>
              <a:t>                           Reading Area</a:t>
            </a:r>
            <a:endParaRPr lang="en-IN" b="1" dirty="0">
              <a:solidFill>
                <a:srgbClr val="00B0F0"/>
              </a:solidFill>
            </a:endParaRPr>
          </a:p>
        </p:txBody>
      </p:sp>
    </p:spTree>
    <p:extLst>
      <p:ext uri="{BB962C8B-B14F-4D97-AF65-F5344CB8AC3E}">
        <p14:creationId xmlns:p14="http://schemas.microsoft.com/office/powerpoint/2010/main" val="1805453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21"/>
            <a:ext cx="7886700" cy="994172"/>
          </a:xfrm>
        </p:spPr>
        <p:txBody>
          <a:bodyPr/>
          <a:lstStyle/>
          <a:p>
            <a:r>
              <a:rPr lang="en-IN" b="1" dirty="0" smtClean="0">
                <a:solidFill>
                  <a:srgbClr val="00B0F0"/>
                </a:solidFill>
              </a:rPr>
              <a:t>                                 </a:t>
            </a:r>
            <a:r>
              <a:rPr lang="en-IN" sz="2400" b="1" dirty="0" smtClean="0">
                <a:solidFill>
                  <a:srgbClr val="00B0F0"/>
                </a:solidFill>
              </a:rPr>
              <a:t>Gymnasium </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771" y="1002293"/>
            <a:ext cx="4349749"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2923" y="1002293"/>
            <a:ext cx="4583722" cy="3262313"/>
          </a:xfrm>
          <a:prstGeom prst="rect">
            <a:avLst/>
          </a:prstGeom>
        </p:spPr>
      </p:pic>
    </p:spTree>
    <p:extLst>
      <p:ext uri="{BB962C8B-B14F-4D97-AF65-F5344CB8AC3E}">
        <p14:creationId xmlns:p14="http://schemas.microsoft.com/office/powerpoint/2010/main" val="4284486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3076" y="170412"/>
            <a:ext cx="3669030" cy="253536"/>
          </a:xfrm>
          <a:solidFill>
            <a:schemeClr val="accent2">
              <a:lumMod val="60000"/>
              <a:lumOff val="40000"/>
            </a:schemeClr>
          </a:solidFill>
        </p:spPr>
        <p:txBody>
          <a:bodyPr>
            <a:normAutofit fontScale="90000"/>
          </a:bodyPr>
          <a:lstStyle/>
          <a:p>
            <a:pPr algn="ctr"/>
            <a:r>
              <a:rPr lang="en-IN" sz="1800" b="1" i="1" dirty="0"/>
              <a:t> </a:t>
            </a:r>
            <a:r>
              <a:rPr lang="en-IN" sz="1650" b="1" i="1" dirty="0" smtClean="0"/>
              <a:t>Flat Handover To customers</a:t>
            </a:r>
            <a:endParaRPr lang="en-IN" sz="3000"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49" y="605789"/>
            <a:ext cx="4324006" cy="324300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399" y="605789"/>
            <a:ext cx="4324005" cy="3243004"/>
          </a:xfrm>
          <a:prstGeom prst="rect">
            <a:avLst/>
          </a:prstGeom>
        </p:spPr>
      </p:pic>
    </p:spTree>
    <p:extLst>
      <p:ext uri="{BB962C8B-B14F-4D97-AF65-F5344CB8AC3E}">
        <p14:creationId xmlns:p14="http://schemas.microsoft.com/office/powerpoint/2010/main" val="33313236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788" y="0"/>
            <a:ext cx="7886700" cy="994172"/>
          </a:xfrm>
        </p:spPr>
        <p:txBody>
          <a:bodyPr>
            <a:normAutofit/>
          </a:bodyPr>
          <a:lstStyle/>
          <a:p>
            <a:r>
              <a:rPr lang="en-IN" sz="2400" b="1" dirty="0" smtClean="0">
                <a:solidFill>
                  <a:srgbClr val="00B0F0"/>
                </a:solidFill>
              </a:rPr>
              <a:t>                             Aerobic Room &amp; Yoga Room</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786" y="994172"/>
            <a:ext cx="4345352"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8554" y="994172"/>
            <a:ext cx="4525108" cy="3262312"/>
          </a:xfrm>
          <a:prstGeom prst="rect">
            <a:avLst/>
          </a:prstGeom>
        </p:spPr>
      </p:pic>
    </p:spTree>
    <p:extLst>
      <p:ext uri="{BB962C8B-B14F-4D97-AF65-F5344CB8AC3E}">
        <p14:creationId xmlns:p14="http://schemas.microsoft.com/office/powerpoint/2010/main" val="14317741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801" y="0"/>
            <a:ext cx="7886700" cy="994172"/>
          </a:xfrm>
        </p:spPr>
        <p:txBody>
          <a:bodyPr/>
          <a:lstStyle/>
          <a:p>
            <a:r>
              <a:rPr lang="en-IN" dirty="0" smtClean="0"/>
              <a:t>                                  </a:t>
            </a:r>
            <a:r>
              <a:rPr lang="en-IN" sz="2400" b="1" dirty="0" smtClean="0">
                <a:solidFill>
                  <a:srgbClr val="00B0F0"/>
                </a:solidFill>
              </a:rPr>
              <a:t>Video</a:t>
            </a:r>
            <a:r>
              <a:rPr lang="en-IN" dirty="0" smtClean="0"/>
              <a:t> </a:t>
            </a:r>
            <a:r>
              <a:rPr lang="en-IN" sz="2400" b="1" dirty="0" smtClean="0">
                <a:solidFill>
                  <a:srgbClr val="00B0F0"/>
                </a:solidFill>
              </a:rPr>
              <a:t>room</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402" y="1166813"/>
            <a:ext cx="4349749"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166813"/>
            <a:ext cx="4509477" cy="3198935"/>
          </a:xfrm>
          <a:prstGeom prst="rect">
            <a:avLst/>
          </a:prstGeom>
        </p:spPr>
      </p:pic>
    </p:spTree>
    <p:extLst>
      <p:ext uri="{BB962C8B-B14F-4D97-AF65-F5344CB8AC3E}">
        <p14:creationId xmlns:p14="http://schemas.microsoft.com/office/powerpoint/2010/main" val="11082260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726525"/>
          </a:xfrm>
        </p:spPr>
        <p:txBody>
          <a:bodyPr/>
          <a:lstStyle/>
          <a:p>
            <a:r>
              <a:rPr lang="en-IN" dirty="0" smtClean="0"/>
              <a:t>              </a:t>
            </a:r>
            <a:r>
              <a:rPr lang="en-IN" dirty="0" smtClean="0"/>
              <a:t>        </a:t>
            </a:r>
            <a:r>
              <a:rPr lang="en-IN" b="1" dirty="0" smtClean="0">
                <a:solidFill>
                  <a:srgbClr val="002060"/>
                </a:solidFill>
              </a:rPr>
              <a:t>Sports Zone</a:t>
            </a:r>
            <a:endParaRPr lang="en-IN" sz="2400"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892" y="882162"/>
            <a:ext cx="6908800" cy="3886200"/>
          </a:xfrm>
          <a:prstGeom prst="rect">
            <a:avLst/>
          </a:prstGeom>
        </p:spPr>
      </p:pic>
    </p:spTree>
    <p:extLst>
      <p:ext uri="{BB962C8B-B14F-4D97-AF65-F5344CB8AC3E}">
        <p14:creationId xmlns:p14="http://schemas.microsoft.com/office/powerpoint/2010/main" val="15819694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994172"/>
          </a:xfrm>
        </p:spPr>
        <p:txBody>
          <a:bodyPr/>
          <a:lstStyle/>
          <a:p>
            <a:r>
              <a:rPr lang="en-IN" dirty="0" smtClean="0"/>
              <a:t>                            </a:t>
            </a:r>
            <a:r>
              <a:rPr lang="en-IN" sz="2400" b="1" dirty="0" smtClean="0">
                <a:solidFill>
                  <a:srgbClr val="00B0F0"/>
                </a:solidFill>
              </a:rPr>
              <a:t>Project landscape</a:t>
            </a:r>
            <a:endParaRPr lang="en-IN" sz="2400" b="1" dirty="0">
              <a:solidFill>
                <a:srgbClr val="00B0F0"/>
              </a:solidFill>
            </a:endParaRPr>
          </a:p>
        </p:txBody>
      </p:sp>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771" y="994172"/>
            <a:ext cx="4349749" cy="3262312"/>
          </a:xfr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994172"/>
            <a:ext cx="4221611" cy="3262312"/>
          </a:xfrm>
          <a:prstGeom prst="rect">
            <a:avLst/>
          </a:prstGeom>
        </p:spPr>
      </p:pic>
    </p:spTree>
    <p:extLst>
      <p:ext uri="{BB962C8B-B14F-4D97-AF65-F5344CB8AC3E}">
        <p14:creationId xmlns:p14="http://schemas.microsoft.com/office/powerpoint/2010/main" val="29330077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994172"/>
          </a:xfrm>
        </p:spPr>
        <p:txBody>
          <a:bodyPr/>
          <a:lstStyle/>
          <a:p>
            <a:r>
              <a:rPr lang="en-IN" dirty="0" smtClean="0"/>
              <a:t>                              </a:t>
            </a:r>
            <a:r>
              <a:rPr lang="en-IN" sz="2400" b="1" dirty="0" smtClean="0">
                <a:solidFill>
                  <a:srgbClr val="00B0F0"/>
                </a:solidFill>
              </a:rPr>
              <a:t>Landscape </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141" y="994172"/>
            <a:ext cx="4349749"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0153" y="994172"/>
            <a:ext cx="4423509" cy="3359577"/>
          </a:xfrm>
          <a:prstGeom prst="rect">
            <a:avLst/>
          </a:prstGeom>
        </p:spPr>
      </p:pic>
    </p:spTree>
    <p:extLst>
      <p:ext uri="{BB962C8B-B14F-4D97-AF65-F5344CB8AC3E}">
        <p14:creationId xmlns:p14="http://schemas.microsoft.com/office/powerpoint/2010/main" val="3647345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942" y="0"/>
            <a:ext cx="7886700" cy="994172"/>
          </a:xfrm>
        </p:spPr>
        <p:txBody>
          <a:bodyPr/>
          <a:lstStyle/>
          <a:p>
            <a:r>
              <a:rPr lang="en-IN" dirty="0" smtClean="0"/>
              <a:t>                           </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754" y="994172"/>
            <a:ext cx="3845169" cy="3262312"/>
          </a:xfr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7798" y="994172"/>
            <a:ext cx="4487032" cy="3262312"/>
          </a:xfrm>
          <a:prstGeom prst="rect">
            <a:avLst/>
          </a:prstGeom>
        </p:spPr>
      </p:pic>
      <p:sp>
        <p:nvSpPr>
          <p:cNvPr id="5" name="TextBox 4"/>
          <p:cNvSpPr txBox="1"/>
          <p:nvPr/>
        </p:nvSpPr>
        <p:spPr>
          <a:xfrm>
            <a:off x="382954" y="4400062"/>
            <a:ext cx="3368431" cy="307777"/>
          </a:xfrm>
          <a:prstGeom prst="rect">
            <a:avLst/>
          </a:prstGeom>
          <a:noFill/>
        </p:spPr>
        <p:txBody>
          <a:bodyPr wrap="square" rtlCol="0">
            <a:spAutoFit/>
          </a:bodyPr>
          <a:lstStyle/>
          <a:p>
            <a:r>
              <a:rPr lang="en-IN" dirty="0" smtClean="0">
                <a:solidFill>
                  <a:srgbClr val="0059B1"/>
                </a:solidFill>
              </a:rPr>
              <a:t>                         Surface Parking </a:t>
            </a:r>
            <a:endParaRPr lang="en-IN" dirty="0">
              <a:solidFill>
                <a:srgbClr val="0059B1"/>
              </a:solidFill>
            </a:endParaRPr>
          </a:p>
        </p:txBody>
      </p:sp>
      <p:sp>
        <p:nvSpPr>
          <p:cNvPr id="6" name="TextBox 5"/>
          <p:cNvSpPr txBox="1"/>
          <p:nvPr/>
        </p:nvSpPr>
        <p:spPr>
          <a:xfrm>
            <a:off x="5092211" y="4398573"/>
            <a:ext cx="3368431" cy="307777"/>
          </a:xfrm>
          <a:prstGeom prst="rect">
            <a:avLst/>
          </a:prstGeom>
          <a:noFill/>
        </p:spPr>
        <p:txBody>
          <a:bodyPr wrap="square" rtlCol="0">
            <a:spAutoFit/>
          </a:bodyPr>
          <a:lstStyle/>
          <a:p>
            <a:r>
              <a:rPr lang="en-IN" dirty="0" smtClean="0">
                <a:solidFill>
                  <a:srgbClr val="0059B1"/>
                </a:solidFill>
              </a:rPr>
              <a:t>                        Basement Parking </a:t>
            </a:r>
            <a:endParaRPr lang="en-IN" dirty="0">
              <a:solidFill>
                <a:srgbClr val="0059B1"/>
              </a:solidFill>
            </a:endParaRPr>
          </a:p>
        </p:txBody>
      </p:sp>
    </p:spTree>
    <p:extLst>
      <p:ext uri="{BB962C8B-B14F-4D97-AF65-F5344CB8AC3E}">
        <p14:creationId xmlns:p14="http://schemas.microsoft.com/office/powerpoint/2010/main" val="242128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252"/>
            <a:ext cx="9144000" cy="5065932"/>
          </a:xfrm>
          <a:prstGeom prst="rect">
            <a:avLst/>
          </a:prstGeom>
          <a:solidFill>
            <a:srgbClr val="003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274320" y="-6252"/>
            <a:ext cx="2966720" cy="3402556"/>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59AF"/>
              </a:solidFill>
            </a:endParaRPr>
          </a:p>
        </p:txBody>
      </p:sp>
      <p:pic>
        <p:nvPicPr>
          <p:cNvPr id="3" name="Picture 2" descr="Artboard 232x.png"/>
          <p:cNvPicPr>
            <a:picLocks noChangeAspect="1"/>
          </p:cNvPicPr>
          <p:nvPr/>
        </p:nvPicPr>
        <p:blipFill>
          <a:blip r:embed="rId2" cstate="screen">
            <a:alphaModFix amt="16000"/>
            <a:extLst>
              <a:ext uri="{28A0092B-C50C-407E-A947-70E740481C1C}">
                <a14:useLocalDpi xmlns:a14="http://schemas.microsoft.com/office/drawing/2010/main"/>
              </a:ext>
            </a:extLst>
          </a:blip>
          <a:stretch>
            <a:fillRect/>
          </a:stretch>
        </p:blipFill>
        <p:spPr>
          <a:xfrm flipH="1">
            <a:off x="4960577" y="0"/>
            <a:ext cx="4183423" cy="5059680"/>
          </a:xfrm>
          <a:prstGeom prst="rect">
            <a:avLst/>
          </a:prstGeom>
        </p:spPr>
      </p:pic>
      <p:sp>
        <p:nvSpPr>
          <p:cNvPr id="2" name="TextBox 1"/>
          <p:cNvSpPr txBox="1"/>
          <p:nvPr/>
        </p:nvSpPr>
        <p:spPr>
          <a:xfrm>
            <a:off x="6671816" y="2501361"/>
            <a:ext cx="2715404" cy="784830"/>
          </a:xfrm>
          <a:prstGeom prst="rect">
            <a:avLst/>
          </a:prstGeom>
          <a:noFill/>
        </p:spPr>
        <p:txBody>
          <a:bodyPr wrap="square" rtlCol="0">
            <a:spAutoFit/>
          </a:bodyPr>
          <a:lstStyle>
            <a:defPPr>
              <a:defRPr lang="en-US"/>
            </a:defPPr>
            <a:lvl1pPr>
              <a:defRPr sz="900">
                <a:solidFill>
                  <a:schemeClr val="bg1"/>
                </a:solidFill>
                <a:latin typeface="Arial" panose="020B0604020202020204" pitchFamily="34" charset="0"/>
                <a:cs typeface="Arial" panose="020B0604020202020204" pitchFamily="34" charset="0"/>
              </a:defRPr>
            </a:lvl1pPr>
          </a:lstStyle>
          <a:p>
            <a:r>
              <a:rPr lang="en-IN" dirty="0"/>
              <a:t>Tata Housing Development Company Ltd.,</a:t>
            </a:r>
          </a:p>
          <a:p>
            <a:r>
              <a:rPr lang="en-IN" dirty="0"/>
              <a:t>Voltas Compound, E Block T B </a:t>
            </a:r>
            <a:r>
              <a:rPr lang="en-IN" dirty="0" err="1"/>
              <a:t>Kadam</a:t>
            </a:r>
            <a:r>
              <a:rPr lang="en-IN" dirty="0"/>
              <a:t> </a:t>
            </a:r>
            <a:r>
              <a:rPr lang="en-IN" dirty="0" err="1"/>
              <a:t>Marg</a:t>
            </a:r>
            <a:r>
              <a:rPr lang="en-IN" dirty="0"/>
              <a:t>, </a:t>
            </a:r>
            <a:r>
              <a:rPr lang="en-IN" dirty="0" err="1"/>
              <a:t>Chinchpokli</a:t>
            </a:r>
            <a:r>
              <a:rPr lang="en-IN" dirty="0"/>
              <a:t>, Mumbai 400 033. INDIA.</a:t>
            </a:r>
          </a:p>
          <a:p>
            <a:r>
              <a:rPr lang="de-DE" dirty="0"/>
              <a:t>Tel: +91 22 – 66614444</a:t>
            </a:r>
          </a:p>
          <a:p>
            <a:r>
              <a:rPr lang="en-IN" dirty="0"/>
              <a:t>Web: www.tatahousing.com</a:t>
            </a:r>
          </a:p>
        </p:txBody>
      </p:sp>
      <p:sp>
        <p:nvSpPr>
          <p:cNvPr id="6" name="TextBox 5"/>
          <p:cNvSpPr txBox="1"/>
          <p:nvPr/>
        </p:nvSpPr>
        <p:spPr>
          <a:xfrm>
            <a:off x="3484260" y="2518610"/>
            <a:ext cx="2904315" cy="784830"/>
          </a:xfrm>
          <a:prstGeom prst="rect">
            <a:avLst/>
          </a:prstGeom>
          <a:noFill/>
        </p:spPr>
        <p:txBody>
          <a:bodyPr wrap="square" rtlCol="0">
            <a:spAutoFit/>
          </a:bodyPr>
          <a:lstStyle/>
          <a:p>
            <a:r>
              <a:rPr lang="en-IN" sz="900" dirty="0">
                <a:solidFill>
                  <a:schemeClr val="bg1"/>
                </a:solidFill>
                <a:latin typeface="Arial" panose="020B0604020202020204" pitchFamily="34" charset="0"/>
                <a:cs typeface="Arial" panose="020B0604020202020204" pitchFamily="34" charset="0"/>
              </a:rPr>
              <a:t>Tata Realty &amp; Infrastructure Ltd.,</a:t>
            </a:r>
          </a:p>
          <a:p>
            <a:r>
              <a:rPr lang="en-IN" sz="900" dirty="0">
                <a:solidFill>
                  <a:schemeClr val="bg1"/>
                </a:solidFill>
                <a:latin typeface="Arial" panose="020B0604020202020204" pitchFamily="34" charset="0"/>
                <a:cs typeface="Arial" panose="020B0604020202020204" pitchFamily="34" charset="0"/>
              </a:rPr>
              <a:t>Voltas Compound, E Block T B Kadam Marg, </a:t>
            </a:r>
            <a:r>
              <a:rPr lang="en-IN" sz="900" dirty="0" err="1">
                <a:solidFill>
                  <a:schemeClr val="bg1"/>
                </a:solidFill>
                <a:latin typeface="Arial" panose="020B0604020202020204" pitchFamily="34" charset="0"/>
                <a:cs typeface="Arial" panose="020B0604020202020204" pitchFamily="34" charset="0"/>
              </a:rPr>
              <a:t>Chinchpokli</a:t>
            </a:r>
            <a:r>
              <a:rPr lang="en-IN" sz="900" dirty="0">
                <a:solidFill>
                  <a:schemeClr val="bg1"/>
                </a:solidFill>
                <a:latin typeface="Arial" panose="020B0604020202020204" pitchFamily="34" charset="0"/>
                <a:cs typeface="Arial" panose="020B0604020202020204" pitchFamily="34" charset="0"/>
              </a:rPr>
              <a:t>, Mumbai 400 033. INDIA.</a:t>
            </a:r>
          </a:p>
          <a:p>
            <a:r>
              <a:rPr lang="de-DE" sz="900" dirty="0">
                <a:solidFill>
                  <a:schemeClr val="bg1"/>
                </a:solidFill>
                <a:latin typeface="Arial" panose="020B0604020202020204" pitchFamily="34" charset="0"/>
                <a:cs typeface="Arial" panose="020B0604020202020204" pitchFamily="34" charset="0"/>
              </a:rPr>
              <a:t>Tel: +91 22 – 66614444</a:t>
            </a:r>
          </a:p>
          <a:p>
            <a:r>
              <a:rPr lang="en-IN" sz="900" dirty="0">
                <a:solidFill>
                  <a:schemeClr val="bg1"/>
                </a:solidFill>
                <a:latin typeface="Arial" panose="020B0604020202020204" pitchFamily="34" charset="0"/>
                <a:cs typeface="Arial" panose="020B0604020202020204" pitchFamily="34" charset="0"/>
              </a:rPr>
              <a:t>Web: www.tril.co.in</a:t>
            </a:r>
          </a:p>
        </p:txBody>
      </p:sp>
      <p:cxnSp>
        <p:nvCxnSpPr>
          <p:cNvPr id="4" name="Straight Connector 3"/>
          <p:cNvCxnSpPr>
            <a:cxnSpLocks/>
          </p:cNvCxnSpPr>
          <p:nvPr/>
        </p:nvCxnSpPr>
        <p:spPr>
          <a:xfrm>
            <a:off x="6408376" y="2518610"/>
            <a:ext cx="0" cy="745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578988" y="910477"/>
            <a:ext cx="3622629" cy="424732"/>
          </a:xfrm>
          <a:prstGeom prst="rect">
            <a:avLst/>
          </a:prstGeom>
          <a:noFill/>
        </p:spPr>
        <p:txBody>
          <a:bodyPr wrap="square" rtlCol="0">
            <a:spAutoFit/>
          </a:bodyPr>
          <a:lstStyle/>
          <a:p>
            <a:pPr algn="ctr">
              <a:lnSpc>
                <a:spcPct val="90000"/>
              </a:lnSpc>
            </a:pPr>
            <a:r>
              <a:rPr lang="en-US" sz="2400" b="1" dirty="0">
                <a:solidFill>
                  <a:srgbClr val="E3FCFE"/>
                </a:solidFill>
                <a:latin typeface="Arial" pitchFamily="34" charset="0"/>
                <a:cs typeface="Arial" pitchFamily="34" charset="0"/>
              </a:rPr>
              <a:t>THANK YOU</a:t>
            </a:r>
            <a:endParaRPr lang="en-IN" sz="2400" b="1" dirty="0">
              <a:solidFill>
                <a:srgbClr val="E3FCFE"/>
              </a:solidFill>
              <a:latin typeface="Arial" pitchFamily="34" charset="0"/>
              <a:cs typeface="Arial" pitchFamily="34" charset="0"/>
            </a:endParaRPr>
          </a:p>
        </p:txBody>
      </p:sp>
      <p:sp>
        <p:nvSpPr>
          <p:cNvPr id="8" name="Rectangle 7">
            <a:extLst>
              <a:ext uri="{FF2B5EF4-FFF2-40B4-BE49-F238E27FC236}">
                <a16:creationId xmlns:a16="http://schemas.microsoft.com/office/drawing/2014/main" xmlns="" id="{654E385E-E7A9-4596-A796-4955F9698D3E}"/>
              </a:ext>
            </a:extLst>
          </p:cNvPr>
          <p:cNvSpPr/>
          <p:nvPr/>
        </p:nvSpPr>
        <p:spPr>
          <a:xfrm>
            <a:off x="5831936" y="2219410"/>
            <a:ext cx="1152880" cy="230832"/>
          </a:xfrm>
          <a:prstGeom prst="rect">
            <a:avLst/>
          </a:prstGeom>
        </p:spPr>
        <p:txBody>
          <a:bodyPr wrap="none">
            <a:spAutoFit/>
          </a:bodyPr>
          <a:lstStyle/>
          <a:p>
            <a:r>
              <a:rPr lang="en-IN" sz="900" dirty="0">
                <a:solidFill>
                  <a:schemeClr val="bg1"/>
                </a:solidFill>
                <a:latin typeface="Arial" panose="020B0604020202020204" pitchFamily="34" charset="0"/>
                <a:cs typeface="Arial" panose="020B0604020202020204" pitchFamily="34" charset="0"/>
              </a:rPr>
              <a:t>Corporate Address</a:t>
            </a:r>
          </a:p>
        </p:txBody>
      </p:sp>
      <p:sp>
        <p:nvSpPr>
          <p:cNvPr id="13" name="Rectangle 12">
            <a:extLst>
              <a:ext uri="{FF2B5EF4-FFF2-40B4-BE49-F238E27FC236}">
                <a16:creationId xmlns:a16="http://schemas.microsoft.com/office/drawing/2014/main" xmlns="" id="{E730CCB7-225B-4E26-B64E-5FE633FB0EF3}"/>
              </a:ext>
            </a:extLst>
          </p:cNvPr>
          <p:cNvSpPr/>
          <p:nvPr/>
        </p:nvSpPr>
        <p:spPr>
          <a:xfrm>
            <a:off x="274320" y="3519757"/>
            <a:ext cx="8768080" cy="1477328"/>
          </a:xfrm>
          <a:prstGeom prst="rect">
            <a:avLst/>
          </a:prstGeom>
        </p:spPr>
        <p:txBody>
          <a:bodyPr wrap="square">
            <a:spAutoFit/>
          </a:bodyPr>
          <a:lstStyle/>
          <a:p>
            <a:pPr algn="just"/>
            <a:r>
              <a:rPr lang="en-IN" sz="1000" b="1" i="1" dirty="0">
                <a:latin typeface="Arial" panose="020B0604020202020204" pitchFamily="34" charset="0"/>
                <a:cs typeface="Arial" panose="020B0604020202020204" pitchFamily="34" charset="0"/>
              </a:rPr>
              <a:t>Disclaimer</a:t>
            </a:r>
            <a:r>
              <a:rPr lang="en-IN" sz="1000" i="1" dirty="0">
                <a:latin typeface="Arial" panose="020B0604020202020204" pitchFamily="34" charset="0"/>
                <a:cs typeface="Arial" panose="020B0604020202020204" pitchFamily="34" charset="0"/>
              </a:rPr>
              <a:t>: The information contained in this document is proprietary and confidential in nature. Circulation or reproduction of this document is not permitted. The Company assumes no liability for any errors or omissions in the content of this document. The Company reserves the right to change the contents hereof, without prior notice or obligation. This is not an offer, an invitation to offer and/or commitment of any nature. The images includes artistic impressions and stock images. The designs, dimensions, facilities, plans, images, specifications and other details shown in the images are only indicative in nature and are only for the purpose of illustration. Recipients are advised to use their discretion in relying on the information/amenities described/shown herein. All purchases/leases/leave and licenses shall be solely governed by the terms and conditions of the agreement for sale/lease. The user/ recipient(s) acknowledge, agree and undertake to not hold the Company or any of its affiliates liable/ responsible for any information stated, representation(s)/ commitment(s)/ offer(s) made in this document to the user/customer(s) nor make any claims/demands on the Company or any of its affiliates in respect thereof.</a:t>
            </a:r>
            <a:endParaRPr lang="en-IN"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2291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3076" y="170412"/>
            <a:ext cx="3669030" cy="253536"/>
          </a:xfrm>
          <a:solidFill>
            <a:schemeClr val="accent2">
              <a:lumMod val="60000"/>
              <a:lumOff val="40000"/>
            </a:schemeClr>
          </a:solidFill>
        </p:spPr>
        <p:txBody>
          <a:bodyPr>
            <a:normAutofit fontScale="90000"/>
          </a:bodyPr>
          <a:lstStyle/>
          <a:p>
            <a:pPr algn="ctr"/>
            <a:r>
              <a:rPr lang="en-IN" sz="1800" b="1" i="1" dirty="0"/>
              <a:t> </a:t>
            </a:r>
            <a:r>
              <a:rPr lang="en-IN" sz="1650" b="1" i="1" dirty="0" smtClean="0"/>
              <a:t>Flat Handover To customers</a:t>
            </a:r>
            <a:endParaRPr lang="en-IN" sz="3000" i="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879" y="573924"/>
            <a:ext cx="2984529" cy="4014701"/>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0728" y="573924"/>
            <a:ext cx="5237018" cy="2958985"/>
          </a:xfrm>
          <a:prstGeom prst="rect">
            <a:avLst/>
          </a:prstGeom>
        </p:spPr>
      </p:pic>
    </p:spTree>
    <p:extLst>
      <p:ext uri="{BB962C8B-B14F-4D97-AF65-F5344CB8AC3E}">
        <p14:creationId xmlns:p14="http://schemas.microsoft.com/office/powerpoint/2010/main" val="4016746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3076" y="170412"/>
            <a:ext cx="3669030" cy="253536"/>
          </a:xfrm>
          <a:solidFill>
            <a:schemeClr val="accent2">
              <a:lumMod val="60000"/>
              <a:lumOff val="40000"/>
            </a:schemeClr>
          </a:solidFill>
        </p:spPr>
        <p:txBody>
          <a:bodyPr>
            <a:normAutofit fontScale="90000"/>
          </a:bodyPr>
          <a:lstStyle/>
          <a:p>
            <a:pPr algn="ctr"/>
            <a:r>
              <a:rPr lang="en-IN" sz="1800" b="1" i="1" dirty="0"/>
              <a:t> </a:t>
            </a:r>
            <a:r>
              <a:rPr lang="en-IN" sz="1650" b="1" i="1" dirty="0" smtClean="0"/>
              <a:t>Flat Handover To customers</a:t>
            </a:r>
            <a:endParaRPr lang="en-IN" sz="3000"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 y="599555"/>
            <a:ext cx="4376651" cy="328248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061" y="599555"/>
            <a:ext cx="4376651" cy="3282488"/>
          </a:xfrm>
          <a:prstGeom prst="rect">
            <a:avLst/>
          </a:prstGeom>
        </p:spPr>
      </p:pic>
    </p:spTree>
    <p:extLst>
      <p:ext uri="{BB962C8B-B14F-4D97-AF65-F5344CB8AC3E}">
        <p14:creationId xmlns:p14="http://schemas.microsoft.com/office/powerpoint/2010/main" val="453657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431" y="0"/>
            <a:ext cx="7886700" cy="994172"/>
          </a:xfrm>
        </p:spPr>
        <p:txBody>
          <a:bodyPr/>
          <a:lstStyle/>
          <a:p>
            <a:r>
              <a:rPr lang="en-IN" dirty="0" smtClean="0"/>
              <a:t>                             </a:t>
            </a:r>
            <a:r>
              <a:rPr lang="en-IN" sz="2400" b="1" dirty="0" smtClean="0">
                <a:solidFill>
                  <a:srgbClr val="00B0F0"/>
                </a:solidFill>
              </a:rPr>
              <a:t>Project Main Entry </a:t>
            </a:r>
            <a:endParaRPr lang="en-IN" sz="2400" b="1" dirty="0">
              <a:solidFill>
                <a:srgbClr val="00B0F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771" y="994172"/>
            <a:ext cx="4349749" cy="32623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781" y="994172"/>
            <a:ext cx="4534065" cy="3262312"/>
          </a:xfrm>
          <a:prstGeom prst="rect">
            <a:avLst/>
          </a:prstGeom>
        </p:spPr>
      </p:pic>
    </p:spTree>
    <p:extLst>
      <p:ext uri="{BB962C8B-B14F-4D97-AF65-F5344CB8AC3E}">
        <p14:creationId xmlns:p14="http://schemas.microsoft.com/office/powerpoint/2010/main" val="150575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681" y="-62218"/>
            <a:ext cx="7886700" cy="994172"/>
          </a:xfrm>
        </p:spPr>
        <p:txBody>
          <a:bodyPr>
            <a:normAutofit/>
          </a:bodyPr>
          <a:lstStyle/>
          <a:p>
            <a:r>
              <a:rPr lang="en-IN" sz="1800" b="1" dirty="0">
                <a:solidFill>
                  <a:srgbClr val="00C0F3"/>
                </a:solidFill>
              </a:rPr>
              <a:t>                                            </a:t>
            </a:r>
            <a:r>
              <a:rPr lang="en-IN" sz="1800" b="1" dirty="0" smtClean="0">
                <a:solidFill>
                  <a:srgbClr val="00C0F3"/>
                </a:solidFill>
              </a:rPr>
              <a:t>             </a:t>
            </a:r>
            <a:r>
              <a:rPr lang="en-IN" sz="1800" b="1" dirty="0">
                <a:solidFill>
                  <a:srgbClr val="00C0F3"/>
                </a:solidFill>
              </a:rPr>
              <a:t>Building Elevation</a:t>
            </a:r>
            <a:r>
              <a:rPr lang="en-US" sz="1800" b="1" dirty="0">
                <a:solidFill>
                  <a:srgbClr val="00C0F3"/>
                </a:solidFill>
                <a:latin typeface="Arial" pitchFamily="34" charset="0"/>
                <a:cs typeface="Arial" pitchFamily="34" charset="0"/>
              </a:rPr>
              <a:t> </a:t>
            </a:r>
            <a:br>
              <a:rPr lang="en-US" sz="1800" b="1" dirty="0">
                <a:solidFill>
                  <a:srgbClr val="00C0F3"/>
                </a:solidFill>
                <a:latin typeface="Arial" pitchFamily="34" charset="0"/>
                <a:cs typeface="Arial" pitchFamily="34" charset="0"/>
              </a:rPr>
            </a:br>
            <a:r>
              <a:rPr lang="en-IN" sz="1800" dirty="0"/>
              <a:t>    </a:t>
            </a:r>
          </a:p>
        </p:txBody>
      </p:sp>
      <p:sp>
        <p:nvSpPr>
          <p:cNvPr id="4" name="Slide Number Placeholder 3"/>
          <p:cNvSpPr>
            <a:spLocks noGrp="1"/>
          </p:cNvSpPr>
          <p:nvPr>
            <p:ph type="sldNum" sz="quarter" idx="12"/>
          </p:nvPr>
        </p:nvSpPr>
        <p:spPr/>
        <p:txBody>
          <a:bodyPr/>
          <a:lstStyle/>
          <a:p>
            <a:fld id="{9F176866-7053-8D41-BACE-209A16C230E3}" type="slidenum">
              <a:rPr lang="en-US" smtClean="0"/>
              <a:t>6</a:t>
            </a:fld>
            <a:endParaRPr lang="en-US" dirty="0"/>
          </a:p>
        </p:txBody>
      </p:sp>
      <p:sp>
        <p:nvSpPr>
          <p:cNvPr id="8" name="TextBox 7"/>
          <p:cNvSpPr txBox="1"/>
          <p:nvPr/>
        </p:nvSpPr>
        <p:spPr>
          <a:xfrm>
            <a:off x="382954" y="4196862"/>
            <a:ext cx="3556000" cy="307777"/>
          </a:xfrm>
          <a:prstGeom prst="rect">
            <a:avLst/>
          </a:prstGeom>
          <a:noFill/>
        </p:spPr>
        <p:txBody>
          <a:bodyPr wrap="square" rtlCol="0">
            <a:spAutoFit/>
          </a:bodyPr>
          <a:lstStyle/>
          <a:p>
            <a:r>
              <a:rPr lang="en-IN" dirty="0" smtClean="0"/>
              <a:t>                               Tower </a:t>
            </a:r>
            <a:r>
              <a:rPr lang="en-IN" dirty="0"/>
              <a:t>11&amp; </a:t>
            </a:r>
            <a:r>
              <a:rPr lang="en-IN" dirty="0" smtClean="0"/>
              <a:t>12</a:t>
            </a:r>
            <a:endParaRPr lang="en-IN"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1795" y="729151"/>
            <a:ext cx="4370267" cy="3277701"/>
          </a:xfrm>
          <a:prstGeom prst="rect">
            <a:avLst/>
          </a:prstGeom>
        </p:spPr>
      </p:pic>
      <p:sp>
        <p:nvSpPr>
          <p:cNvPr id="10" name="Rectangle 9"/>
          <p:cNvSpPr/>
          <p:nvPr/>
        </p:nvSpPr>
        <p:spPr>
          <a:xfrm>
            <a:off x="4974140" y="4137247"/>
            <a:ext cx="2673489" cy="307777"/>
          </a:xfrm>
          <a:prstGeom prst="rect">
            <a:avLst/>
          </a:prstGeom>
        </p:spPr>
        <p:txBody>
          <a:bodyPr wrap="none">
            <a:spAutoFit/>
          </a:bodyPr>
          <a:lstStyle/>
          <a:p>
            <a:r>
              <a:rPr lang="en-IN" dirty="0" smtClean="0"/>
              <a:t>                                    Tower </a:t>
            </a:r>
            <a:r>
              <a:rPr lang="en-IN" dirty="0"/>
              <a:t>5,6 &amp;</a:t>
            </a:r>
            <a:r>
              <a:rPr lang="en-IN" dirty="0" smtClean="0"/>
              <a:t>7</a:t>
            </a:r>
            <a:endParaRPr lang="en-IN" dirty="0"/>
          </a:p>
        </p:txBody>
      </p:sp>
      <p:sp>
        <p:nvSpPr>
          <p:cNvPr id="11" name="TextBox 10"/>
          <p:cNvSpPr txBox="1"/>
          <p:nvPr/>
        </p:nvSpPr>
        <p:spPr>
          <a:xfrm>
            <a:off x="2868246" y="3587262"/>
            <a:ext cx="1469292" cy="307777"/>
          </a:xfrm>
          <a:prstGeom prst="rect">
            <a:avLst/>
          </a:prstGeom>
          <a:noFill/>
        </p:spPr>
        <p:txBody>
          <a:bodyPr wrap="square" rtlCol="0">
            <a:spAutoFit/>
          </a:bodyPr>
          <a:lstStyle/>
          <a:p>
            <a:r>
              <a:rPr lang="en-IN" dirty="0"/>
              <a:t>31/07/2020</a:t>
            </a:r>
          </a:p>
        </p:txBody>
      </p:sp>
      <p:pic>
        <p:nvPicPr>
          <p:cNvPr id="14" name="Content Placeholder 1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9917" y="729151"/>
            <a:ext cx="4349749" cy="3262312"/>
          </a:xfrm>
        </p:spPr>
      </p:pic>
    </p:spTree>
    <p:extLst>
      <p:ext uri="{BB962C8B-B14F-4D97-AF65-F5344CB8AC3E}">
        <p14:creationId xmlns:p14="http://schemas.microsoft.com/office/powerpoint/2010/main" val="11657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496" y="0"/>
            <a:ext cx="7886700" cy="367018"/>
          </a:xfrm>
        </p:spPr>
        <p:txBody>
          <a:bodyPr>
            <a:normAutofit/>
          </a:bodyPr>
          <a:lstStyle/>
          <a:p>
            <a:r>
              <a:rPr lang="en-US" sz="2000" b="1" dirty="0" smtClean="0">
                <a:solidFill>
                  <a:srgbClr val="0059AF"/>
                </a:solidFill>
              </a:rPr>
              <a:t>                                              </a:t>
            </a:r>
            <a:r>
              <a:rPr lang="en-US" sz="2000" b="1" dirty="0" smtClean="0">
                <a:solidFill>
                  <a:srgbClr val="002060"/>
                </a:solidFill>
              </a:rPr>
              <a:t>Tower Top Elevation</a:t>
            </a:r>
            <a:endParaRPr lang="en-IN" sz="2000" b="1" dirty="0">
              <a:solidFill>
                <a:srgbClr val="00206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0093" y="431769"/>
            <a:ext cx="4103076" cy="4261990"/>
          </a:xfrm>
        </p:spPr>
      </p:pic>
      <p:sp>
        <p:nvSpPr>
          <p:cNvPr id="5" name="TextBox 4"/>
          <p:cNvSpPr txBox="1"/>
          <p:nvPr/>
        </p:nvSpPr>
        <p:spPr>
          <a:xfrm>
            <a:off x="390769" y="4691837"/>
            <a:ext cx="2477477" cy="307777"/>
          </a:xfrm>
          <a:prstGeom prst="rect">
            <a:avLst/>
          </a:prstGeom>
          <a:noFill/>
        </p:spPr>
        <p:txBody>
          <a:bodyPr wrap="square" rtlCol="0">
            <a:spAutoFit/>
          </a:bodyPr>
          <a:lstStyle/>
          <a:p>
            <a:r>
              <a:rPr lang="en-US" dirty="0" smtClean="0"/>
              <a:t>                  </a:t>
            </a:r>
            <a:r>
              <a:rPr lang="en-US" b="1" dirty="0" smtClean="0">
                <a:solidFill>
                  <a:srgbClr val="002060"/>
                </a:solidFill>
              </a:rPr>
              <a:t>Tower 5,6 &amp; 7</a:t>
            </a:r>
            <a:endParaRPr lang="en-IN" b="1" dirty="0">
              <a:solidFill>
                <a:srgbClr val="002060"/>
              </a:solidFill>
            </a:endParaRPr>
          </a:p>
        </p:txBody>
      </p:sp>
      <p:sp>
        <p:nvSpPr>
          <p:cNvPr id="7" name="TextBox 6"/>
          <p:cNvSpPr txBox="1"/>
          <p:nvPr/>
        </p:nvSpPr>
        <p:spPr>
          <a:xfrm>
            <a:off x="5279292" y="4728682"/>
            <a:ext cx="2477477" cy="307777"/>
          </a:xfrm>
          <a:prstGeom prst="rect">
            <a:avLst/>
          </a:prstGeom>
          <a:noFill/>
        </p:spPr>
        <p:txBody>
          <a:bodyPr wrap="square" rtlCol="0">
            <a:spAutoFit/>
          </a:bodyPr>
          <a:lstStyle/>
          <a:p>
            <a:r>
              <a:rPr lang="en-US" dirty="0" smtClean="0"/>
              <a:t>                  </a:t>
            </a:r>
            <a:r>
              <a:rPr lang="en-US" b="1" dirty="0" smtClean="0">
                <a:solidFill>
                  <a:srgbClr val="002060"/>
                </a:solidFill>
              </a:rPr>
              <a:t>Tower 11 &amp; 12</a:t>
            </a:r>
            <a:endParaRPr lang="en-IN" b="1" dirty="0">
              <a:solidFill>
                <a:srgbClr val="00206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338" y="431769"/>
            <a:ext cx="4321908" cy="4261990"/>
          </a:xfrm>
          <a:prstGeom prst="rect">
            <a:avLst/>
          </a:prstGeom>
        </p:spPr>
      </p:pic>
    </p:spTree>
    <p:extLst>
      <p:ext uri="{BB962C8B-B14F-4D97-AF65-F5344CB8AC3E}">
        <p14:creationId xmlns:p14="http://schemas.microsoft.com/office/powerpoint/2010/main" val="9499586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51754" y="702449"/>
            <a:ext cx="3860800" cy="3572565"/>
          </a:xfrm>
        </p:spPr>
      </p:pic>
      <p:sp>
        <p:nvSpPr>
          <p:cNvPr id="5" name="TextBox 4"/>
          <p:cNvSpPr txBox="1"/>
          <p:nvPr/>
        </p:nvSpPr>
        <p:spPr>
          <a:xfrm>
            <a:off x="2907323" y="4275015"/>
            <a:ext cx="3219939" cy="461665"/>
          </a:xfrm>
          <a:prstGeom prst="rect">
            <a:avLst/>
          </a:prstGeom>
          <a:noFill/>
        </p:spPr>
        <p:txBody>
          <a:bodyPr wrap="square" rtlCol="0">
            <a:spAutoFit/>
          </a:bodyPr>
          <a:lstStyle/>
          <a:p>
            <a:r>
              <a:rPr lang="en-IN" dirty="0" smtClean="0"/>
              <a:t>             </a:t>
            </a:r>
            <a:r>
              <a:rPr lang="en-IN" sz="2400" b="1" dirty="0" smtClean="0">
                <a:solidFill>
                  <a:srgbClr val="00B0F0"/>
                </a:solidFill>
              </a:rPr>
              <a:t>Garden Side View</a:t>
            </a:r>
            <a:endParaRPr lang="en-IN" sz="2400" b="1" dirty="0">
              <a:solidFill>
                <a:srgbClr val="00B0F0"/>
              </a:solidFill>
            </a:endParaRPr>
          </a:p>
        </p:txBody>
      </p:sp>
      <p:pic>
        <p:nvPicPr>
          <p:cNvPr id="6" name="Picture 5"/>
          <p:cNvPicPr>
            <a:picLocks noChangeAspect="1"/>
          </p:cNvPicPr>
          <p:nvPr/>
        </p:nvPicPr>
        <p:blipFill>
          <a:blip r:embed="rId3"/>
          <a:stretch>
            <a:fillRect/>
          </a:stretch>
        </p:blipFill>
        <p:spPr>
          <a:xfrm>
            <a:off x="234759" y="702449"/>
            <a:ext cx="3938357" cy="3572566"/>
          </a:xfrm>
          <a:prstGeom prst="rect">
            <a:avLst/>
          </a:prstGeom>
        </p:spPr>
      </p:pic>
      <p:sp>
        <p:nvSpPr>
          <p:cNvPr id="7" name="TextBox 6"/>
          <p:cNvSpPr txBox="1"/>
          <p:nvPr/>
        </p:nvSpPr>
        <p:spPr>
          <a:xfrm>
            <a:off x="824521" y="328245"/>
            <a:ext cx="2758831" cy="338554"/>
          </a:xfrm>
          <a:prstGeom prst="rect">
            <a:avLst/>
          </a:prstGeom>
          <a:noFill/>
        </p:spPr>
        <p:txBody>
          <a:bodyPr wrap="square" rtlCol="0">
            <a:spAutoFit/>
          </a:bodyPr>
          <a:lstStyle/>
          <a:p>
            <a:r>
              <a:rPr lang="en-IN" dirty="0" smtClean="0"/>
              <a:t>                 </a:t>
            </a:r>
            <a:r>
              <a:rPr lang="en-IN" sz="1600" b="1" dirty="0" smtClean="0">
                <a:solidFill>
                  <a:srgbClr val="002060"/>
                </a:solidFill>
              </a:rPr>
              <a:t>Tower 5, 6 &amp; 7</a:t>
            </a:r>
            <a:endParaRPr lang="en-IN" sz="1600" b="1" dirty="0">
              <a:solidFill>
                <a:srgbClr val="002060"/>
              </a:solidFill>
            </a:endParaRPr>
          </a:p>
        </p:txBody>
      </p:sp>
      <p:sp>
        <p:nvSpPr>
          <p:cNvPr id="9" name="TextBox 8"/>
          <p:cNvSpPr txBox="1"/>
          <p:nvPr/>
        </p:nvSpPr>
        <p:spPr>
          <a:xfrm>
            <a:off x="5627077" y="359022"/>
            <a:ext cx="1930400" cy="307777"/>
          </a:xfrm>
          <a:prstGeom prst="rect">
            <a:avLst/>
          </a:prstGeom>
          <a:noFill/>
        </p:spPr>
        <p:txBody>
          <a:bodyPr wrap="square" rtlCol="0">
            <a:spAutoFit/>
          </a:bodyPr>
          <a:lstStyle/>
          <a:p>
            <a:r>
              <a:rPr lang="en-IN" b="1" dirty="0" smtClean="0">
                <a:solidFill>
                  <a:srgbClr val="002060"/>
                </a:solidFill>
              </a:rPr>
              <a:t>        Tower 11 &amp; 12</a:t>
            </a:r>
            <a:endParaRPr lang="en-IN" b="1" dirty="0">
              <a:solidFill>
                <a:srgbClr val="002060"/>
              </a:solidFill>
            </a:endParaRPr>
          </a:p>
        </p:txBody>
      </p:sp>
    </p:spTree>
    <p:extLst>
      <p:ext uri="{BB962C8B-B14F-4D97-AF65-F5344CB8AC3E}">
        <p14:creationId xmlns:p14="http://schemas.microsoft.com/office/powerpoint/2010/main" val="2104469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338" y="90335"/>
            <a:ext cx="6025662" cy="367018"/>
          </a:xfrm>
        </p:spPr>
        <p:txBody>
          <a:bodyPr>
            <a:normAutofit/>
          </a:bodyPr>
          <a:lstStyle/>
          <a:p>
            <a:pPr algn="ctr"/>
            <a:r>
              <a:rPr lang="en-IN" sz="1800" b="1" dirty="0" smtClean="0">
                <a:solidFill>
                  <a:srgbClr val="002060"/>
                </a:solidFill>
              </a:rPr>
              <a:t>FLATS HANDOVER </a:t>
            </a:r>
            <a:endParaRPr lang="en-IN" sz="1800"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833" y="457353"/>
            <a:ext cx="3039825" cy="405309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7277" y="457353"/>
            <a:ext cx="3153893" cy="4053099"/>
          </a:xfrm>
          <a:prstGeom prst="rect">
            <a:avLst/>
          </a:prstGeom>
        </p:spPr>
      </p:pic>
      <p:sp>
        <p:nvSpPr>
          <p:cNvPr id="7" name="TextBox 6"/>
          <p:cNvSpPr txBox="1"/>
          <p:nvPr/>
        </p:nvSpPr>
        <p:spPr>
          <a:xfrm>
            <a:off x="5775158" y="4593597"/>
            <a:ext cx="2205789" cy="307777"/>
          </a:xfrm>
          <a:prstGeom prst="rect">
            <a:avLst/>
          </a:prstGeom>
          <a:noFill/>
        </p:spPr>
        <p:txBody>
          <a:bodyPr wrap="square" rtlCol="0">
            <a:spAutoFit/>
          </a:bodyPr>
          <a:lstStyle/>
          <a:p>
            <a:r>
              <a:rPr lang="en-IN" dirty="0" smtClean="0"/>
              <a:t>          </a:t>
            </a:r>
            <a:r>
              <a:rPr lang="en-IN" b="1" dirty="0" smtClean="0">
                <a:solidFill>
                  <a:srgbClr val="002060"/>
                </a:solidFill>
              </a:rPr>
              <a:t>TOWER-5, 503</a:t>
            </a:r>
            <a:endParaRPr lang="en-IN" b="1" dirty="0">
              <a:solidFill>
                <a:srgbClr val="002060"/>
              </a:solidFill>
            </a:endParaRPr>
          </a:p>
        </p:txBody>
      </p:sp>
      <p:sp>
        <p:nvSpPr>
          <p:cNvPr id="8" name="TextBox 7"/>
          <p:cNvSpPr txBox="1"/>
          <p:nvPr/>
        </p:nvSpPr>
        <p:spPr>
          <a:xfrm>
            <a:off x="746850" y="4600799"/>
            <a:ext cx="2205789" cy="307777"/>
          </a:xfrm>
          <a:prstGeom prst="rect">
            <a:avLst/>
          </a:prstGeom>
          <a:noFill/>
        </p:spPr>
        <p:txBody>
          <a:bodyPr wrap="square" rtlCol="0">
            <a:spAutoFit/>
          </a:bodyPr>
          <a:lstStyle/>
          <a:p>
            <a:r>
              <a:rPr lang="en-IN" dirty="0" smtClean="0"/>
              <a:t>          </a:t>
            </a:r>
            <a:r>
              <a:rPr lang="en-IN" b="1" dirty="0" smtClean="0">
                <a:solidFill>
                  <a:srgbClr val="002060"/>
                </a:solidFill>
              </a:rPr>
              <a:t>TOWER-5, 402</a:t>
            </a:r>
            <a:endParaRPr lang="en-IN" b="1" dirty="0">
              <a:solidFill>
                <a:srgbClr val="002060"/>
              </a:solidFill>
            </a:endParaRPr>
          </a:p>
        </p:txBody>
      </p:sp>
    </p:spTree>
    <p:extLst>
      <p:ext uri="{BB962C8B-B14F-4D97-AF65-F5344CB8AC3E}">
        <p14:creationId xmlns:p14="http://schemas.microsoft.com/office/powerpoint/2010/main" val="3989485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9667</TotalTime>
  <Words>451</Words>
  <Application>Microsoft Office PowerPoint</Application>
  <PresentationFormat>On-screen Show (16:9)</PresentationFormat>
  <Paragraphs>56</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PowerPoint Presentation</vt:lpstr>
      <vt:lpstr> Flat Handover To customers</vt:lpstr>
      <vt:lpstr> Flat Handover To customers</vt:lpstr>
      <vt:lpstr> Flat Handover To customers</vt:lpstr>
      <vt:lpstr>                             Project Main Entry </vt:lpstr>
      <vt:lpstr>                                                         Building Elevation      </vt:lpstr>
      <vt:lpstr>                                              Tower Top Elevation</vt:lpstr>
      <vt:lpstr>PowerPoint Presentation</vt:lpstr>
      <vt:lpstr>FLATS HANDOVER </vt:lpstr>
      <vt:lpstr>FLATS HANDOVER </vt:lpstr>
      <vt:lpstr>                           Kids Play Area</vt:lpstr>
      <vt:lpstr>                     Community Building</vt:lpstr>
      <vt:lpstr>                      Community Building Entrance</vt:lpstr>
      <vt:lpstr>                     Community Building Gr.Floor </vt:lpstr>
      <vt:lpstr>                            Ground Floor Area</vt:lpstr>
      <vt:lpstr>                        Main &amp; Kids Swimming Pool</vt:lpstr>
      <vt:lpstr>                  Community Centre 1st Floor lobby</vt:lpstr>
      <vt:lpstr>                              Community Centre 1st Floor</vt:lpstr>
      <vt:lpstr>                                 Gymnasium </vt:lpstr>
      <vt:lpstr>                             Aerobic Room &amp; Yoga Room</vt:lpstr>
      <vt:lpstr>                                  Video room</vt:lpstr>
      <vt:lpstr>                      Sports Zone</vt:lpstr>
      <vt:lpstr>                            Project landscape</vt:lpstr>
      <vt:lpstr>                              Landscape </vt:lpstr>
      <vt:lpstr>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Bhavin Pandya</dc:creator>
  <cp:lastModifiedBy>Jitender Sharma</cp:lastModifiedBy>
  <cp:revision>660</cp:revision>
  <dcterms:created xsi:type="dcterms:W3CDTF">2018-07-26T12:03:43Z</dcterms:created>
  <dcterms:modified xsi:type="dcterms:W3CDTF">2021-05-17T05:15:15Z</dcterms:modified>
</cp:coreProperties>
</file>