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3228" r:id="rId2"/>
    <p:sldId id="3222" r:id="rId3"/>
    <p:sldId id="3233" r:id="rId4"/>
    <p:sldId id="3234" r:id="rId5"/>
    <p:sldId id="3218" r:id="rId6"/>
    <p:sldId id="3220" r:id="rId7"/>
    <p:sldId id="3230" r:id="rId8"/>
    <p:sldId id="3213" r:id="rId9"/>
    <p:sldId id="322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4562D6"/>
    <a:srgbClr val="1C3297"/>
    <a:srgbClr val="0B0664"/>
    <a:srgbClr val="D21B6E"/>
    <a:srgbClr val="F3F4F6"/>
    <a:srgbClr val="12FF01"/>
    <a:srgbClr val="FF7A01"/>
    <a:srgbClr val="223AA1"/>
    <a:srgbClr val="120B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66" autoAdjust="0"/>
  </p:normalViewPr>
  <p:slideViewPr>
    <p:cSldViewPr snapToGrid="0" snapToObjects="1">
      <p:cViewPr varScale="1">
        <p:scale>
          <a:sx n="66" d="100"/>
          <a:sy n="66" d="100"/>
        </p:scale>
        <p:origin x="644" y="40"/>
      </p:cViewPr>
      <p:guideLst>
        <p:guide orient="horz" pos="86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27F120-433C-44BE-AD6C-79D4F3D39A76}" type="doc">
      <dgm:prSet loTypeId="urn:microsoft.com/office/officeart/2005/8/layout/cycle8" loCatId="cycle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A8B7BB-900E-4E97-A503-5EFA5DFBA522}">
      <dgm:prSet phldrT="[Text]"/>
      <dgm:spPr>
        <a:gradFill rotWithShape="0">
          <a:gsLst>
            <a:gs pos="0">
              <a:srgbClr val="4562D6"/>
            </a:gs>
            <a:gs pos="100000">
              <a:schemeClr val="accent1">
                <a:lumMod val="50000"/>
              </a:schemeClr>
            </a:gs>
          </a:gsLst>
          <a:lin ang="5400000" scaled="1"/>
        </a:gradFill>
      </dgm:spPr>
      <dgm:t>
        <a:bodyPr/>
        <a:lstStyle/>
        <a:p>
          <a:r>
            <a:rPr lang="en-US" b="1" dirty="0" smtClean="0">
              <a:latin typeface="Roboto" panose="02000000000000000000" pitchFamily="2" charset="0"/>
              <a:ea typeface="Roboto" panose="02000000000000000000" pitchFamily="2" charset="0"/>
            </a:rPr>
            <a:t>Converse</a:t>
          </a:r>
          <a:endParaRPr lang="en-US" b="1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2AAF9772-04B0-4920-BF96-0BE0D064487F}" type="parTrans" cxnId="{A9C1DBA9-6592-4798-B3D2-C5C6D9EFDDE6}">
      <dgm:prSet/>
      <dgm:spPr/>
      <dgm:t>
        <a:bodyPr/>
        <a:lstStyle/>
        <a:p>
          <a:endParaRPr lang="en-US"/>
        </a:p>
      </dgm:t>
    </dgm:pt>
    <dgm:pt modelId="{62A9A684-6DC9-4263-900E-8CBF68E4AD38}" type="sibTrans" cxnId="{A9C1DBA9-6592-4798-B3D2-C5C6D9EFDDE6}">
      <dgm:prSet/>
      <dgm:spPr/>
      <dgm:t>
        <a:bodyPr/>
        <a:lstStyle/>
        <a:p>
          <a:endParaRPr lang="en-US"/>
        </a:p>
      </dgm:t>
    </dgm:pt>
    <dgm:pt modelId="{5E2530A3-25DE-40BD-9D6A-3B41CA04DF85}">
      <dgm:prSet phldrT="[Text]"/>
      <dgm:spPr>
        <a:gradFill rotWithShape="0">
          <a:gsLst>
            <a:gs pos="0">
              <a:srgbClr val="4562D6"/>
            </a:gs>
            <a:gs pos="100000">
              <a:schemeClr val="accent1">
                <a:lumMod val="50000"/>
              </a:schemeClr>
            </a:gs>
          </a:gsLst>
          <a:lin ang="5400000" scaled="1"/>
        </a:gradFill>
      </dgm:spPr>
      <dgm:t>
        <a:bodyPr/>
        <a:lstStyle/>
        <a:p>
          <a:r>
            <a:rPr lang="en-US" b="1" dirty="0" smtClean="0">
              <a:latin typeface="Roboto" panose="02000000000000000000" pitchFamily="2" charset="0"/>
              <a:ea typeface="Roboto" panose="02000000000000000000" pitchFamily="2" charset="0"/>
            </a:rPr>
            <a:t>Convert</a:t>
          </a:r>
          <a:endParaRPr lang="en-US" b="1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B855C1BC-1B85-4DC0-941D-350897189F90}" type="parTrans" cxnId="{301EB06E-15F4-4353-84FC-BB8A4C7F80D6}">
      <dgm:prSet/>
      <dgm:spPr/>
      <dgm:t>
        <a:bodyPr/>
        <a:lstStyle/>
        <a:p>
          <a:endParaRPr lang="en-US"/>
        </a:p>
      </dgm:t>
    </dgm:pt>
    <dgm:pt modelId="{B3A3A1C5-BB5E-43CC-98FE-0CE772559A30}" type="sibTrans" cxnId="{301EB06E-15F4-4353-84FC-BB8A4C7F80D6}">
      <dgm:prSet/>
      <dgm:spPr/>
      <dgm:t>
        <a:bodyPr/>
        <a:lstStyle/>
        <a:p>
          <a:endParaRPr lang="en-US"/>
        </a:p>
      </dgm:t>
    </dgm:pt>
    <dgm:pt modelId="{3FEE6E08-3813-40ED-B08C-46968D933199}">
      <dgm:prSet phldrT="[Text]"/>
      <dgm:spPr>
        <a:gradFill rotWithShape="0">
          <a:gsLst>
            <a:gs pos="0">
              <a:srgbClr val="4562D6"/>
            </a:gs>
            <a:gs pos="100000">
              <a:schemeClr val="accent1">
                <a:lumMod val="50000"/>
              </a:schemeClr>
            </a:gs>
          </a:gsLst>
          <a:lin ang="5400000" scaled="1"/>
        </a:gradFill>
      </dgm:spPr>
      <dgm:t>
        <a:bodyPr/>
        <a:lstStyle/>
        <a:p>
          <a:r>
            <a:rPr lang="en-US" b="1" dirty="0" smtClean="0">
              <a:latin typeface="Roboto" panose="02000000000000000000" pitchFamily="2" charset="0"/>
              <a:ea typeface="Roboto" panose="02000000000000000000" pitchFamily="2" charset="0"/>
            </a:rPr>
            <a:t>Connect</a:t>
          </a:r>
          <a:endParaRPr lang="en-US" b="1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D95984FF-BECD-49EE-921E-E4F6CDD8C4AA}" type="parTrans" cxnId="{07C2D3EA-2158-460A-B90A-42AD48F0A203}">
      <dgm:prSet/>
      <dgm:spPr/>
      <dgm:t>
        <a:bodyPr/>
        <a:lstStyle/>
        <a:p>
          <a:endParaRPr lang="en-US"/>
        </a:p>
      </dgm:t>
    </dgm:pt>
    <dgm:pt modelId="{2D643A44-5445-45EF-9671-D0DFC874CDBB}" type="sibTrans" cxnId="{07C2D3EA-2158-460A-B90A-42AD48F0A203}">
      <dgm:prSet/>
      <dgm:spPr/>
      <dgm:t>
        <a:bodyPr/>
        <a:lstStyle/>
        <a:p>
          <a:endParaRPr lang="en-US"/>
        </a:p>
      </dgm:t>
    </dgm:pt>
    <dgm:pt modelId="{F0ED07B5-BBE7-4D4D-AA9A-971F16330D0E}" type="pres">
      <dgm:prSet presAssocID="{E627F120-433C-44BE-AD6C-79D4F3D39A76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7F37234-C4F5-4069-8FA8-194C34F11FA4}" type="pres">
      <dgm:prSet presAssocID="{E627F120-433C-44BE-AD6C-79D4F3D39A76}" presName="wedge1" presStyleLbl="node1" presStyleIdx="0" presStyleCnt="3"/>
      <dgm:spPr/>
      <dgm:t>
        <a:bodyPr/>
        <a:lstStyle/>
        <a:p>
          <a:endParaRPr lang="en-US"/>
        </a:p>
      </dgm:t>
    </dgm:pt>
    <dgm:pt modelId="{C1D8614E-61AC-4247-A51D-790C78F4B3CF}" type="pres">
      <dgm:prSet presAssocID="{E627F120-433C-44BE-AD6C-79D4F3D39A76}" presName="dummy1a" presStyleCnt="0"/>
      <dgm:spPr/>
    </dgm:pt>
    <dgm:pt modelId="{A0F44CAA-40DD-4914-8C51-38E422236805}" type="pres">
      <dgm:prSet presAssocID="{E627F120-433C-44BE-AD6C-79D4F3D39A76}" presName="dummy1b" presStyleCnt="0"/>
      <dgm:spPr/>
    </dgm:pt>
    <dgm:pt modelId="{19E05EC0-F64A-4600-9E6A-AC374C7FF784}" type="pres">
      <dgm:prSet presAssocID="{E627F120-433C-44BE-AD6C-79D4F3D39A76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081D0C-94CB-4EAA-A902-59FA3A113A41}" type="pres">
      <dgm:prSet presAssocID="{E627F120-433C-44BE-AD6C-79D4F3D39A76}" presName="wedge2" presStyleLbl="node1" presStyleIdx="1" presStyleCnt="3"/>
      <dgm:spPr/>
      <dgm:t>
        <a:bodyPr/>
        <a:lstStyle/>
        <a:p>
          <a:endParaRPr lang="en-US"/>
        </a:p>
      </dgm:t>
    </dgm:pt>
    <dgm:pt modelId="{8A2EBA22-CD6D-482E-B6EE-70F67F29B237}" type="pres">
      <dgm:prSet presAssocID="{E627F120-433C-44BE-AD6C-79D4F3D39A76}" presName="dummy2a" presStyleCnt="0"/>
      <dgm:spPr/>
    </dgm:pt>
    <dgm:pt modelId="{F4B11DC4-E9CB-48E3-B3A1-AD540AA041B1}" type="pres">
      <dgm:prSet presAssocID="{E627F120-433C-44BE-AD6C-79D4F3D39A76}" presName="dummy2b" presStyleCnt="0"/>
      <dgm:spPr/>
    </dgm:pt>
    <dgm:pt modelId="{0E249C84-B422-4A3B-B741-992E30D467CA}" type="pres">
      <dgm:prSet presAssocID="{E627F120-433C-44BE-AD6C-79D4F3D39A76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7E55F4-1966-43F2-9D10-177B0AACB8F8}" type="pres">
      <dgm:prSet presAssocID="{E627F120-433C-44BE-AD6C-79D4F3D39A76}" presName="wedge3" presStyleLbl="node1" presStyleIdx="2" presStyleCnt="3"/>
      <dgm:spPr/>
      <dgm:t>
        <a:bodyPr/>
        <a:lstStyle/>
        <a:p>
          <a:endParaRPr lang="en-US"/>
        </a:p>
      </dgm:t>
    </dgm:pt>
    <dgm:pt modelId="{4071946E-6615-495B-B418-43C9B44DA520}" type="pres">
      <dgm:prSet presAssocID="{E627F120-433C-44BE-AD6C-79D4F3D39A76}" presName="dummy3a" presStyleCnt="0"/>
      <dgm:spPr/>
    </dgm:pt>
    <dgm:pt modelId="{61C4278C-28E0-4D9A-9AAB-742E15FEC26A}" type="pres">
      <dgm:prSet presAssocID="{E627F120-433C-44BE-AD6C-79D4F3D39A76}" presName="dummy3b" presStyleCnt="0"/>
      <dgm:spPr/>
    </dgm:pt>
    <dgm:pt modelId="{0DFF6736-F7A8-487B-A676-78B558B3F25C}" type="pres">
      <dgm:prSet presAssocID="{E627F120-433C-44BE-AD6C-79D4F3D39A76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ED3CDD-F8CB-4EE1-B61B-865BEB94670A}" type="pres">
      <dgm:prSet presAssocID="{62A9A684-6DC9-4263-900E-8CBF68E4AD38}" presName="arrowWedge1" presStyleLbl="fgSibTrans2D1" presStyleIdx="0" presStyleCnt="3"/>
      <dgm:spPr>
        <a:gradFill flip="none" rotWithShape="0">
          <a:gsLst>
            <a:gs pos="0">
              <a:srgbClr val="4562D6"/>
            </a:gs>
            <a:gs pos="100000">
              <a:schemeClr val="accent1">
                <a:lumMod val="40000"/>
                <a:lumOff val="60000"/>
              </a:schemeClr>
            </a:gs>
          </a:gsLst>
          <a:lin ang="8100000" scaled="1"/>
          <a:tileRect/>
        </a:gradFill>
      </dgm:spPr>
    </dgm:pt>
    <dgm:pt modelId="{904CD801-25F0-4CFA-B0BE-38F555CFC795}" type="pres">
      <dgm:prSet presAssocID="{B3A3A1C5-BB5E-43CC-98FE-0CE772559A30}" presName="arrowWedge2" presStyleLbl="fgSibTrans2D1" presStyleIdx="1" presStyleCnt="3"/>
      <dgm:spPr>
        <a:gradFill flip="none" rotWithShape="0">
          <a:gsLst>
            <a:gs pos="0">
              <a:srgbClr val="4562D6"/>
            </a:gs>
            <a:gs pos="100000">
              <a:schemeClr val="accent1">
                <a:lumMod val="40000"/>
                <a:lumOff val="60000"/>
              </a:schemeClr>
            </a:gs>
          </a:gsLst>
          <a:lin ang="8100000" scaled="1"/>
          <a:tileRect/>
        </a:gradFill>
      </dgm:spPr>
    </dgm:pt>
    <dgm:pt modelId="{BBF3D439-C2C8-414D-8495-7E01A0C1F61C}" type="pres">
      <dgm:prSet presAssocID="{2D643A44-5445-45EF-9671-D0DFC874CDBB}" presName="arrowWedge3" presStyleLbl="fgSibTrans2D1" presStyleIdx="2" presStyleCnt="3"/>
      <dgm:spPr>
        <a:gradFill flip="none" rotWithShape="1">
          <a:gsLst>
            <a:gs pos="0">
              <a:srgbClr val="4562D6"/>
            </a:gs>
            <a:gs pos="100000">
              <a:schemeClr val="accent1">
                <a:lumMod val="40000"/>
                <a:lumOff val="60000"/>
              </a:schemeClr>
            </a:gs>
          </a:gsLst>
          <a:lin ang="8100000" scaled="1"/>
          <a:tileRect/>
        </a:gradFill>
      </dgm:spPr>
    </dgm:pt>
  </dgm:ptLst>
  <dgm:cxnLst>
    <dgm:cxn modelId="{36DCD56D-D6B2-4F54-83EE-D76C2A974B23}" type="presOf" srcId="{AFA8B7BB-900E-4E97-A503-5EFA5DFBA522}" destId="{19E05EC0-F64A-4600-9E6A-AC374C7FF784}" srcOrd="1" destOrd="0" presId="urn:microsoft.com/office/officeart/2005/8/layout/cycle8"/>
    <dgm:cxn modelId="{DD54660A-BF74-41B9-BE8A-66E84744EBCE}" type="presOf" srcId="{AFA8B7BB-900E-4E97-A503-5EFA5DFBA522}" destId="{67F37234-C4F5-4069-8FA8-194C34F11FA4}" srcOrd="0" destOrd="0" presId="urn:microsoft.com/office/officeart/2005/8/layout/cycle8"/>
    <dgm:cxn modelId="{1C58AF66-F6C5-4745-806A-555BEC7297E8}" type="presOf" srcId="{3FEE6E08-3813-40ED-B08C-46968D933199}" destId="{F17E55F4-1966-43F2-9D10-177B0AACB8F8}" srcOrd="0" destOrd="0" presId="urn:microsoft.com/office/officeart/2005/8/layout/cycle8"/>
    <dgm:cxn modelId="{301EB06E-15F4-4353-84FC-BB8A4C7F80D6}" srcId="{E627F120-433C-44BE-AD6C-79D4F3D39A76}" destId="{5E2530A3-25DE-40BD-9D6A-3B41CA04DF85}" srcOrd="1" destOrd="0" parTransId="{B855C1BC-1B85-4DC0-941D-350897189F90}" sibTransId="{B3A3A1C5-BB5E-43CC-98FE-0CE772559A30}"/>
    <dgm:cxn modelId="{A9C1DBA9-6592-4798-B3D2-C5C6D9EFDDE6}" srcId="{E627F120-433C-44BE-AD6C-79D4F3D39A76}" destId="{AFA8B7BB-900E-4E97-A503-5EFA5DFBA522}" srcOrd="0" destOrd="0" parTransId="{2AAF9772-04B0-4920-BF96-0BE0D064487F}" sibTransId="{62A9A684-6DC9-4263-900E-8CBF68E4AD38}"/>
    <dgm:cxn modelId="{D5BF97DD-A97A-4F8F-A214-F29DE67EC9C8}" type="presOf" srcId="{3FEE6E08-3813-40ED-B08C-46968D933199}" destId="{0DFF6736-F7A8-487B-A676-78B558B3F25C}" srcOrd="1" destOrd="0" presId="urn:microsoft.com/office/officeart/2005/8/layout/cycle8"/>
    <dgm:cxn modelId="{07C2D3EA-2158-460A-B90A-42AD48F0A203}" srcId="{E627F120-433C-44BE-AD6C-79D4F3D39A76}" destId="{3FEE6E08-3813-40ED-B08C-46968D933199}" srcOrd="2" destOrd="0" parTransId="{D95984FF-BECD-49EE-921E-E4F6CDD8C4AA}" sibTransId="{2D643A44-5445-45EF-9671-D0DFC874CDBB}"/>
    <dgm:cxn modelId="{603DBAC5-903C-410E-A6C7-53592D123A98}" type="presOf" srcId="{5E2530A3-25DE-40BD-9D6A-3B41CA04DF85}" destId="{0E249C84-B422-4A3B-B741-992E30D467CA}" srcOrd="1" destOrd="0" presId="urn:microsoft.com/office/officeart/2005/8/layout/cycle8"/>
    <dgm:cxn modelId="{7206DD78-E61F-4F82-A624-3E0DD5C531A7}" type="presOf" srcId="{5E2530A3-25DE-40BD-9D6A-3B41CA04DF85}" destId="{7A081D0C-94CB-4EAA-A902-59FA3A113A41}" srcOrd="0" destOrd="0" presId="urn:microsoft.com/office/officeart/2005/8/layout/cycle8"/>
    <dgm:cxn modelId="{C15A6358-B01D-4933-96A8-3576B2BFCDAE}" type="presOf" srcId="{E627F120-433C-44BE-AD6C-79D4F3D39A76}" destId="{F0ED07B5-BBE7-4D4D-AA9A-971F16330D0E}" srcOrd="0" destOrd="0" presId="urn:microsoft.com/office/officeart/2005/8/layout/cycle8"/>
    <dgm:cxn modelId="{C3A95593-C675-4EE1-AB91-C3983C1F5630}" type="presParOf" srcId="{F0ED07B5-BBE7-4D4D-AA9A-971F16330D0E}" destId="{67F37234-C4F5-4069-8FA8-194C34F11FA4}" srcOrd="0" destOrd="0" presId="urn:microsoft.com/office/officeart/2005/8/layout/cycle8"/>
    <dgm:cxn modelId="{FF5C84E3-C0F6-4EBE-A509-94E4768447B6}" type="presParOf" srcId="{F0ED07B5-BBE7-4D4D-AA9A-971F16330D0E}" destId="{C1D8614E-61AC-4247-A51D-790C78F4B3CF}" srcOrd="1" destOrd="0" presId="urn:microsoft.com/office/officeart/2005/8/layout/cycle8"/>
    <dgm:cxn modelId="{B18AACD9-FECF-4FD3-8209-A09D53E93D41}" type="presParOf" srcId="{F0ED07B5-BBE7-4D4D-AA9A-971F16330D0E}" destId="{A0F44CAA-40DD-4914-8C51-38E422236805}" srcOrd="2" destOrd="0" presId="urn:microsoft.com/office/officeart/2005/8/layout/cycle8"/>
    <dgm:cxn modelId="{C138BA45-78C8-4C0C-846E-54C35CFC9354}" type="presParOf" srcId="{F0ED07B5-BBE7-4D4D-AA9A-971F16330D0E}" destId="{19E05EC0-F64A-4600-9E6A-AC374C7FF784}" srcOrd="3" destOrd="0" presId="urn:microsoft.com/office/officeart/2005/8/layout/cycle8"/>
    <dgm:cxn modelId="{E2DF36D0-EF56-4E60-A27A-B4C9E38C5BB0}" type="presParOf" srcId="{F0ED07B5-BBE7-4D4D-AA9A-971F16330D0E}" destId="{7A081D0C-94CB-4EAA-A902-59FA3A113A41}" srcOrd="4" destOrd="0" presId="urn:microsoft.com/office/officeart/2005/8/layout/cycle8"/>
    <dgm:cxn modelId="{30B95531-A454-4A28-BEBF-E41586EF9B46}" type="presParOf" srcId="{F0ED07B5-BBE7-4D4D-AA9A-971F16330D0E}" destId="{8A2EBA22-CD6D-482E-B6EE-70F67F29B237}" srcOrd="5" destOrd="0" presId="urn:microsoft.com/office/officeart/2005/8/layout/cycle8"/>
    <dgm:cxn modelId="{9A19E2FD-28E9-45BE-8F00-E3327E999CA0}" type="presParOf" srcId="{F0ED07B5-BBE7-4D4D-AA9A-971F16330D0E}" destId="{F4B11DC4-E9CB-48E3-B3A1-AD540AA041B1}" srcOrd="6" destOrd="0" presId="urn:microsoft.com/office/officeart/2005/8/layout/cycle8"/>
    <dgm:cxn modelId="{3BB0ADD9-3443-479F-AD46-309F193D2B0D}" type="presParOf" srcId="{F0ED07B5-BBE7-4D4D-AA9A-971F16330D0E}" destId="{0E249C84-B422-4A3B-B741-992E30D467CA}" srcOrd="7" destOrd="0" presId="urn:microsoft.com/office/officeart/2005/8/layout/cycle8"/>
    <dgm:cxn modelId="{51E56593-F652-4578-8A95-BA3383C6366C}" type="presParOf" srcId="{F0ED07B5-BBE7-4D4D-AA9A-971F16330D0E}" destId="{F17E55F4-1966-43F2-9D10-177B0AACB8F8}" srcOrd="8" destOrd="0" presId="urn:microsoft.com/office/officeart/2005/8/layout/cycle8"/>
    <dgm:cxn modelId="{9DCD4645-DB21-480C-A552-41339A449DED}" type="presParOf" srcId="{F0ED07B5-BBE7-4D4D-AA9A-971F16330D0E}" destId="{4071946E-6615-495B-B418-43C9B44DA520}" srcOrd="9" destOrd="0" presId="urn:microsoft.com/office/officeart/2005/8/layout/cycle8"/>
    <dgm:cxn modelId="{2DB92917-0C04-4550-9B4E-06969BC56602}" type="presParOf" srcId="{F0ED07B5-BBE7-4D4D-AA9A-971F16330D0E}" destId="{61C4278C-28E0-4D9A-9AAB-742E15FEC26A}" srcOrd="10" destOrd="0" presId="urn:microsoft.com/office/officeart/2005/8/layout/cycle8"/>
    <dgm:cxn modelId="{F396770D-58EC-4B19-9F41-9D5AE14E619A}" type="presParOf" srcId="{F0ED07B5-BBE7-4D4D-AA9A-971F16330D0E}" destId="{0DFF6736-F7A8-487B-A676-78B558B3F25C}" srcOrd="11" destOrd="0" presId="urn:microsoft.com/office/officeart/2005/8/layout/cycle8"/>
    <dgm:cxn modelId="{9195AF0E-4335-4C1D-8FAB-00CC6FB145CC}" type="presParOf" srcId="{F0ED07B5-BBE7-4D4D-AA9A-971F16330D0E}" destId="{FEED3CDD-F8CB-4EE1-B61B-865BEB94670A}" srcOrd="12" destOrd="0" presId="urn:microsoft.com/office/officeart/2005/8/layout/cycle8"/>
    <dgm:cxn modelId="{FF14BDA4-EBB2-4A4F-B3D9-532F4A933FFD}" type="presParOf" srcId="{F0ED07B5-BBE7-4D4D-AA9A-971F16330D0E}" destId="{904CD801-25F0-4CFA-B0BE-38F555CFC795}" srcOrd="13" destOrd="0" presId="urn:microsoft.com/office/officeart/2005/8/layout/cycle8"/>
    <dgm:cxn modelId="{8103CF9E-1900-4D64-9C9D-48D466BA0C02}" type="presParOf" srcId="{F0ED07B5-BBE7-4D4D-AA9A-971F16330D0E}" destId="{BBF3D439-C2C8-414D-8495-7E01A0C1F61C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F37234-C4F5-4069-8FA8-194C34F11FA4}">
      <dsp:nvSpPr>
        <dsp:cNvPr id="0" name=""/>
        <dsp:cNvSpPr/>
      </dsp:nvSpPr>
      <dsp:spPr>
        <a:xfrm>
          <a:off x="1053648" y="279306"/>
          <a:ext cx="3609503" cy="3609503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rgbClr val="4562D6"/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  <a:sp3d extrusionH="28000" prstMaterial="matte"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Roboto" panose="02000000000000000000" pitchFamily="2" charset="0"/>
              <a:ea typeface="Roboto" panose="02000000000000000000" pitchFamily="2" charset="0"/>
            </a:rPr>
            <a:t>Converse</a:t>
          </a:r>
          <a:endParaRPr lang="en-US" sz="2800" b="1" kern="1200" dirty="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2955943" y="1044177"/>
        <a:ext cx="1289108" cy="1074257"/>
      </dsp:txXfrm>
    </dsp:sp>
    <dsp:sp modelId="{7A081D0C-94CB-4EAA-A902-59FA3A113A41}">
      <dsp:nvSpPr>
        <dsp:cNvPr id="0" name=""/>
        <dsp:cNvSpPr/>
      </dsp:nvSpPr>
      <dsp:spPr>
        <a:xfrm>
          <a:off x="979310" y="408217"/>
          <a:ext cx="3609503" cy="3609503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rgbClr val="4562D6"/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  <a:sp3d extrusionH="28000" prstMaterial="matte"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Roboto" panose="02000000000000000000" pitchFamily="2" charset="0"/>
              <a:ea typeface="Roboto" panose="02000000000000000000" pitchFamily="2" charset="0"/>
            </a:rPr>
            <a:t>Convert</a:t>
          </a:r>
          <a:endParaRPr lang="en-US" sz="2800" b="1" kern="1200" dirty="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1838715" y="2750097"/>
        <a:ext cx="1933662" cy="945346"/>
      </dsp:txXfrm>
    </dsp:sp>
    <dsp:sp modelId="{F17E55F4-1966-43F2-9D10-177B0AACB8F8}">
      <dsp:nvSpPr>
        <dsp:cNvPr id="0" name=""/>
        <dsp:cNvSpPr/>
      </dsp:nvSpPr>
      <dsp:spPr>
        <a:xfrm>
          <a:off x="904971" y="279306"/>
          <a:ext cx="3609503" cy="3609503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rgbClr val="4562D6"/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  <a:sp3d extrusionH="28000" prstMaterial="matte"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Roboto" panose="02000000000000000000" pitchFamily="2" charset="0"/>
              <a:ea typeface="Roboto" panose="02000000000000000000" pitchFamily="2" charset="0"/>
            </a:rPr>
            <a:t>Connect</a:t>
          </a:r>
          <a:endParaRPr lang="en-US" sz="2800" b="1" kern="1200" dirty="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1323072" y="1044177"/>
        <a:ext cx="1289108" cy="1074257"/>
      </dsp:txXfrm>
    </dsp:sp>
    <dsp:sp modelId="{FEED3CDD-F8CB-4EE1-B61B-865BEB94670A}">
      <dsp:nvSpPr>
        <dsp:cNvPr id="0" name=""/>
        <dsp:cNvSpPr/>
      </dsp:nvSpPr>
      <dsp:spPr>
        <a:xfrm>
          <a:off x="830501" y="55861"/>
          <a:ext cx="4056394" cy="4056394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flip="none" rotWithShape="0">
          <a:gsLst>
            <a:gs pos="0">
              <a:srgbClr val="4562D6"/>
            </a:gs>
            <a:gs pos="100000">
              <a:schemeClr val="accent1">
                <a:lumMod val="40000"/>
                <a:lumOff val="60000"/>
              </a:schemeClr>
            </a:gs>
          </a:gsLst>
          <a:lin ang="8100000" scaled="1"/>
          <a:tileRect/>
        </a:grad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4CD801-25F0-4CFA-B0BE-38F555CFC795}">
      <dsp:nvSpPr>
        <dsp:cNvPr id="0" name=""/>
        <dsp:cNvSpPr/>
      </dsp:nvSpPr>
      <dsp:spPr>
        <a:xfrm>
          <a:off x="755864" y="184543"/>
          <a:ext cx="4056394" cy="4056394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flip="none" rotWithShape="0">
          <a:gsLst>
            <a:gs pos="0">
              <a:srgbClr val="4562D6"/>
            </a:gs>
            <a:gs pos="100000">
              <a:schemeClr val="accent1">
                <a:lumMod val="40000"/>
                <a:lumOff val="60000"/>
              </a:schemeClr>
            </a:gs>
          </a:gsLst>
          <a:lin ang="8100000" scaled="1"/>
          <a:tileRect/>
        </a:grad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F3D439-C2C8-414D-8495-7E01A0C1F61C}">
      <dsp:nvSpPr>
        <dsp:cNvPr id="0" name=""/>
        <dsp:cNvSpPr/>
      </dsp:nvSpPr>
      <dsp:spPr>
        <a:xfrm>
          <a:off x="681228" y="55861"/>
          <a:ext cx="4056394" cy="4056394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flip="none" rotWithShape="1">
          <a:gsLst>
            <a:gs pos="0">
              <a:srgbClr val="4562D6"/>
            </a:gs>
            <a:gs pos="100000">
              <a:schemeClr val="accent1">
                <a:lumMod val="40000"/>
                <a:lumOff val="60000"/>
              </a:schemeClr>
            </a:gs>
          </a:gsLst>
          <a:lin ang="8100000" scaled="1"/>
          <a:tileRect/>
        </a:grad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6CFE25-7980-4B93-9056-825362FA3CC0}" type="datetimeFigureOut">
              <a:rPr lang="en-IN" smtClean="0"/>
              <a:t>07-03-2022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E1CBD-C12E-42BB-9252-0C9D022B932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76438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f79870f550_0_16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3" name="Google Shape;713;gf79870f550_0_16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75399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E1CBD-C12E-42BB-9252-0C9D022B9329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6111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E1CBD-C12E-42BB-9252-0C9D022B9329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43240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E1CBD-C12E-42BB-9252-0C9D022B9329}" type="slidenum">
              <a:rPr lang="en-IN" smtClean="0">
                <a:solidFill>
                  <a:prstClr val="black"/>
                </a:solidFill>
              </a:rPr>
              <a:pPr/>
              <a:t>4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129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E1CBD-C12E-42BB-9252-0C9D022B9329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41740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E1CBD-C12E-42BB-9252-0C9D022B9329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0046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171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E1CBD-C12E-42BB-9252-0C9D022B9329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9013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1" name="Google Shape;54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2" name="Google Shape;54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060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BE48-89D7-6F4D-8905-3F25D070471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F3DCA-25F8-9147-9965-BE7138A4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8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BE48-89D7-6F4D-8905-3F25D070471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F3DCA-25F8-9147-9965-BE7138A4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BE48-89D7-6F4D-8905-3F25D070471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F3DCA-25F8-9147-9965-BE7138A4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5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BE48-89D7-6F4D-8905-3F25D070471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F3DCA-25F8-9147-9965-BE7138A4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7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BE48-89D7-6F4D-8905-3F25D070471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F3DCA-25F8-9147-9965-BE7138A4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2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BE48-89D7-6F4D-8905-3F25D070471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F3DCA-25F8-9147-9965-BE7138A4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9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BE48-89D7-6F4D-8905-3F25D070471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F3DCA-25F8-9147-9965-BE7138A4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5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BE48-89D7-6F4D-8905-3F25D070471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F3DCA-25F8-9147-9965-BE7138A4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3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BE48-89D7-6F4D-8905-3F25D070471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F3DCA-25F8-9147-9965-BE7138A4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BE48-89D7-6F4D-8905-3F25D070471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F3DCA-25F8-9147-9965-BE7138A4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1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BE48-89D7-6F4D-8905-3F25D070471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F3DCA-25F8-9147-9965-BE7138A4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34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EBE48-89D7-6F4D-8905-3F25D070471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F3DCA-25F8-9147-9965-BE7138A4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0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19.jp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0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8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" y="14883"/>
            <a:ext cx="12183214" cy="68530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FE8543E-13FE-A04C-AF96-854AD0285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29" y="524158"/>
            <a:ext cx="3479878" cy="680535"/>
          </a:xfrm>
          <a:prstGeom prst="rect">
            <a:avLst/>
          </a:prstGeom>
        </p:spPr>
      </p:pic>
      <p:sp>
        <p:nvSpPr>
          <p:cNvPr id="12" name="Title">
            <a:extLst>
              <a:ext uri="{FF2B5EF4-FFF2-40B4-BE49-F238E27FC236}">
                <a16:creationId xmlns="" xmlns:a16="http://schemas.microsoft.com/office/drawing/2014/main" id="{5656CE9F-809D-445E-BE47-6EA420121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28" y="2096057"/>
            <a:ext cx="8044336" cy="729064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Marketing Initiatives</a:t>
            </a:r>
            <a:endParaRPr lang="en-US" sz="4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4228" y="2825121"/>
            <a:ext cx="73429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Growing Strong, Growing Faster!</a:t>
            </a:r>
            <a:endParaRPr lang="en-IN" sz="2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71285" y="3907558"/>
            <a:ext cx="1183237" cy="0"/>
          </a:xfrm>
          <a:prstGeom prst="line">
            <a:avLst/>
          </a:prstGeom>
          <a:ln w="63500" cap="rnd">
            <a:solidFill>
              <a:srgbClr val="1EF6EC"/>
            </a:solidFill>
          </a:ln>
          <a:effectLst>
            <a:outerShdw blurRad="304800" dist="38100" dir="5880000" sx="98000" sy="98000" algn="ctr" rotWithShape="0">
              <a:srgbClr val="1EF6EC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54227" y="4216122"/>
            <a:ext cx="38137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i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Build Our </a:t>
            </a:r>
            <a:r>
              <a:rPr lang="en-US" sz="2000" i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Brand’s Voice</a:t>
            </a:r>
            <a:endParaRPr lang="en-IN" sz="200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80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FE8543E-13FE-A04C-AF96-854AD0285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594" y="306366"/>
            <a:ext cx="2788751" cy="545375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340949" y="841171"/>
            <a:ext cx="819258" cy="0"/>
          </a:xfrm>
          <a:prstGeom prst="line">
            <a:avLst/>
          </a:prstGeom>
          <a:ln w="63500" cap="rnd">
            <a:solidFill>
              <a:srgbClr val="1EF6EC"/>
            </a:solidFill>
          </a:ln>
          <a:effectLst>
            <a:outerShdw blurRad="304800" dist="38100" dir="5880000" sx="98000" sy="98000" algn="ctr" rotWithShape="0">
              <a:srgbClr val="1EF6EC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">
            <a:extLst>
              <a:ext uri="{FF2B5EF4-FFF2-40B4-BE49-F238E27FC236}">
                <a16:creationId xmlns:a16="http://schemas.microsoft.com/office/drawing/2014/main" xmlns="" id="{5656CE9F-809D-445E-BE47-6EA420121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81" y="122677"/>
            <a:ext cx="8044336" cy="72906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C329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Positioning</a:t>
            </a:r>
            <a:endParaRPr lang="en-US" sz="2800" dirty="0">
              <a:solidFill>
                <a:srgbClr val="1C3297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Box background">
            <a:extLst>
              <a:ext uri="{FF2B5EF4-FFF2-40B4-BE49-F238E27FC236}">
                <a16:creationId xmlns:a16="http://schemas.microsoft.com/office/drawing/2014/main" xmlns="" id="{359945A0-B038-4B7A-B6A2-4BF7016C35D9}"/>
              </a:ext>
            </a:extLst>
          </p:cNvPr>
          <p:cNvSpPr/>
          <p:nvPr/>
        </p:nvSpPr>
        <p:spPr>
          <a:xfrm>
            <a:off x="6104502" y="1192192"/>
            <a:ext cx="5691137" cy="5416622"/>
          </a:xfrm>
          <a:prstGeom prst="roundRect">
            <a:avLst>
              <a:gd name="adj" fmla="val 5588"/>
            </a:avLst>
          </a:prstGeom>
          <a:gradFill>
            <a:gsLst>
              <a:gs pos="0">
                <a:srgbClr val="4562D6"/>
              </a:gs>
              <a:gs pos="100000">
                <a:srgbClr val="0B0664"/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57200" rtlCol="0" anchor="t"/>
          <a:lstStyle/>
          <a:p>
            <a:pPr>
              <a:lnSpc>
                <a:spcPct val="200000"/>
              </a:lnSpc>
              <a:spcBef>
                <a:spcPts val="1800"/>
              </a:spcBef>
            </a:pPr>
            <a:endParaRPr lang="en-US" sz="1000" dirty="0">
              <a:solidFill>
                <a:schemeClr val="tx1"/>
              </a:solidFill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6361274" y="1392124"/>
            <a:ext cx="5177592" cy="4770537"/>
            <a:chOff x="6404808" y="1458399"/>
            <a:chExt cx="5177592" cy="4770537"/>
          </a:xfrm>
        </p:grpSpPr>
        <p:sp>
          <p:nvSpPr>
            <p:cNvPr id="22" name="Rectangle 21"/>
            <p:cNvSpPr/>
            <p:nvPr/>
          </p:nvSpPr>
          <p:spPr>
            <a:xfrm>
              <a:off x="6595793" y="1458399"/>
              <a:ext cx="4986607" cy="47705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Positioning of  Web </a:t>
              </a:r>
              <a:r>
                <a:rPr lang="en-US" sz="1600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Werks</a:t>
              </a:r>
              <a:r>
                <a:rPr lang="en-US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16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- </a:t>
              </a:r>
              <a:r>
                <a:rPr lang="en-US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Iron Mountain JV at the top of the mind among TGs. </a:t>
              </a:r>
              <a:endParaRPr lang="en-US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endPara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r>
                <a:rPr lang="en-US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Full/ half page </a:t>
              </a:r>
              <a:r>
                <a:rPr lang="en-US" sz="16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ads </a:t>
              </a:r>
              <a:r>
                <a:rPr lang="en-US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in news papers, followed by campaign sustenance with call to action</a:t>
              </a:r>
              <a:r>
                <a:rPr lang="en-US" sz="16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.</a:t>
              </a:r>
            </a:p>
            <a:p>
              <a:endPara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r>
                <a:rPr lang="en-US" sz="16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Goodwill </a:t>
              </a:r>
              <a:r>
                <a:rPr lang="en-US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campaigns to induce a positive image of WEB WERKS | IRON MOUNTAIN COMBINE as the ultimate in DC in terms of product and service delivery</a:t>
              </a:r>
              <a:r>
                <a:rPr lang="en-US" sz="16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.</a:t>
              </a:r>
            </a:p>
            <a:p>
              <a:endPara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r>
                <a:rPr lang="en-US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Key Messaging - Iron Mountain’s global saga and domain expertise is second to none with majority of fortune 1000 companies being served</a:t>
              </a:r>
              <a:r>
                <a:rPr lang="en-US" sz="16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.</a:t>
              </a:r>
              <a:endPara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endParaRPr lang="en-US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r>
                <a:rPr lang="en-US" sz="16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Launch Events for upcoming new DCs </a:t>
              </a:r>
              <a:r>
                <a:rPr lang="en-US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in Mumbai, </a:t>
              </a:r>
              <a:r>
                <a:rPr lang="en-US" sz="16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NCR, Bangalore, Chennai </a:t>
              </a:r>
              <a:r>
                <a:rPr lang="en-US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&amp; Hyderabad.</a:t>
              </a:r>
            </a:p>
            <a:p>
              <a:endPara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r>
                <a:rPr lang="en-US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Enterprise </a:t>
              </a:r>
              <a:r>
                <a:rPr lang="en-US" sz="16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Connect </a:t>
              </a:r>
              <a:r>
                <a:rPr lang="en-US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</a:t>
              </a:r>
              <a:r>
                <a:rPr lang="en-US" sz="16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rogram ‘</a:t>
              </a:r>
              <a:r>
                <a:rPr lang="en-US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Leaders Forum</a:t>
              </a:r>
              <a:r>
                <a:rPr lang="en-US" sz="16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’ – to engage with IT leaders</a:t>
              </a:r>
              <a:endPara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404808" y="1545716"/>
              <a:ext cx="164514" cy="127592"/>
              <a:chOff x="8177160" y="1472609"/>
              <a:chExt cx="164514" cy="127592"/>
            </a:xfrm>
          </p:grpSpPr>
          <p:sp>
            <p:nvSpPr>
              <p:cNvPr id="5" name="Chevron 4"/>
              <p:cNvSpPr/>
              <p:nvPr/>
            </p:nvSpPr>
            <p:spPr>
              <a:xfrm>
                <a:off x="8259417" y="1472609"/>
                <a:ext cx="82257" cy="127592"/>
              </a:xfrm>
              <a:prstGeom prst="chevron">
                <a:avLst>
                  <a:gd name="adj" fmla="val 55624"/>
                </a:avLst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Chevron 22"/>
              <p:cNvSpPr/>
              <p:nvPr/>
            </p:nvSpPr>
            <p:spPr>
              <a:xfrm>
                <a:off x="8177160" y="1472609"/>
                <a:ext cx="82257" cy="127592"/>
              </a:xfrm>
              <a:prstGeom prst="chevron">
                <a:avLst>
                  <a:gd name="adj" fmla="val 55624"/>
                </a:avLst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6404808" y="2286110"/>
              <a:ext cx="164514" cy="127592"/>
              <a:chOff x="8177160" y="1472609"/>
              <a:chExt cx="164514" cy="127592"/>
            </a:xfrm>
          </p:grpSpPr>
          <p:sp>
            <p:nvSpPr>
              <p:cNvPr id="26" name="Chevron 25"/>
              <p:cNvSpPr/>
              <p:nvPr/>
            </p:nvSpPr>
            <p:spPr>
              <a:xfrm>
                <a:off x="8259417" y="1472609"/>
                <a:ext cx="82257" cy="127592"/>
              </a:xfrm>
              <a:prstGeom prst="chevron">
                <a:avLst>
                  <a:gd name="adj" fmla="val 55624"/>
                </a:avLst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Chevron 26"/>
              <p:cNvSpPr/>
              <p:nvPr/>
            </p:nvSpPr>
            <p:spPr>
              <a:xfrm>
                <a:off x="8177160" y="1472609"/>
                <a:ext cx="82257" cy="127592"/>
              </a:xfrm>
              <a:prstGeom prst="chevron">
                <a:avLst>
                  <a:gd name="adj" fmla="val 55624"/>
                </a:avLst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6404808" y="3035544"/>
              <a:ext cx="164514" cy="127592"/>
              <a:chOff x="8177160" y="1472609"/>
              <a:chExt cx="164514" cy="127592"/>
            </a:xfrm>
          </p:grpSpPr>
          <p:sp>
            <p:nvSpPr>
              <p:cNvPr id="32" name="Chevron 31"/>
              <p:cNvSpPr/>
              <p:nvPr/>
            </p:nvSpPr>
            <p:spPr>
              <a:xfrm>
                <a:off x="8259417" y="1472609"/>
                <a:ext cx="82257" cy="127592"/>
              </a:xfrm>
              <a:prstGeom prst="chevron">
                <a:avLst>
                  <a:gd name="adj" fmla="val 55624"/>
                </a:avLst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Chevron 32"/>
              <p:cNvSpPr/>
              <p:nvPr/>
            </p:nvSpPr>
            <p:spPr>
              <a:xfrm>
                <a:off x="8177160" y="1472609"/>
                <a:ext cx="82257" cy="127592"/>
              </a:xfrm>
              <a:prstGeom prst="chevron">
                <a:avLst>
                  <a:gd name="adj" fmla="val 55624"/>
                </a:avLst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6404808" y="4001654"/>
              <a:ext cx="164514" cy="127592"/>
              <a:chOff x="8177160" y="1472609"/>
              <a:chExt cx="164514" cy="127592"/>
            </a:xfrm>
          </p:grpSpPr>
          <p:sp>
            <p:nvSpPr>
              <p:cNvPr id="35" name="Chevron 34"/>
              <p:cNvSpPr/>
              <p:nvPr/>
            </p:nvSpPr>
            <p:spPr>
              <a:xfrm>
                <a:off x="8259417" y="1472609"/>
                <a:ext cx="82257" cy="127592"/>
              </a:xfrm>
              <a:prstGeom prst="chevron">
                <a:avLst>
                  <a:gd name="adj" fmla="val 55624"/>
                </a:avLst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Chevron 35"/>
              <p:cNvSpPr/>
              <p:nvPr/>
            </p:nvSpPr>
            <p:spPr>
              <a:xfrm>
                <a:off x="8177160" y="1472609"/>
                <a:ext cx="82257" cy="127592"/>
              </a:xfrm>
              <a:prstGeom prst="chevron">
                <a:avLst>
                  <a:gd name="adj" fmla="val 55624"/>
                </a:avLst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6404808" y="5235000"/>
              <a:ext cx="164514" cy="127592"/>
              <a:chOff x="8177160" y="1472609"/>
              <a:chExt cx="164514" cy="127592"/>
            </a:xfrm>
          </p:grpSpPr>
          <p:sp>
            <p:nvSpPr>
              <p:cNvPr id="38" name="Chevron 37"/>
              <p:cNvSpPr/>
              <p:nvPr/>
            </p:nvSpPr>
            <p:spPr>
              <a:xfrm>
                <a:off x="8259417" y="1472609"/>
                <a:ext cx="82257" cy="127592"/>
              </a:xfrm>
              <a:prstGeom prst="chevron">
                <a:avLst>
                  <a:gd name="adj" fmla="val 55624"/>
                </a:avLst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Chevron 38"/>
              <p:cNvSpPr/>
              <p:nvPr/>
            </p:nvSpPr>
            <p:spPr>
              <a:xfrm>
                <a:off x="8177160" y="1472609"/>
                <a:ext cx="82257" cy="127592"/>
              </a:xfrm>
              <a:prstGeom prst="chevron">
                <a:avLst>
                  <a:gd name="adj" fmla="val 55624"/>
                </a:avLst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6404808" y="5964682"/>
              <a:ext cx="164514" cy="127592"/>
              <a:chOff x="8177160" y="1472609"/>
              <a:chExt cx="164514" cy="127592"/>
            </a:xfrm>
          </p:grpSpPr>
          <p:sp>
            <p:nvSpPr>
              <p:cNvPr id="41" name="Chevron 40"/>
              <p:cNvSpPr/>
              <p:nvPr/>
            </p:nvSpPr>
            <p:spPr>
              <a:xfrm>
                <a:off x="8259417" y="1472609"/>
                <a:ext cx="82257" cy="127592"/>
              </a:xfrm>
              <a:prstGeom prst="chevron">
                <a:avLst>
                  <a:gd name="adj" fmla="val 55624"/>
                </a:avLst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Chevron 41"/>
              <p:cNvSpPr/>
              <p:nvPr/>
            </p:nvSpPr>
            <p:spPr>
              <a:xfrm>
                <a:off x="8177160" y="1472609"/>
                <a:ext cx="82257" cy="127592"/>
              </a:xfrm>
              <a:prstGeom prst="chevron">
                <a:avLst>
                  <a:gd name="adj" fmla="val 55624"/>
                </a:avLst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7" name="Rectangle 16"/>
          <p:cNvSpPr/>
          <p:nvPr/>
        </p:nvSpPr>
        <p:spPr>
          <a:xfrm>
            <a:off x="440206" y="1357701"/>
            <a:ext cx="796805" cy="796805"/>
          </a:xfrm>
          <a:prstGeom prst="rect">
            <a:avLst/>
          </a:prstGeom>
          <a:gradFill flip="none" rotWithShape="1">
            <a:gsLst>
              <a:gs pos="100000">
                <a:srgbClr val="4562D6"/>
              </a:gs>
              <a:gs pos="0">
                <a:srgbClr val="0B0664"/>
              </a:gs>
            </a:gsLst>
            <a:lin ang="15600000" scaled="0"/>
            <a:tileRect/>
          </a:gradFill>
          <a:ln>
            <a:noFill/>
          </a:ln>
          <a:effectLst>
            <a:outerShdw blurRad="368300" dist="38100" sx="104000" sy="104000" algn="ctr" rotWithShape="0">
              <a:srgbClr val="4562D6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TextBox 17"/>
          <p:cNvSpPr txBox="1"/>
          <p:nvPr/>
        </p:nvSpPr>
        <p:spPr>
          <a:xfrm>
            <a:off x="1432871" y="1685927"/>
            <a:ext cx="4288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 smtClean="0">
                <a:latin typeface="Roboto" panose="02000000000000000000" pitchFamily="2" charset="0"/>
                <a:ea typeface="Roboto" panose="02000000000000000000" pitchFamily="2" charset="0"/>
              </a:rPr>
              <a:t>Shout-out (outdoor &amp; print ads), 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customer </a:t>
            </a:r>
            <a:r>
              <a:rPr lang="en-US" sz="1600" dirty="0" smtClean="0">
                <a:latin typeface="Roboto" panose="02000000000000000000" pitchFamily="2" charset="0"/>
                <a:ea typeface="Roboto" panose="02000000000000000000" pitchFamily="2" charset="0"/>
              </a:rPr>
              <a:t>engagements, new DC launches, 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curated DC visits</a:t>
            </a:r>
            <a:endParaRPr lang="en-GB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32871" y="1299791"/>
            <a:ext cx="2398095" cy="408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562D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Brand </a:t>
            </a:r>
            <a:r>
              <a:rPr lang="en-US" b="1" dirty="0" smtClean="0">
                <a:solidFill>
                  <a:srgbClr val="4562D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Visibility</a:t>
            </a:r>
            <a:endParaRPr lang="en-US" b="1" dirty="0">
              <a:solidFill>
                <a:srgbClr val="4562D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07" y="1457302"/>
            <a:ext cx="597604" cy="597604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440206" y="2799435"/>
            <a:ext cx="796805" cy="796805"/>
          </a:xfrm>
          <a:prstGeom prst="rect">
            <a:avLst/>
          </a:prstGeom>
          <a:gradFill flip="none" rotWithShape="1">
            <a:gsLst>
              <a:gs pos="100000">
                <a:srgbClr val="4562D6"/>
              </a:gs>
              <a:gs pos="0">
                <a:srgbClr val="0B0664"/>
              </a:gs>
            </a:gsLst>
            <a:lin ang="15600000" scaled="0"/>
            <a:tileRect/>
          </a:gradFill>
          <a:ln>
            <a:noFill/>
          </a:ln>
          <a:effectLst>
            <a:outerShdw blurRad="368300" dist="38100" sx="104000" sy="104000" algn="ctr" rotWithShape="0">
              <a:srgbClr val="4562D6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4" name="TextBox 43"/>
          <p:cNvSpPr txBox="1"/>
          <p:nvPr/>
        </p:nvSpPr>
        <p:spPr>
          <a:xfrm>
            <a:off x="1432871" y="3127661"/>
            <a:ext cx="4288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Financial news papers, corporate business magazines</a:t>
            </a:r>
            <a:endParaRPr lang="en-GB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432871" y="2741525"/>
            <a:ext cx="3046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4562D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Print Advertisements</a:t>
            </a:r>
            <a:endParaRPr lang="en-US" b="1" dirty="0">
              <a:solidFill>
                <a:srgbClr val="4562D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07" y="2899036"/>
            <a:ext cx="597604" cy="597604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47669" y="4129246"/>
            <a:ext cx="796805" cy="796805"/>
          </a:xfrm>
          <a:prstGeom prst="rect">
            <a:avLst/>
          </a:prstGeom>
          <a:gradFill flip="none" rotWithShape="1">
            <a:gsLst>
              <a:gs pos="100000">
                <a:srgbClr val="4562D6"/>
              </a:gs>
              <a:gs pos="0">
                <a:srgbClr val="0B0664"/>
              </a:gs>
            </a:gsLst>
            <a:lin ang="15600000" scaled="0"/>
            <a:tileRect/>
          </a:gradFill>
          <a:ln>
            <a:noFill/>
          </a:ln>
          <a:effectLst>
            <a:outerShdw blurRad="368300" dist="38100" sx="104000" sy="104000" algn="ctr" rotWithShape="0">
              <a:srgbClr val="4562D6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7" name="TextBox 56"/>
          <p:cNvSpPr txBox="1"/>
          <p:nvPr/>
        </p:nvSpPr>
        <p:spPr>
          <a:xfrm>
            <a:off x="1440334" y="4208109"/>
            <a:ext cx="2398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4562D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CIO Evangelism</a:t>
            </a:r>
            <a:endParaRPr lang="en-US" b="1" dirty="0">
              <a:solidFill>
                <a:srgbClr val="4562D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70" y="4228847"/>
            <a:ext cx="597604" cy="597604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449087" y="5474531"/>
            <a:ext cx="796805" cy="796805"/>
          </a:xfrm>
          <a:prstGeom prst="rect">
            <a:avLst/>
          </a:prstGeom>
          <a:gradFill flip="none" rotWithShape="1">
            <a:gsLst>
              <a:gs pos="100000">
                <a:srgbClr val="4562D6"/>
              </a:gs>
              <a:gs pos="0">
                <a:srgbClr val="0B0664"/>
              </a:gs>
            </a:gsLst>
            <a:lin ang="15600000" scaled="0"/>
            <a:tileRect/>
          </a:gradFill>
          <a:ln>
            <a:noFill/>
          </a:ln>
          <a:effectLst>
            <a:outerShdw blurRad="368300" dist="38100" sx="104000" sy="104000" algn="ctr" rotWithShape="0">
              <a:srgbClr val="4562D6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3" name="TextBox 62"/>
          <p:cNvSpPr txBox="1"/>
          <p:nvPr/>
        </p:nvSpPr>
        <p:spPr>
          <a:xfrm>
            <a:off x="1441752" y="5802757"/>
            <a:ext cx="4288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 smtClean="0">
                <a:latin typeface="Roboto" panose="02000000000000000000" pitchFamily="2" charset="0"/>
                <a:ea typeface="Roboto" panose="02000000000000000000" pitchFamily="2" charset="0"/>
              </a:rPr>
              <a:t>With LinkedIn 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(organic/ paid), programmatic paid ads in Google, Emailers, YouTube videos</a:t>
            </a:r>
            <a:endParaRPr lang="en-GB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441752" y="5416621"/>
            <a:ext cx="2398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562D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Digital </a:t>
            </a:r>
            <a:r>
              <a:rPr lang="en-US" b="1" dirty="0" smtClean="0">
                <a:solidFill>
                  <a:srgbClr val="4562D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Splash</a:t>
            </a:r>
            <a:endParaRPr lang="en-US" b="1" dirty="0">
              <a:solidFill>
                <a:srgbClr val="4562D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8" y="5574132"/>
            <a:ext cx="597604" cy="597604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432871" y="4577441"/>
            <a:ext cx="4288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 smtClean="0">
                <a:latin typeface="Roboto" panose="02000000000000000000" pitchFamily="2" charset="0"/>
                <a:ea typeface="Roboto" panose="02000000000000000000" pitchFamily="2" charset="0"/>
              </a:rPr>
              <a:t>Direct connect with CIOs through multiple engagement channels   </a:t>
            </a:r>
            <a:endParaRPr lang="en-GB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42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Box background">
            <a:extLst>
              <a:ext uri="{FF2B5EF4-FFF2-40B4-BE49-F238E27FC236}">
                <a16:creationId xmlns:a16="http://schemas.microsoft.com/office/drawing/2014/main" xmlns="" id="{359945A0-B038-4B7A-B6A2-4BF7016C35D9}"/>
              </a:ext>
            </a:extLst>
          </p:cNvPr>
          <p:cNvSpPr/>
          <p:nvPr/>
        </p:nvSpPr>
        <p:spPr>
          <a:xfrm>
            <a:off x="215081" y="1137684"/>
            <a:ext cx="5313849" cy="5571460"/>
          </a:xfrm>
          <a:prstGeom prst="roundRect">
            <a:avLst>
              <a:gd name="adj" fmla="val 4187"/>
            </a:avLst>
          </a:prstGeom>
          <a:gradFill>
            <a:gsLst>
              <a:gs pos="0">
                <a:srgbClr val="4562D6"/>
              </a:gs>
              <a:gs pos="100000">
                <a:srgbClr val="0B0664"/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57200" rtlCol="0" anchor="t"/>
          <a:lstStyle/>
          <a:p>
            <a:pPr>
              <a:lnSpc>
                <a:spcPct val="200000"/>
              </a:lnSpc>
              <a:spcBef>
                <a:spcPts val="1800"/>
              </a:spcBef>
            </a:pPr>
            <a:endParaRPr lang="en-US" sz="1000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FE8543E-13FE-A04C-AF96-854AD0285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594" y="306366"/>
            <a:ext cx="2788751" cy="545375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340949" y="841171"/>
            <a:ext cx="819258" cy="0"/>
          </a:xfrm>
          <a:prstGeom prst="line">
            <a:avLst/>
          </a:prstGeom>
          <a:ln w="63500" cap="rnd">
            <a:solidFill>
              <a:srgbClr val="1EF6EC"/>
            </a:solidFill>
          </a:ln>
          <a:effectLst>
            <a:outerShdw blurRad="304800" dist="38100" dir="5880000" sx="98000" sy="98000" algn="ctr" rotWithShape="0">
              <a:srgbClr val="1EF6EC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">
            <a:extLst>
              <a:ext uri="{FF2B5EF4-FFF2-40B4-BE49-F238E27FC236}">
                <a16:creationId xmlns:a16="http://schemas.microsoft.com/office/drawing/2014/main" xmlns="" id="{5656CE9F-809D-445E-BE47-6EA420121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81" y="122677"/>
            <a:ext cx="8044336" cy="72906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C329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Lead </a:t>
            </a:r>
            <a:r>
              <a:rPr lang="en-US" sz="2800" dirty="0">
                <a:solidFill>
                  <a:srgbClr val="1C329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Generation – Inbound &amp; Outbound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40949" y="1291694"/>
            <a:ext cx="22964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00" b="1" dirty="0" smtClean="0">
                <a:solidFill>
                  <a:schemeClr val="bg1"/>
                </a:solidFill>
              </a:rPr>
              <a:t>Events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40949" y="4067338"/>
            <a:ext cx="38007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00" b="1" dirty="0" err="1" smtClean="0">
                <a:solidFill>
                  <a:schemeClr val="bg1"/>
                </a:solidFill>
              </a:rPr>
              <a:t>Telecalling</a:t>
            </a:r>
            <a:r>
              <a:rPr lang="en-IN" sz="1600" b="1" dirty="0" smtClean="0">
                <a:solidFill>
                  <a:schemeClr val="bg1"/>
                </a:solidFill>
              </a:rPr>
              <a:t> – Contacting Decision Makers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40949" y="1985605"/>
            <a:ext cx="26786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00" b="1" dirty="0" smtClean="0">
                <a:solidFill>
                  <a:schemeClr val="bg1"/>
                </a:solidFill>
              </a:rPr>
              <a:t>Paid &amp; Organic Social Media</a:t>
            </a:r>
            <a:endParaRPr lang="en-IN" sz="1600" b="1" dirty="0">
              <a:solidFill>
                <a:schemeClr val="bg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40949" y="4761249"/>
            <a:ext cx="30660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00" b="1" dirty="0" smtClean="0">
                <a:solidFill>
                  <a:schemeClr val="bg1"/>
                </a:solidFill>
              </a:rPr>
              <a:t>Generate Sales Qualified Leads</a:t>
            </a:r>
            <a:endParaRPr lang="en-IN" sz="1600" dirty="0">
              <a:solidFill>
                <a:schemeClr val="bg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40949" y="2679516"/>
            <a:ext cx="31773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00" b="1" dirty="0" smtClean="0">
                <a:solidFill>
                  <a:schemeClr val="bg1"/>
                </a:solidFill>
              </a:rPr>
              <a:t>Content Marketing (Search Blogs)</a:t>
            </a:r>
          </a:p>
        </p:txBody>
      </p:sp>
      <p:sp>
        <p:nvSpPr>
          <p:cNvPr id="66" name="Rectangle 65"/>
          <p:cNvSpPr/>
          <p:nvPr/>
        </p:nvSpPr>
        <p:spPr>
          <a:xfrm>
            <a:off x="340949" y="6149074"/>
            <a:ext cx="44400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00" b="1" dirty="0">
                <a:solidFill>
                  <a:schemeClr val="bg1"/>
                </a:solidFill>
              </a:rPr>
              <a:t>Generate DC </a:t>
            </a:r>
            <a:r>
              <a:rPr lang="en-IN" sz="1600" b="1" dirty="0" smtClean="0">
                <a:solidFill>
                  <a:schemeClr val="bg1"/>
                </a:solidFill>
              </a:rPr>
              <a:t>Visits </a:t>
            </a:r>
            <a:r>
              <a:rPr lang="en-IN" sz="1600" b="1" dirty="0">
                <a:solidFill>
                  <a:schemeClr val="bg1"/>
                </a:solidFill>
              </a:rPr>
              <a:t>from target </a:t>
            </a:r>
            <a:r>
              <a:rPr lang="en-IN" sz="1600" b="1" dirty="0" smtClean="0">
                <a:solidFill>
                  <a:schemeClr val="bg1"/>
                </a:solidFill>
              </a:rPr>
              <a:t>Decision Makers</a:t>
            </a:r>
            <a:endParaRPr lang="en-IN" sz="1600" b="1" dirty="0">
              <a:solidFill>
                <a:schemeClr val="bg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40949" y="3373427"/>
            <a:ext cx="22964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00" b="1" dirty="0" smtClean="0">
                <a:solidFill>
                  <a:schemeClr val="bg1"/>
                </a:solidFill>
              </a:rPr>
              <a:t>Email Marketing</a:t>
            </a:r>
            <a:endParaRPr lang="en-IN" sz="1600" b="1" dirty="0">
              <a:solidFill>
                <a:schemeClr val="bg1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340949" y="5455160"/>
            <a:ext cx="49735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00" b="1" dirty="0" smtClean="0">
                <a:solidFill>
                  <a:schemeClr val="bg1"/>
                </a:solidFill>
              </a:rPr>
              <a:t>Generate Meetings for Sales with Key IT </a:t>
            </a:r>
            <a:r>
              <a:rPr lang="en-IN" sz="1600" b="1" dirty="0">
                <a:solidFill>
                  <a:schemeClr val="bg1"/>
                </a:solidFill>
              </a:rPr>
              <a:t>D</a:t>
            </a:r>
            <a:r>
              <a:rPr lang="en-IN" sz="1600" b="1" dirty="0" smtClean="0">
                <a:solidFill>
                  <a:schemeClr val="bg1"/>
                </a:solidFill>
              </a:rPr>
              <a:t>ecision </a:t>
            </a:r>
            <a:r>
              <a:rPr lang="en-IN" sz="1600" b="1" dirty="0">
                <a:solidFill>
                  <a:schemeClr val="bg1"/>
                </a:solidFill>
              </a:rPr>
              <a:t>M</a:t>
            </a:r>
            <a:r>
              <a:rPr lang="en-IN" sz="1600" b="1" dirty="0" smtClean="0">
                <a:solidFill>
                  <a:schemeClr val="bg1"/>
                </a:solidFill>
              </a:rPr>
              <a:t>akers</a:t>
            </a:r>
            <a:endParaRPr lang="en-IN" sz="16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15927" y="1775635"/>
            <a:ext cx="4678326" cy="0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415927" y="2491561"/>
            <a:ext cx="4678326" cy="0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415927" y="3207487"/>
            <a:ext cx="4678326" cy="0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415927" y="3923413"/>
            <a:ext cx="4678326" cy="0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415927" y="4639339"/>
            <a:ext cx="4678326" cy="0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415927" y="5355265"/>
            <a:ext cx="4678326" cy="0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415927" y="6071191"/>
            <a:ext cx="4678326" cy="0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/>
          <p:cNvSpPr/>
          <p:nvPr/>
        </p:nvSpPr>
        <p:spPr>
          <a:xfrm>
            <a:off x="5762847" y="1478382"/>
            <a:ext cx="61030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smtClean="0">
                <a:solidFill>
                  <a:srgbClr val="4562D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Inside Sales</a:t>
            </a:r>
            <a:endParaRPr lang="en-IN" sz="2400" b="1" dirty="0">
              <a:solidFill>
                <a:srgbClr val="4562D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237" y="2210763"/>
            <a:ext cx="6208697" cy="413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0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FE8543E-13FE-A04C-AF96-854AD0285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594" y="306366"/>
            <a:ext cx="2788751" cy="545375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340949" y="841171"/>
            <a:ext cx="819258" cy="0"/>
          </a:xfrm>
          <a:prstGeom prst="line">
            <a:avLst/>
          </a:prstGeom>
          <a:ln w="63500" cap="rnd">
            <a:solidFill>
              <a:srgbClr val="1EF6EC"/>
            </a:solidFill>
          </a:ln>
          <a:effectLst>
            <a:outerShdw blurRad="304800" dist="38100" dir="5880000" sx="98000" sy="98000" algn="ctr" rotWithShape="0">
              <a:srgbClr val="1EF6EC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">
            <a:extLst>
              <a:ext uri="{FF2B5EF4-FFF2-40B4-BE49-F238E27FC236}">
                <a16:creationId xmlns:a16="http://schemas.microsoft.com/office/drawing/2014/main" xmlns="" id="{5656CE9F-809D-445E-BE47-6EA420121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218" y="2808125"/>
            <a:ext cx="8044336" cy="72906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C329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Few Snippets </a:t>
            </a:r>
            <a:endParaRPr lang="en-US" sz="2800" dirty="0">
              <a:solidFill>
                <a:srgbClr val="1C3297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38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FE8543E-13FE-A04C-AF96-854AD0285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594" y="306366"/>
            <a:ext cx="2788751" cy="545375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351582" y="851741"/>
            <a:ext cx="819258" cy="0"/>
          </a:xfrm>
          <a:prstGeom prst="line">
            <a:avLst/>
          </a:prstGeom>
          <a:ln w="63500" cap="rnd">
            <a:solidFill>
              <a:srgbClr val="1EF6EC"/>
            </a:solidFill>
          </a:ln>
          <a:effectLst>
            <a:outerShdw blurRad="304800" dist="38100" dir="5880000" sx="98000" sy="98000" algn="ctr" rotWithShape="0">
              <a:srgbClr val="1EF6EC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">
            <a:extLst>
              <a:ext uri="{FF2B5EF4-FFF2-40B4-BE49-F238E27FC236}">
                <a16:creationId xmlns:a16="http://schemas.microsoft.com/office/drawing/2014/main" xmlns="" id="{5656CE9F-809D-445E-BE47-6EA42012150C}"/>
              </a:ext>
            </a:extLst>
          </p:cNvPr>
          <p:cNvSpPr txBox="1">
            <a:spLocks/>
          </p:cNvSpPr>
          <p:nvPr/>
        </p:nvSpPr>
        <p:spPr>
          <a:xfrm>
            <a:off x="215080" y="188554"/>
            <a:ext cx="7239015" cy="10624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1C329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Television Coverage by Business Channels</a:t>
            </a:r>
            <a:endParaRPr lang="en-US" sz="2800" dirty="0">
              <a:solidFill>
                <a:srgbClr val="1C3297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910833" y="1231707"/>
            <a:ext cx="4708512" cy="5217280"/>
            <a:chOff x="340949" y="1403484"/>
            <a:chExt cx="4953325" cy="4870736"/>
          </a:xfrm>
        </p:grpSpPr>
        <p:sp>
          <p:nvSpPr>
            <p:cNvPr id="15" name="Rounded Rectangle 14"/>
            <p:cNvSpPr/>
            <p:nvPr/>
          </p:nvSpPr>
          <p:spPr>
            <a:xfrm>
              <a:off x="340949" y="1403484"/>
              <a:ext cx="4953324" cy="4870736"/>
            </a:xfrm>
            <a:prstGeom prst="roundRect">
              <a:avLst>
                <a:gd name="adj" fmla="val 3904"/>
              </a:avLst>
            </a:prstGeom>
            <a:gradFill flip="none" rotWithShape="1">
              <a:gsLst>
                <a:gs pos="73000">
                  <a:srgbClr val="4562D6"/>
                </a:gs>
                <a:gs pos="100000">
                  <a:srgbClr val="0B0664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431800" dir="4440000" sx="102000" sy="102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340950" y="1403484"/>
              <a:ext cx="4953324" cy="2878282"/>
            </a:xfrm>
            <a:prstGeom prst="roundRect">
              <a:avLst>
                <a:gd name="adj" fmla="val 5039"/>
              </a:avLst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76980" y="4300693"/>
              <a:ext cx="4681263" cy="16378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A special show was aired </a:t>
              </a:r>
              <a:r>
                <a:rPr lang="en-US" dirty="0" smtClean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on </a:t>
              </a:r>
              <a:r>
                <a:rPr lang="en-US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CNBC TV 18 </a:t>
              </a:r>
              <a:r>
                <a:rPr lang="en-US" dirty="0" smtClean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channel, followed </a:t>
              </a:r>
              <a:r>
                <a:rPr lang="en-US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by the release of the podcast and the </a:t>
              </a:r>
              <a:r>
                <a:rPr lang="en-US" dirty="0" smtClean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article, amplified by Forbes. Show featured exclusive interview of  Nikhil, and key notes from </a:t>
              </a:r>
              <a:r>
                <a:rPr lang="en-US" b="1" dirty="0" smtClean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William </a:t>
              </a:r>
              <a:r>
                <a:rPr lang="en-US" b="1" dirty="0" err="1" smtClean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Meaney</a:t>
              </a:r>
              <a:r>
                <a:rPr lang="en-US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,</a:t>
              </a:r>
              <a:r>
                <a:rPr lang="en-US" dirty="0" smtClean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</a:t>
              </a:r>
              <a:r>
                <a:rPr lang="en-US" b="1" dirty="0" smtClean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Mark Kidd.  </a:t>
              </a: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942288" y="1231707"/>
            <a:ext cx="4708511" cy="5217280"/>
          </a:xfrm>
          <a:prstGeom prst="roundRect">
            <a:avLst>
              <a:gd name="adj" fmla="val 3904"/>
            </a:avLst>
          </a:prstGeom>
          <a:gradFill flip="none" rotWithShape="1">
            <a:gsLst>
              <a:gs pos="73000">
                <a:srgbClr val="4562D6"/>
              </a:gs>
              <a:gs pos="100000">
                <a:srgbClr val="0B0664"/>
              </a:gs>
            </a:gsLst>
            <a:lin ang="5400000" scaled="1"/>
            <a:tileRect/>
          </a:gradFill>
          <a:ln>
            <a:noFill/>
          </a:ln>
          <a:effectLst>
            <a:outerShdw blurRad="431800" dir="4440000" sx="102000" sy="102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00652" y="4641645"/>
            <a:ext cx="39917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Live panel on </a:t>
            </a:r>
            <a:r>
              <a:rPr lang="en-US" dirty="0" err="1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newsX</a:t>
            </a:r>
            <a:r>
              <a:rPr lang="en-US" dirty="0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channel with Industry leaders; overview of  the Indian DC market. Nikhil </a:t>
            </a:r>
            <a:r>
              <a:rPr lang="en-US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represented </a:t>
            </a:r>
            <a:r>
              <a:rPr lang="en-US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WW-IMDC JV</a:t>
            </a:r>
            <a:r>
              <a:rPr lang="en-US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, and spoke about India expansion plans.</a:t>
            </a:r>
            <a:endParaRPr lang="en-US" dirty="0" smtClean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42289" y="1231707"/>
            <a:ext cx="4708510" cy="3079924"/>
          </a:xfrm>
          <a:prstGeom prst="roundRect">
            <a:avLst>
              <a:gd name="adj" fmla="val 5039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72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FE8543E-13FE-A04C-AF96-854AD0285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594" y="306366"/>
            <a:ext cx="2788751" cy="54537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44138" y="1325100"/>
            <a:ext cx="2141755" cy="3155861"/>
          </a:xfrm>
          <a:prstGeom prst="rect">
            <a:avLst/>
          </a:prstGeom>
          <a:blipFill dpi="0"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4562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4498252" y="4629582"/>
            <a:ext cx="2606298" cy="2007791"/>
          </a:xfrm>
          <a:prstGeom prst="rect">
            <a:avLst/>
          </a:prstGeom>
          <a:blipFill>
            <a:blip r:embed="rId5"/>
            <a:srcRect/>
            <a:stretch>
              <a:fillRect l="-29071" t="-10472" r="-41851" b="-10472"/>
            </a:stretch>
          </a:blipFill>
          <a:ln w="38100">
            <a:solidFill>
              <a:srgbClr val="4562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Rectangle 21"/>
          <p:cNvSpPr/>
          <p:nvPr/>
        </p:nvSpPr>
        <p:spPr>
          <a:xfrm>
            <a:off x="244139" y="4629582"/>
            <a:ext cx="2141754" cy="1992040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4887" t="-17409" r="-52849" b="-17409"/>
            </a:stretch>
          </a:blipFill>
          <a:ln w="38100">
            <a:solidFill>
              <a:srgbClr val="4562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Rectangle 22"/>
          <p:cNvSpPr/>
          <p:nvPr/>
        </p:nvSpPr>
        <p:spPr>
          <a:xfrm>
            <a:off x="2542985" y="4629582"/>
            <a:ext cx="1798174" cy="1992040"/>
          </a:xfrm>
          <a:prstGeom prst="rect">
            <a:avLst/>
          </a:prstGeom>
          <a:blipFill>
            <a:blip r:embed="rId7"/>
            <a:srcRect/>
            <a:stretch>
              <a:fillRect l="-19890" t="740" r="-31378" b="740"/>
            </a:stretch>
          </a:blipFill>
          <a:ln w="38100">
            <a:solidFill>
              <a:srgbClr val="4562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xmlns="" id="{5656CE9F-809D-445E-BE47-6EA42012150C}"/>
              </a:ext>
            </a:extLst>
          </p:cNvPr>
          <p:cNvSpPr txBox="1">
            <a:spLocks/>
          </p:cNvSpPr>
          <p:nvPr/>
        </p:nvSpPr>
        <p:spPr>
          <a:xfrm>
            <a:off x="215081" y="122677"/>
            <a:ext cx="8044336" cy="729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1C329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Industry Buzz with More Visibility to the JV</a:t>
            </a:r>
            <a:endParaRPr lang="en-US" sz="2800" dirty="0">
              <a:solidFill>
                <a:srgbClr val="1C3297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40949" y="841171"/>
            <a:ext cx="819258" cy="0"/>
          </a:xfrm>
          <a:prstGeom prst="line">
            <a:avLst/>
          </a:prstGeom>
          <a:ln w="63500" cap="rnd">
            <a:solidFill>
              <a:srgbClr val="1EF6EC"/>
            </a:solidFill>
          </a:ln>
          <a:effectLst>
            <a:outerShdw blurRad="304800" dist="38100" dir="5880000" sx="98000" sy="98000" algn="ctr" rotWithShape="0">
              <a:srgbClr val="1EF6EC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Box background">
            <a:extLst>
              <a:ext uri="{FF2B5EF4-FFF2-40B4-BE49-F238E27FC236}">
                <a16:creationId xmlns:a16="http://schemas.microsoft.com/office/drawing/2014/main" xmlns="" id="{359945A0-B038-4B7A-B6A2-4BF7016C35D9}"/>
              </a:ext>
            </a:extLst>
          </p:cNvPr>
          <p:cNvSpPr/>
          <p:nvPr/>
        </p:nvSpPr>
        <p:spPr>
          <a:xfrm>
            <a:off x="7292699" y="3007311"/>
            <a:ext cx="4623872" cy="831846"/>
          </a:xfrm>
          <a:prstGeom prst="roundRect">
            <a:avLst>
              <a:gd name="adj" fmla="val 11546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57200" rtlCol="0" anchor="t"/>
          <a:lstStyle/>
          <a:p>
            <a:pPr>
              <a:lnSpc>
                <a:spcPct val="200000"/>
              </a:lnSpc>
              <a:spcBef>
                <a:spcPts val="1800"/>
              </a:spcBef>
            </a:pP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930780" y="3070610"/>
            <a:ext cx="39284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Roboto" panose="02000000000000000000" pitchFamily="2" charset="0"/>
                <a:ea typeface="Roboto" panose="02000000000000000000" pitchFamily="2" charset="0"/>
              </a:rPr>
              <a:t>Tamil Nadu &amp; Karnataka’s state governments announced MOUs signed with WW-IMDC JV for investments in respective states.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06" y="3220013"/>
            <a:ext cx="424745" cy="424745"/>
          </a:xfrm>
          <a:prstGeom prst="rect">
            <a:avLst/>
          </a:prstGeom>
        </p:spPr>
      </p:pic>
      <p:sp>
        <p:nvSpPr>
          <p:cNvPr id="26" name="Box background">
            <a:extLst>
              <a:ext uri="{FF2B5EF4-FFF2-40B4-BE49-F238E27FC236}">
                <a16:creationId xmlns:a16="http://schemas.microsoft.com/office/drawing/2014/main" xmlns="" id="{359945A0-B038-4B7A-B6A2-4BF7016C35D9}"/>
              </a:ext>
            </a:extLst>
          </p:cNvPr>
          <p:cNvSpPr/>
          <p:nvPr/>
        </p:nvSpPr>
        <p:spPr>
          <a:xfrm>
            <a:off x="7292699" y="3940050"/>
            <a:ext cx="4623872" cy="831846"/>
          </a:xfrm>
          <a:prstGeom prst="roundRect">
            <a:avLst>
              <a:gd name="adj" fmla="val 11546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57200" rtlCol="0" anchor="t"/>
          <a:lstStyle/>
          <a:p>
            <a:pPr>
              <a:lnSpc>
                <a:spcPct val="200000"/>
              </a:lnSpc>
              <a:spcBef>
                <a:spcPts val="1800"/>
              </a:spcBef>
            </a:pP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930780" y="4110910"/>
            <a:ext cx="39284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</a:rPr>
              <a:t>BFSI Excellence Awards </a:t>
            </a:r>
            <a:r>
              <a:rPr lang="en-US" sz="1200" dirty="0" smtClean="0">
                <a:latin typeface="Roboto" panose="02000000000000000000" pitchFamily="2" charset="0"/>
                <a:ea typeface="Roboto" panose="02000000000000000000" pitchFamily="2" charset="0"/>
              </a:rPr>
              <a:t>– award for 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</a:rPr>
              <a:t>‘Innovative Service Provider Of The Year’.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06" y="4152752"/>
            <a:ext cx="424745" cy="424745"/>
          </a:xfrm>
          <a:prstGeom prst="rect">
            <a:avLst/>
          </a:prstGeom>
        </p:spPr>
      </p:pic>
      <p:sp>
        <p:nvSpPr>
          <p:cNvPr id="40" name="Box background">
            <a:extLst>
              <a:ext uri="{FF2B5EF4-FFF2-40B4-BE49-F238E27FC236}">
                <a16:creationId xmlns:a16="http://schemas.microsoft.com/office/drawing/2014/main" xmlns="" id="{359945A0-B038-4B7A-B6A2-4BF7016C35D9}"/>
              </a:ext>
            </a:extLst>
          </p:cNvPr>
          <p:cNvSpPr/>
          <p:nvPr/>
        </p:nvSpPr>
        <p:spPr>
          <a:xfrm>
            <a:off x="7292699" y="4872788"/>
            <a:ext cx="4623872" cy="831846"/>
          </a:xfrm>
          <a:prstGeom prst="roundRect">
            <a:avLst>
              <a:gd name="adj" fmla="val 11546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57200" rtlCol="0" anchor="t"/>
          <a:lstStyle/>
          <a:p>
            <a:pPr>
              <a:lnSpc>
                <a:spcPct val="200000"/>
              </a:lnSpc>
              <a:spcBef>
                <a:spcPts val="1800"/>
              </a:spcBef>
            </a:pP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930780" y="5038936"/>
            <a:ext cx="39284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</a:rPr>
              <a:t>10th Edition Data center Summit and Awards - award for ‘Data Security’.</a:t>
            </a:r>
            <a:endParaRPr lang="en-GB" sz="1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06" y="5085490"/>
            <a:ext cx="424745" cy="424745"/>
          </a:xfrm>
          <a:prstGeom prst="rect">
            <a:avLst/>
          </a:prstGeom>
        </p:spPr>
      </p:pic>
      <p:sp>
        <p:nvSpPr>
          <p:cNvPr id="43" name="Box background">
            <a:extLst>
              <a:ext uri="{FF2B5EF4-FFF2-40B4-BE49-F238E27FC236}">
                <a16:creationId xmlns:a16="http://schemas.microsoft.com/office/drawing/2014/main" xmlns="" id="{359945A0-B038-4B7A-B6A2-4BF7016C35D9}"/>
              </a:ext>
            </a:extLst>
          </p:cNvPr>
          <p:cNvSpPr/>
          <p:nvPr/>
        </p:nvSpPr>
        <p:spPr>
          <a:xfrm>
            <a:off x="7292699" y="5805527"/>
            <a:ext cx="4623872" cy="831846"/>
          </a:xfrm>
          <a:prstGeom prst="roundRect">
            <a:avLst>
              <a:gd name="adj" fmla="val 11546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57200" rtlCol="0" anchor="t"/>
          <a:lstStyle/>
          <a:p>
            <a:pPr>
              <a:lnSpc>
                <a:spcPct val="200000"/>
              </a:lnSpc>
              <a:spcBef>
                <a:spcPts val="1800"/>
              </a:spcBef>
            </a:pP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937948" y="5868826"/>
            <a:ext cx="39212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</a:rPr>
              <a:t>W.Media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</a:rPr>
              <a:t> SA Cloud &amp; Datacenter Award - award for 'Internet Exchange Expansion &amp; Innovation' for the project Most Connected Datacenter in India.</a:t>
            </a:r>
            <a:endParaRPr lang="en-GB" sz="1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06" y="6018229"/>
            <a:ext cx="424745" cy="424745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2533395" y="1315995"/>
            <a:ext cx="4580746" cy="3256580"/>
          </a:xfrm>
          <a:prstGeom prst="roundRect">
            <a:avLst>
              <a:gd name="adj" fmla="val 3904"/>
            </a:avLst>
          </a:prstGeom>
          <a:gradFill flip="none" rotWithShape="1">
            <a:gsLst>
              <a:gs pos="73000">
                <a:srgbClr val="4562D6"/>
              </a:gs>
              <a:gs pos="100000">
                <a:srgbClr val="0B0664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523802" y="3746438"/>
            <a:ext cx="4442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CIO </a:t>
            </a:r>
            <a:r>
              <a:rPr lang="en-US" sz="1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Crown Platform - Exclusive launch of </a:t>
            </a:r>
            <a:r>
              <a:rPr lang="en-US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WW-IMDC JV 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with Michael Goh &amp; Nikhil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Rathi</a:t>
            </a:r>
            <a:endParaRPr lang="en-US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2533394" y="1000362"/>
            <a:ext cx="4571156" cy="2617761"/>
          </a:xfrm>
          <a:prstGeom prst="roundRect">
            <a:avLst>
              <a:gd name="adj" fmla="val 5039"/>
            </a:avLst>
          </a:prstGeom>
          <a:blipFill dpi="0" rotWithShape="1">
            <a:blip r:embed="rId10"/>
            <a:srcRect/>
            <a:stretch>
              <a:fillRect l="-840" t="-2029" r="-840" b="-202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6994342" y="2050667"/>
            <a:ext cx="5220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4562D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Industry Events |  State Government Recognition | Accolades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83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6594" y="306366"/>
            <a:ext cx="2788751" cy="545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9" name="Google Shape;199;p8"/>
          <p:cNvCxnSpPr/>
          <p:nvPr/>
        </p:nvCxnSpPr>
        <p:spPr>
          <a:xfrm>
            <a:off x="340949" y="841171"/>
            <a:ext cx="819258" cy="0"/>
          </a:xfrm>
          <a:prstGeom prst="straightConnector1">
            <a:avLst/>
          </a:prstGeom>
          <a:noFill/>
          <a:ln w="63500" cap="rnd" cmpd="sng">
            <a:solidFill>
              <a:srgbClr val="1EF6EC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304800" dist="38100" dir="5880000" sx="98000" sy="98000" algn="ctr" rotWithShape="0">
              <a:srgbClr val="1EF6EC"/>
            </a:outerShdw>
          </a:effectLst>
        </p:spPr>
      </p:cxnSp>
      <p:sp>
        <p:nvSpPr>
          <p:cNvPr id="215" name="Google Shape;215;p8"/>
          <p:cNvSpPr/>
          <p:nvPr/>
        </p:nvSpPr>
        <p:spPr>
          <a:xfrm>
            <a:off x="327982" y="1595049"/>
            <a:ext cx="5464698" cy="4100052"/>
          </a:xfrm>
          <a:prstGeom prst="roundRect">
            <a:avLst>
              <a:gd name="adj" fmla="val 3904"/>
            </a:avLst>
          </a:prstGeom>
          <a:gradFill>
            <a:gsLst>
              <a:gs pos="0">
                <a:srgbClr val="4562D6"/>
              </a:gs>
              <a:gs pos="73000">
                <a:srgbClr val="4562D6"/>
              </a:gs>
              <a:gs pos="100000">
                <a:srgbClr val="0B0664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8"/>
          <p:cNvSpPr/>
          <p:nvPr/>
        </p:nvSpPr>
        <p:spPr>
          <a:xfrm>
            <a:off x="451657" y="4898876"/>
            <a:ext cx="521161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IN" dirty="0">
                <a:solidFill>
                  <a:schemeClr val="bg1"/>
                </a:solidFill>
              </a:rPr>
              <a:t>‘CIO Choice 2022 Award’ in </a:t>
            </a:r>
            <a:r>
              <a:rPr lang="en-IN" dirty="0" smtClean="0">
                <a:solidFill>
                  <a:schemeClr val="bg1"/>
                </a:solidFill>
              </a:rPr>
              <a:t>the</a:t>
            </a:r>
          </a:p>
          <a:p>
            <a:pPr lvl="0" algn="ctr"/>
            <a:r>
              <a:rPr lang="en-IN" b="1" dirty="0" smtClean="0">
                <a:solidFill>
                  <a:schemeClr val="bg1"/>
                </a:solidFill>
              </a:rPr>
              <a:t>‘Edge </a:t>
            </a:r>
            <a:r>
              <a:rPr lang="en-IN" b="1" dirty="0">
                <a:solidFill>
                  <a:schemeClr val="bg1"/>
                </a:solidFill>
              </a:rPr>
              <a:t>Computing Infrastructure’ </a:t>
            </a:r>
            <a:r>
              <a:rPr lang="en-IN" dirty="0">
                <a:solidFill>
                  <a:schemeClr val="bg1"/>
                </a:solidFill>
              </a:rPr>
              <a:t>category</a:t>
            </a:r>
            <a:r>
              <a:rPr lang="en-GB" dirty="0">
                <a:solidFill>
                  <a:schemeClr val="bg1"/>
                </a:solidFill>
              </a:rPr>
              <a:t> </a:t>
            </a:r>
            <a:endParaRPr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8"/>
          <p:cNvSpPr/>
          <p:nvPr/>
        </p:nvSpPr>
        <p:spPr>
          <a:xfrm>
            <a:off x="328831" y="1343889"/>
            <a:ext cx="5457262" cy="3405052"/>
          </a:xfrm>
          <a:prstGeom prst="roundRect">
            <a:avLst>
              <a:gd name="adj" fmla="val 5039"/>
            </a:avLst>
          </a:prstGeom>
          <a:blipFill rotWithShape="1">
            <a:blip r:embed="rId4"/>
            <a:srcRect/>
            <a:stretch>
              <a:fillRect l="-10294" r="-10294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26;p3"/>
          <p:cNvSpPr txBox="1">
            <a:spLocks noGrp="1"/>
          </p:cNvSpPr>
          <p:nvPr>
            <p:ph type="title"/>
          </p:nvPr>
        </p:nvSpPr>
        <p:spPr>
          <a:xfrm>
            <a:off x="215081" y="0"/>
            <a:ext cx="9014298" cy="840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1C3297"/>
              </a:buClr>
              <a:buSzPts val="2800"/>
            </a:pPr>
            <a:r>
              <a:rPr lang="en-US" sz="2800" b="1" dirty="0">
                <a:solidFill>
                  <a:srgbClr val="1C3297"/>
                </a:solidFill>
              </a:rPr>
              <a:t>Industry Buzz with More Visibility to the JV</a:t>
            </a:r>
            <a:endParaRPr sz="2800" b="1" dirty="0">
              <a:solidFill>
                <a:srgbClr val="1C3297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8"/>
          <p:cNvSpPr/>
          <p:nvPr/>
        </p:nvSpPr>
        <p:spPr>
          <a:xfrm>
            <a:off x="841893" y="6008725"/>
            <a:ext cx="449513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500" dirty="0"/>
              <a:t>CIO CHOICE is the de facto “Trust Seal” bestowed upon the ICT brands by the CIOs. </a:t>
            </a:r>
          </a:p>
        </p:txBody>
      </p:sp>
      <p:pic>
        <p:nvPicPr>
          <p:cNvPr id="211" name="Google Shape;211;p8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807" y="6073331"/>
            <a:ext cx="424745" cy="42474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07;p8"/>
          <p:cNvSpPr/>
          <p:nvPr/>
        </p:nvSpPr>
        <p:spPr>
          <a:xfrm>
            <a:off x="6608140" y="5893308"/>
            <a:ext cx="5243054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15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Events and Round Tables planned/ executed in Mumbai, Pune, Bengaluru, Hyderabad to connect with key IT decision makers across industries to generate pipeline.</a:t>
            </a:r>
            <a:endParaRPr sz="1500" dirty="0"/>
          </a:p>
        </p:txBody>
      </p:sp>
      <p:pic>
        <p:nvPicPr>
          <p:cNvPr id="28" name="Google Shape;208;p8"/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111" y="6073331"/>
            <a:ext cx="424745" cy="42474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8"/>
          <p:cNvSpPr/>
          <p:nvPr/>
        </p:nvSpPr>
        <p:spPr>
          <a:xfrm>
            <a:off x="7047337" y="955991"/>
            <a:ext cx="377851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4562D6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Accolades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4562D6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CIO Evangelism</a:t>
            </a:r>
            <a:endParaRPr sz="20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5663267" y="5909868"/>
            <a:ext cx="0" cy="751670"/>
          </a:xfrm>
          <a:prstGeom prst="line">
            <a:avLst/>
          </a:prstGeom>
          <a:ln w="28575">
            <a:solidFill>
              <a:srgbClr val="4562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941"/>
          <a:stretch/>
        </p:blipFill>
        <p:spPr>
          <a:xfrm>
            <a:off x="9229379" y="3992381"/>
            <a:ext cx="2822686" cy="170272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2"/>
          <a:stretch/>
        </p:blipFill>
        <p:spPr>
          <a:xfrm>
            <a:off x="6182664" y="4001114"/>
            <a:ext cx="2986451" cy="167484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6" r="7646"/>
          <a:stretch/>
        </p:blipFill>
        <p:spPr>
          <a:xfrm>
            <a:off x="6182664" y="1760202"/>
            <a:ext cx="3046715" cy="217918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18" r="4409"/>
          <a:stretch/>
        </p:blipFill>
        <p:spPr>
          <a:xfrm>
            <a:off x="9229379" y="1740293"/>
            <a:ext cx="2822684" cy="219909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7021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895636925"/>
              </p:ext>
            </p:extLst>
          </p:nvPr>
        </p:nvGraphicFramePr>
        <p:xfrm>
          <a:off x="7134522" y="2521527"/>
          <a:ext cx="5568124" cy="4297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FE8543E-13FE-A04C-AF96-854AD02859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594" y="306366"/>
            <a:ext cx="2788751" cy="54537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622903" y="4051933"/>
            <a:ext cx="3017395" cy="2282582"/>
          </a:xfrm>
          <a:prstGeom prst="rect">
            <a:avLst/>
          </a:prstGeom>
          <a:blipFill dpi="0"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4562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ectangle 16"/>
          <p:cNvSpPr/>
          <p:nvPr/>
        </p:nvSpPr>
        <p:spPr>
          <a:xfrm>
            <a:off x="230251" y="4051934"/>
            <a:ext cx="3267492" cy="2282582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4562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Rectangle 17"/>
          <p:cNvSpPr/>
          <p:nvPr/>
        </p:nvSpPr>
        <p:spPr>
          <a:xfrm>
            <a:off x="2668857" y="1341255"/>
            <a:ext cx="3013034" cy="2557939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4562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0" name="Rectangle 19"/>
          <p:cNvSpPr/>
          <p:nvPr/>
        </p:nvSpPr>
        <p:spPr>
          <a:xfrm>
            <a:off x="230251" y="1341255"/>
            <a:ext cx="2313446" cy="2557939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4562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xmlns="" id="{5656CE9F-809D-445E-BE47-6EA420121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81" y="122677"/>
            <a:ext cx="8044336" cy="72906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C329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Leaders Forum – An Enterprise Connect Program</a:t>
            </a:r>
            <a:endParaRPr lang="en-US" sz="2800" dirty="0">
              <a:solidFill>
                <a:srgbClr val="1C3297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40949" y="841171"/>
            <a:ext cx="819258" cy="0"/>
          </a:xfrm>
          <a:prstGeom prst="line">
            <a:avLst/>
          </a:prstGeom>
          <a:ln w="63500" cap="rnd">
            <a:solidFill>
              <a:srgbClr val="1EF6EC"/>
            </a:solidFill>
          </a:ln>
          <a:effectLst>
            <a:outerShdw blurRad="304800" dist="38100" dir="5880000" sx="98000" sy="98000" algn="ctr" rotWithShape="0">
              <a:srgbClr val="1EF6EC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8374345" y="1478382"/>
            <a:ext cx="31990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smtClean="0">
                <a:solidFill>
                  <a:srgbClr val="4562D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Exclusive Event for IT </a:t>
            </a:r>
            <a:r>
              <a:rPr lang="en-US" sz="2400" b="1" dirty="0" err="1" smtClean="0">
                <a:solidFill>
                  <a:srgbClr val="4562D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Leadersc</a:t>
            </a:r>
            <a:endParaRPr lang="en-IN" sz="2400" b="1" dirty="0">
              <a:solidFill>
                <a:srgbClr val="4562D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643532" y="2309379"/>
            <a:ext cx="46607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dirty="0" smtClean="0">
                <a:latin typeface="Roboto" panose="02000000000000000000" pitchFamily="2" charset="0"/>
                <a:ea typeface="Roboto" panose="02000000000000000000" pitchFamily="2" charset="0"/>
              </a:rPr>
              <a:t>Mumbai 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| </a:t>
            </a:r>
            <a:r>
              <a:rPr lang="en-US" sz="1600" dirty="0" smtClean="0">
                <a:latin typeface="Roboto" panose="02000000000000000000" pitchFamily="2" charset="0"/>
                <a:ea typeface="Roboto" panose="02000000000000000000" pitchFamily="2" charset="0"/>
              </a:rPr>
              <a:t>Pune | NCR 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| </a:t>
            </a:r>
            <a:r>
              <a:rPr lang="en-US" sz="1600" dirty="0" smtClean="0">
                <a:latin typeface="Roboto" panose="02000000000000000000" pitchFamily="2" charset="0"/>
                <a:ea typeface="Roboto" panose="02000000000000000000" pitchFamily="2" charset="0"/>
              </a:rPr>
              <a:t>Bangalore | Chennai | Hyderabad  </a:t>
            </a:r>
            <a:endParaRPr lang="en-IN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839720" y="1341255"/>
            <a:ext cx="1803811" cy="2557939"/>
          </a:xfrm>
          <a:prstGeom prst="rect">
            <a:avLst/>
          </a:prstGeom>
          <a:blipFill>
            <a:blip r:embed="rId13"/>
            <a:srcRect/>
            <a:stretch>
              <a:fillRect l="-199472" t="-47109" r="-199472" b="-63997"/>
            </a:stretch>
          </a:blipFill>
          <a:ln w="38100">
            <a:solidFill>
              <a:srgbClr val="4562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9231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4562D6"/>
            </a:gs>
            <a:gs pos="0">
              <a:srgbClr val="0B0664"/>
            </a:gs>
          </a:gsLst>
          <a:lin ang="15600000" scaled="0"/>
          <a:tileRect/>
        </a:gradFill>
        <a:effectLst/>
      </p:bgPr>
    </p:bg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7FE8543E-13FE-A04C-AF96-854AD0285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742" y="2195035"/>
            <a:ext cx="3440516" cy="672837"/>
          </a:xfrm>
          <a:prstGeom prst="rect">
            <a:avLst/>
          </a:prstGeom>
        </p:spPr>
      </p:pic>
      <p:cxnSp>
        <p:nvCxnSpPr>
          <p:cNvPr id="37" name="Straight Connector 36"/>
          <p:cNvCxnSpPr/>
          <p:nvPr/>
        </p:nvCxnSpPr>
        <p:spPr>
          <a:xfrm>
            <a:off x="5686371" y="4248780"/>
            <a:ext cx="819258" cy="0"/>
          </a:xfrm>
          <a:prstGeom prst="line">
            <a:avLst/>
          </a:prstGeom>
          <a:ln w="63500" cap="rnd">
            <a:solidFill>
              <a:srgbClr val="1EF6EC"/>
            </a:solidFill>
          </a:ln>
          <a:effectLst>
            <a:outerShdw blurRad="304800" dist="38100" dir="5880000" sx="98000" sy="98000" algn="ctr" rotWithShape="0">
              <a:srgbClr val="1EF6EC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">
            <a:extLst>
              <a:ext uri="{FF2B5EF4-FFF2-40B4-BE49-F238E27FC236}">
                <a16:creationId xmlns:a16="http://schemas.microsoft.com/office/drawing/2014/main" xmlns="" id="{5656CE9F-809D-445E-BE47-6EA420121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744" y="3490530"/>
            <a:ext cx="3258512" cy="729064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Thank You!</a:t>
            </a:r>
            <a:endParaRPr lang="en-US" sz="4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43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16820</TotalTime>
  <Words>520</Words>
  <Application>Microsoft Office PowerPoint</Application>
  <PresentationFormat>Widescreen</PresentationFormat>
  <Paragraphs>66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Roboto</vt:lpstr>
      <vt:lpstr>Roboto Medium</vt:lpstr>
      <vt:lpstr>Office Theme</vt:lpstr>
      <vt:lpstr>Marketing Initiatives</vt:lpstr>
      <vt:lpstr>Positioning</vt:lpstr>
      <vt:lpstr>Lead Generation – Inbound &amp; Outbound</vt:lpstr>
      <vt:lpstr>Few Snippets </vt:lpstr>
      <vt:lpstr>PowerPoint Presentation</vt:lpstr>
      <vt:lpstr>PowerPoint Presentation</vt:lpstr>
      <vt:lpstr>Industry Buzz with More Visibility to the JV</vt:lpstr>
      <vt:lpstr>Leaders Forum – An Enterprise Connect Program</vt:lpstr>
      <vt:lpstr>Thank You!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account</cp:lastModifiedBy>
  <cp:revision>271</cp:revision>
  <dcterms:created xsi:type="dcterms:W3CDTF">2021-10-05T20:49:08Z</dcterms:created>
  <dcterms:modified xsi:type="dcterms:W3CDTF">2022-03-07T14:41:28Z</dcterms:modified>
</cp:coreProperties>
</file>