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56" r:id="rId2"/>
    <p:sldId id="315" r:id="rId3"/>
    <p:sldId id="267" r:id="rId4"/>
    <p:sldId id="266" r:id="rId5"/>
    <p:sldId id="324" r:id="rId6"/>
    <p:sldId id="342" r:id="rId7"/>
    <p:sldId id="281" r:id="rId8"/>
    <p:sldId id="282" r:id="rId9"/>
    <p:sldId id="286" r:id="rId10"/>
    <p:sldId id="285" r:id="rId11"/>
    <p:sldId id="287" r:id="rId12"/>
    <p:sldId id="288" r:id="rId13"/>
    <p:sldId id="284" r:id="rId14"/>
    <p:sldId id="289" r:id="rId15"/>
    <p:sldId id="343" r:id="rId16"/>
    <p:sldId id="290" r:id="rId17"/>
    <p:sldId id="323" r:id="rId18"/>
    <p:sldId id="299" r:id="rId19"/>
    <p:sldId id="295" r:id="rId20"/>
    <p:sldId id="300" r:id="rId21"/>
    <p:sldId id="327" r:id="rId22"/>
    <p:sldId id="303" r:id="rId23"/>
    <p:sldId id="302" r:id="rId24"/>
    <p:sldId id="305" r:id="rId25"/>
    <p:sldId id="326" r:id="rId26"/>
    <p:sldId id="344" r:id="rId27"/>
    <p:sldId id="340" r:id="rId28"/>
    <p:sldId id="301" r:id="rId29"/>
    <p:sldId id="313" r:id="rId30"/>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A93510"/>
    <a:srgbClr val="003B79"/>
    <a:srgbClr val="F18969"/>
    <a:srgbClr val="E9B0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724" autoAdjust="0"/>
  </p:normalViewPr>
  <p:slideViewPr>
    <p:cSldViewPr>
      <p:cViewPr>
        <p:scale>
          <a:sx n="125" d="100"/>
          <a:sy n="125" d="100"/>
        </p:scale>
        <p:origin x="-72"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117" tIns="46058" rIns="92117" bIns="4605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2117" tIns="46058" rIns="92117" bIns="46058" rtlCol="0"/>
          <a:lstStyle>
            <a:lvl1pPr algn="r" fontAlgn="auto">
              <a:spcBef>
                <a:spcPts val="0"/>
              </a:spcBef>
              <a:spcAft>
                <a:spcPts val="0"/>
              </a:spcAft>
              <a:defRPr sz="1200">
                <a:latin typeface="+mn-lt"/>
                <a:cs typeface="+mn-cs"/>
              </a:defRPr>
            </a:lvl1pPr>
          </a:lstStyle>
          <a:p>
            <a:pPr>
              <a:defRPr/>
            </a:pPr>
            <a:fld id="{D28CDA01-F8A7-4FB0-B0CB-34E2744E90E4}" type="datetimeFigureOut">
              <a:rPr lang="en-US"/>
              <a:pPr>
                <a:defRPr/>
              </a:pPr>
              <a:t>4/20/2022</a:t>
            </a:fld>
            <a:endParaRPr lang="en-US" dirty="0"/>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2117" tIns="46058" rIns="92117" bIns="46058" rtlCol="0" anchor="ctr"/>
          <a:lstStyle/>
          <a:p>
            <a:pPr lvl="0"/>
            <a:endParaRPr lang="en-US" noProof="0"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2117" tIns="46058" rIns="92117" bIns="4605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2117" tIns="46058" rIns="92117" bIns="4605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2117" tIns="46058" rIns="92117" bIns="46058" rtlCol="0" anchor="b"/>
          <a:lstStyle>
            <a:lvl1pPr algn="r" fontAlgn="auto">
              <a:spcBef>
                <a:spcPts val="0"/>
              </a:spcBef>
              <a:spcAft>
                <a:spcPts val="0"/>
              </a:spcAft>
              <a:defRPr sz="1200">
                <a:latin typeface="+mn-lt"/>
                <a:cs typeface="+mn-cs"/>
              </a:defRPr>
            </a:lvl1pPr>
          </a:lstStyle>
          <a:p>
            <a:pPr>
              <a:defRPr/>
            </a:pPr>
            <a:fld id="{377565E3-324C-49C0-A458-07D388504AB8}" type="slidenum">
              <a:rPr lang="en-US"/>
              <a:pPr>
                <a:defRPr/>
              </a:pPr>
              <a:t>‹#›</a:t>
            </a:fld>
            <a:endParaRPr lang="en-US" dirty="0"/>
          </a:p>
        </p:txBody>
      </p:sp>
    </p:spTree>
    <p:extLst>
      <p:ext uri="{BB962C8B-B14F-4D97-AF65-F5344CB8AC3E}">
        <p14:creationId xmlns:p14="http://schemas.microsoft.com/office/powerpoint/2010/main" val="1861116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B2198C-31FD-436A-8101-6F9824CC6F70}"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BCF224-CE8C-4F58-A822-0360F73E42B5}" type="slidenum">
              <a:rPr lang="en-US" smtClean="0"/>
              <a:pPr fontAlgn="base">
                <a:spcBef>
                  <a:spcPct val="0"/>
                </a:spcBef>
                <a:spcAft>
                  <a:spcPct val="0"/>
                </a:spcAft>
                <a:defRPr/>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Date Placeholder 27"/>
          <p:cNvSpPr>
            <a:spLocks noGrp="1"/>
          </p:cNvSpPr>
          <p:nvPr>
            <p:ph type="dt" sz="half" idx="10"/>
          </p:nvPr>
        </p:nvSpPr>
        <p:spPr>
          <a:xfrm>
            <a:off x="6400800" y="6354763"/>
            <a:ext cx="2286000" cy="366712"/>
          </a:xfrm>
        </p:spPr>
        <p:txBody>
          <a:bodyPr/>
          <a:lstStyle>
            <a:lvl1pPr>
              <a:defRPr sz="1400"/>
            </a:lvl1pPr>
          </a:lstStyle>
          <a:p>
            <a:pPr>
              <a:defRPr/>
            </a:pPr>
            <a:fld id="{2E39CCD9-3596-4629-ACD9-DAE9BD96F4A3}" type="datetimeFigureOut">
              <a:rPr lang="en-US"/>
              <a:pPr>
                <a:defRPr/>
              </a:pPr>
              <a:t>4/20/2022</a:t>
            </a:fld>
            <a:endParaRPr lang="en-US" dirty="0"/>
          </a:p>
        </p:txBody>
      </p:sp>
      <p:sp>
        <p:nvSpPr>
          <p:cNvPr id="3"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4" name="Slide Number Placeholder 28"/>
          <p:cNvSpPr>
            <a:spLocks noGrp="1"/>
          </p:cNvSpPr>
          <p:nvPr>
            <p:ph type="sldNum" sz="quarter" idx="12"/>
          </p:nvPr>
        </p:nvSpPr>
        <p:spPr>
          <a:xfrm>
            <a:off x="1216025" y="6354763"/>
            <a:ext cx="1219200" cy="366712"/>
          </a:xfrm>
        </p:spPr>
        <p:txBody>
          <a:bodyPr/>
          <a:lstStyle>
            <a:lvl1pPr>
              <a:defRPr/>
            </a:lvl1pPr>
          </a:lstStyle>
          <a:p>
            <a:pPr>
              <a:defRPr/>
            </a:pPr>
            <a:fld id="{849CD497-36F7-43F1-8F77-44FAD3420A98}" type="slidenum">
              <a:rPr lang="en-US"/>
              <a:pPr>
                <a:defRPr/>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D354C2D-4936-4C42-96A7-73AF3821D9B6}" type="datetimeFigureOut">
              <a:rPr lang="en-US"/>
              <a:pPr>
                <a:defRPr/>
              </a:pPr>
              <a:t>4/20/2022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AAC5711-936B-4DB9-AE52-8A6C38ECBC41}" type="slidenum">
              <a:rPr lang="en-US"/>
              <a:pPr>
                <a:defRPr/>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en-US"/>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traight Connector 5"/>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p:spPr>
        <p:txBody>
          <a:bodyPr/>
          <a:lstStyle/>
          <a:p>
            <a:pP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01F87C-F655-4843-BF68-E3E3D11BA536}" type="datetimeFigureOut">
              <a:rPr lang="en-US"/>
              <a:pPr>
                <a:defRPr/>
              </a:pPr>
              <a:t>4/20/2022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923A45B-63B0-4E77-A654-483F264EBDCC}" type="slidenum">
              <a:rPr lang="en-US"/>
              <a:pPr>
                <a:defRPr/>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8821738" y="6327775"/>
            <a:ext cx="322262" cy="530225"/>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0" y="6311900"/>
            <a:ext cx="457200" cy="546100"/>
          </a:xfrm>
          <a:prstGeom prst="rect">
            <a:avLst/>
          </a:prstGeom>
          <a:noFill/>
          <a:ln w="9525">
            <a:noFill/>
            <a:miter lim="800000"/>
            <a:headEnd/>
            <a:tailEnd/>
          </a:ln>
        </p:spPr>
      </p:pic>
      <p:sp>
        <p:nvSpPr>
          <p:cNvPr id="2" name="Title 1"/>
          <p:cNvSpPr>
            <a:spLocks noGrp="1"/>
          </p:cNvSpPr>
          <p:nvPr>
            <p:ph type="title"/>
          </p:nvPr>
        </p:nvSpPr>
        <p:spPr>
          <a:xfrm>
            <a:off x="457200" y="381000"/>
            <a:ext cx="8229600" cy="609600"/>
          </a:xfrm>
          <a:solidFill>
            <a:srgbClr val="953735"/>
          </a:solidFill>
        </p:spPr>
        <p:txBody>
          <a:bodyPr/>
          <a:lstStyle>
            <a:lvl1pPr>
              <a:defRPr>
                <a:solidFill>
                  <a:schemeClr val="bg1"/>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D7A55C48-886D-492A-BEBC-DC40F4151874}" type="datetimeFigureOut">
              <a:rPr lang="en-US"/>
              <a:pPr>
                <a:defRPr/>
              </a:pPr>
              <a:t>4/20/2022</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90B100-8EFE-4EDD-AEA9-4A79345B0AC7}" type="slidenum">
              <a:rPr lang="en-US"/>
              <a:pPr>
                <a:defRPr/>
              </a:pPr>
              <a:t>‹#›</a:t>
            </a:fld>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421816A5-B8FE-452F-8AD5-CDA98786549F}" type="datetimeFigureOut">
              <a:rPr lang="en-US"/>
              <a:pPr>
                <a:defRPr/>
              </a:pPr>
              <a:t>4/20/2022</a:t>
            </a:fld>
            <a:endParaRPr lang="en-US" dirty="0"/>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D492335E-1167-46B7-A9B2-4D764839792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54AFD46-F5D4-4432-81CF-78E93E245303}" type="datetimeFigureOut">
              <a:rPr lang="en-US"/>
              <a:pPr>
                <a:defRPr/>
              </a:pPr>
              <a:t>4/20/2022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0587B99-FCA5-45D7-9727-52536B5651FF}" type="slidenum">
              <a:rPr lang="en-US"/>
              <a:pPr>
                <a:defRPr/>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56C1BF1-628B-41DC-89A2-42AAFBB218A0}" type="datetimeFigureOut">
              <a:rPr lang="en-US"/>
              <a:pPr>
                <a:defRPr/>
              </a:pPr>
              <a:t>4/20/2022</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EF7B4DF-C699-4B71-8824-5233083E567E}" type="slidenum">
              <a:rPr lang="en-US"/>
              <a:pPr>
                <a:defRPr/>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438D5B29-60FE-4311-8134-394D31956D89}" type="datetimeFigureOut">
              <a:rPr lang="en-US"/>
              <a:pPr>
                <a:defRPr/>
              </a:pPr>
              <a:t>4/20/2022</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FD278C8-7656-422B-940E-24158F24FFC9}" type="slidenum">
              <a:rPr lang="en-US"/>
              <a:pPr>
                <a:defRPr/>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en-US"/>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1"/>
          <p:cNvSpPr>
            <a:spLocks noGrp="1"/>
          </p:cNvSpPr>
          <p:nvPr>
            <p:ph type="dt" sz="half" idx="10"/>
          </p:nvPr>
        </p:nvSpPr>
        <p:spPr/>
        <p:txBody>
          <a:bodyPr/>
          <a:lstStyle>
            <a:lvl1pPr>
              <a:defRPr/>
            </a:lvl1pPr>
          </a:lstStyle>
          <a:p>
            <a:pPr>
              <a:defRPr/>
            </a:pPr>
            <a:fld id="{08B0C1B8-5690-452F-BD23-A750318B7415}" type="datetimeFigureOut">
              <a:rPr lang="en-US"/>
              <a:pPr>
                <a:defRPr/>
              </a:pPr>
              <a:t>4/20/2022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CA3E506E-9149-4215-8E5A-962EF2C0A881}" type="slidenum">
              <a:rPr lang="en-US"/>
              <a:pPr>
                <a:defRPr/>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en-US"/>
          </a:p>
        </p:txBody>
      </p:sp>
      <p:sp>
        <p:nvSpPr>
          <p:cNvPr id="6" name="Straight Connector 5"/>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p:spPr>
        <p:txBody>
          <a:bodyPr/>
          <a:lstStyle/>
          <a:p>
            <a:pPr>
              <a:defRPr/>
            </a:pPr>
            <a:endParaRPr lang="en-US"/>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1E1D0C03-6879-4132-9ED3-FB0E70C38E7F}" type="datetimeFigureOut">
              <a:rPr lang="en-US"/>
              <a:pPr>
                <a:defRPr/>
              </a:pPr>
              <a:t>4/20/2022</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CECD6E75-0AD4-4391-88AF-AF04F7EA166C}" type="slidenum">
              <a:rPr lang="en-US"/>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en-US"/>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341E15CB-CF85-4C75-90CE-C28BDD65418A}" type="datetimeFigureOut">
              <a:rPr lang="en-US"/>
              <a:pPr>
                <a:defRPr/>
              </a:pPr>
              <a:t>4/20/2022</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F4D34A6F-DA59-47CB-995B-227A9D689D0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36A785AF-B9D2-4D29-9800-72D2D5D2BCEF}" type="datetimeFigureOut">
              <a:rPr lang="en-US"/>
              <a:pPr>
                <a:defRPr/>
              </a:pPr>
              <a:t>4/20/2022</a:t>
            </a:fld>
            <a:endParaRPr lang="en-US" dirty="0"/>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EC2CAB44-F194-4ABE-B6D4-45AAF95F95AB}" type="slidenum">
              <a:rPr lang="en-US"/>
              <a:pPr>
                <a:defRPr/>
              </a:pPr>
              <a:t>‹#›</a:t>
            </a:fld>
            <a:endParaRPr lang="en-US" dirty="0"/>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en-US"/>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p:spPr>
        <p:txBody>
          <a:bodyPr/>
          <a:lstStyle/>
          <a:p>
            <a:pPr>
              <a:defRPr/>
            </a:pPr>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spd="med">
    <p:fade/>
  </p:transition>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B37C5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Exterior"/>
          <p:cNvPicPr>
            <a:picLocks noChangeAspect="1" noChangeArrowheads="1"/>
          </p:cNvPicPr>
          <p:nvPr/>
        </p:nvPicPr>
        <p:blipFill>
          <a:blip r:embed="rId3" cstate="print"/>
          <a:srcRect/>
          <a:stretch>
            <a:fillRect/>
          </a:stretch>
        </p:blipFill>
        <p:spPr bwMode="auto">
          <a:xfrm>
            <a:off x="0" y="0"/>
            <a:ext cx="9144000" cy="4648200"/>
          </a:xfrm>
          <a:prstGeom prst="rect">
            <a:avLst/>
          </a:prstGeom>
          <a:noFill/>
          <a:ln w="9525">
            <a:noFill/>
            <a:miter lim="800000"/>
            <a:headEnd/>
            <a:tailEnd/>
          </a:ln>
        </p:spPr>
      </p:pic>
      <p:sp>
        <p:nvSpPr>
          <p:cNvPr id="13315" name="Title 1"/>
          <p:cNvSpPr txBox="1">
            <a:spLocks/>
          </p:cNvSpPr>
          <p:nvPr/>
        </p:nvSpPr>
        <p:spPr bwMode="auto">
          <a:xfrm>
            <a:off x="0" y="4637088"/>
            <a:ext cx="9144000" cy="609600"/>
          </a:xfrm>
          <a:prstGeom prst="rect">
            <a:avLst/>
          </a:prstGeom>
          <a:solidFill>
            <a:srgbClr val="953735"/>
          </a:solidFill>
          <a:ln w="9525">
            <a:noFill/>
            <a:miter lim="800000"/>
            <a:headEnd/>
            <a:tailEnd/>
          </a:ln>
        </p:spPr>
        <p:txBody>
          <a:bodyPr/>
          <a:lstStyle/>
          <a:p>
            <a:pPr algn="ctr"/>
            <a:r>
              <a:rPr lang="en-US" sz="3200">
                <a:solidFill>
                  <a:schemeClr val="bg1"/>
                </a:solidFill>
                <a:latin typeface="Calibri" pitchFamily="34" charset="0"/>
              </a:rPr>
              <a:t>VICEROY HOTELS LIMITED</a:t>
            </a:r>
          </a:p>
        </p:txBody>
      </p:sp>
      <p:sp>
        <p:nvSpPr>
          <p:cNvPr id="13316" name="TextBox 1"/>
          <p:cNvSpPr txBox="1">
            <a:spLocks noChangeArrowheads="1"/>
          </p:cNvSpPr>
          <p:nvPr/>
        </p:nvSpPr>
        <p:spPr bwMode="auto">
          <a:xfrm>
            <a:off x="3781425" y="5849938"/>
            <a:ext cx="2971800" cy="522287"/>
          </a:xfrm>
          <a:prstGeom prst="rect">
            <a:avLst/>
          </a:prstGeom>
          <a:noFill/>
          <a:ln w="9525">
            <a:noFill/>
            <a:miter lim="800000"/>
            <a:headEnd/>
            <a:tailEnd/>
          </a:ln>
        </p:spPr>
        <p:txBody>
          <a:bodyPr>
            <a:spAutoFit/>
          </a:bodyPr>
          <a:lstStyle/>
          <a:p>
            <a:pPr algn="ctr"/>
            <a:r>
              <a:rPr lang="en-US" sz="2800" b="1">
                <a:solidFill>
                  <a:srgbClr val="953735"/>
                </a:solidFill>
              </a:rPr>
              <a:t>PORTFOLIO</a:t>
            </a:r>
          </a:p>
        </p:txBody>
      </p:sp>
      <p:pic>
        <p:nvPicPr>
          <p:cNvPr id="13317" name="Picture 6" descr="C:\Users\HOME\Desktop\logo.jpg"/>
          <p:cNvPicPr>
            <a:picLocks noChangeAspect="1" noChangeArrowheads="1"/>
          </p:cNvPicPr>
          <p:nvPr/>
        </p:nvPicPr>
        <p:blipFill>
          <a:blip r:embed="rId4" cstate="print"/>
          <a:srcRect/>
          <a:stretch>
            <a:fillRect/>
          </a:stretch>
        </p:blipFill>
        <p:spPr bwMode="auto">
          <a:xfrm>
            <a:off x="2133600" y="5564188"/>
            <a:ext cx="1647825" cy="1095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74676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Marriott Hyderabad – Conference Space</a:t>
            </a:r>
            <a:endParaRPr lang="en-IN" sz="3000" b="1" smtClean="0">
              <a:latin typeface="Calibri" pitchFamily="34" charset="0"/>
              <a:cs typeface="Calibri" pitchFamily="34" charset="0"/>
            </a:endParaRPr>
          </a:p>
        </p:txBody>
      </p:sp>
      <p:pic>
        <p:nvPicPr>
          <p:cNvPr id="24579" name="Picture 4" descr="Convention Centre"/>
          <p:cNvPicPr>
            <a:picLocks noChangeAspect="1" noChangeArrowheads="1"/>
          </p:cNvPicPr>
          <p:nvPr/>
        </p:nvPicPr>
        <p:blipFill>
          <a:blip r:embed="rId2" cstate="print"/>
          <a:srcRect/>
          <a:stretch>
            <a:fillRect/>
          </a:stretch>
        </p:blipFill>
        <p:spPr bwMode="auto">
          <a:xfrm>
            <a:off x="384175" y="3505200"/>
            <a:ext cx="8305800" cy="3352800"/>
          </a:xfrm>
          <a:prstGeom prst="rect">
            <a:avLst/>
          </a:prstGeom>
          <a:noFill/>
          <a:ln w="9525">
            <a:noFill/>
            <a:miter lim="800000"/>
            <a:headEnd/>
            <a:tailEnd/>
          </a:ln>
        </p:spPr>
      </p:pic>
      <p:sp>
        <p:nvSpPr>
          <p:cNvPr id="24580" name="TextBox 4"/>
          <p:cNvSpPr txBox="1">
            <a:spLocks noChangeArrowheads="1"/>
          </p:cNvSpPr>
          <p:nvPr/>
        </p:nvSpPr>
        <p:spPr bwMode="auto">
          <a:xfrm>
            <a:off x="384175" y="1204913"/>
            <a:ext cx="8305800" cy="2170112"/>
          </a:xfrm>
          <a:prstGeom prst="rect">
            <a:avLst/>
          </a:prstGeom>
          <a:noFill/>
          <a:ln w="9525">
            <a:noFill/>
            <a:miter lim="800000"/>
            <a:headEnd/>
            <a:tailEnd/>
          </a:ln>
        </p:spPr>
        <p:txBody>
          <a:bodyPr>
            <a:spAutoFit/>
          </a:bodyPr>
          <a:lstStyle/>
          <a:p>
            <a:pPr marL="231775" indent="-231775" algn="just">
              <a:lnSpc>
                <a:spcPct val="150000"/>
              </a:lnSpc>
              <a:buClr>
                <a:srgbClr val="C00000"/>
              </a:buClr>
              <a:buFont typeface="Wingdings" pitchFamily="2" charset="2"/>
              <a:buChar char=""/>
            </a:pPr>
            <a:r>
              <a:rPr lang="en-IN" b="1">
                <a:latin typeface="Calibri" pitchFamily="34" charset="0"/>
              </a:rPr>
              <a:t>The property has one of India's largest and most advanced venues for meetings, conventions, weddings and major conferences (55,972 sq ft ).</a:t>
            </a:r>
          </a:p>
          <a:p>
            <a:pPr marL="231775" indent="-231775" algn="just">
              <a:lnSpc>
                <a:spcPct val="150000"/>
              </a:lnSpc>
              <a:buClr>
                <a:srgbClr val="C00000"/>
              </a:buClr>
              <a:buFont typeface="Wingdings" pitchFamily="2" charset="2"/>
              <a:buChar char=""/>
            </a:pPr>
            <a:r>
              <a:rPr lang="en-IN" b="1">
                <a:latin typeface="Calibri" pitchFamily="34" charset="0"/>
              </a:rPr>
              <a:t>Convention centre measuring 14,000 sft with 20,000 sft attached lawn area.</a:t>
            </a:r>
          </a:p>
          <a:p>
            <a:pPr marL="231775" indent="-231775" algn="just">
              <a:lnSpc>
                <a:spcPct val="150000"/>
              </a:lnSpc>
              <a:buClr>
                <a:srgbClr val="C00000"/>
              </a:buClr>
              <a:buFont typeface="Wingdings" pitchFamily="2" charset="2"/>
              <a:buChar char=""/>
            </a:pPr>
            <a:r>
              <a:rPr lang="en-IN" b="1">
                <a:latin typeface="Calibri" pitchFamily="34" charset="0"/>
              </a:rPr>
              <a:t>16 Meeting rooms / Halls (Including 6 of Courtyard).</a:t>
            </a:r>
          </a:p>
          <a:p>
            <a:pPr marL="231775" indent="-231775" algn="just">
              <a:lnSpc>
                <a:spcPct val="150000"/>
              </a:lnSpc>
              <a:buClr>
                <a:srgbClr val="C00000"/>
              </a:buClr>
              <a:buFont typeface="Wingdings" pitchFamily="2" charset="2"/>
              <a:buChar char=""/>
            </a:pPr>
            <a:r>
              <a:rPr lang="en-IN" b="1">
                <a:latin typeface="Calibri" pitchFamily="34" charset="0"/>
              </a:rPr>
              <a:t>All Areas have modern  AV facilities with  wired / wireless internet access.</a:t>
            </a:r>
          </a:p>
        </p:txBody>
      </p:sp>
      <p:grpSp>
        <p:nvGrpSpPr>
          <p:cNvPr id="24581" name="Group 5"/>
          <p:cNvGrpSpPr>
            <a:grpSpLocks/>
          </p:cNvGrpSpPr>
          <p:nvPr/>
        </p:nvGrpSpPr>
        <p:grpSpPr bwMode="auto">
          <a:xfrm>
            <a:off x="0" y="6324600"/>
            <a:ext cx="9156700" cy="533400"/>
            <a:chOff x="0" y="6324600"/>
            <a:chExt cx="9156700" cy="533400"/>
          </a:xfrm>
        </p:grpSpPr>
        <p:sp>
          <p:nvSpPr>
            <p:cNvPr id="7" name="Rectangle 6"/>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4582" name="Picture 4" descr="C:\Users\HOME\Desktop\Marriott_International_Logo.png"/>
          <p:cNvPicPr>
            <a:picLocks noChangeAspect="1" noChangeArrowheads="1"/>
          </p:cNvPicPr>
          <p:nvPr/>
        </p:nvPicPr>
        <p:blipFill>
          <a:blip r:embed="rId3" cstate="print"/>
          <a:srcRect/>
          <a:stretch>
            <a:fillRect/>
          </a:stretch>
        </p:blipFill>
        <p:spPr bwMode="auto">
          <a:xfrm>
            <a:off x="7620000" y="331788"/>
            <a:ext cx="1371600" cy="549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700" y="0"/>
            <a:ext cx="73025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Marriott Hyderabad – Meeting Rooms</a:t>
            </a:r>
            <a:endParaRPr lang="en-IN" sz="3000" b="1" smtClean="0">
              <a:latin typeface="Calibri" pitchFamily="34" charset="0"/>
              <a:cs typeface="Calibri" pitchFamily="34" charset="0"/>
            </a:endParaRPr>
          </a:p>
        </p:txBody>
      </p:sp>
      <p:pic>
        <p:nvPicPr>
          <p:cNvPr id="25603" name="Picture 2" descr="Meeting Room"/>
          <p:cNvPicPr>
            <a:picLocks noChangeAspect="1" noChangeArrowheads="1"/>
          </p:cNvPicPr>
          <p:nvPr/>
        </p:nvPicPr>
        <p:blipFill>
          <a:blip r:embed="rId2" cstate="print"/>
          <a:srcRect/>
          <a:stretch>
            <a:fillRect/>
          </a:stretch>
        </p:blipFill>
        <p:spPr bwMode="auto">
          <a:xfrm>
            <a:off x="533400" y="1676400"/>
            <a:ext cx="8077200" cy="4545013"/>
          </a:xfrm>
          <a:prstGeom prst="rect">
            <a:avLst/>
          </a:prstGeom>
          <a:noFill/>
          <a:ln w="9525">
            <a:solidFill>
              <a:schemeClr val="tx1"/>
            </a:solidFill>
            <a:miter lim="800000"/>
            <a:headEnd/>
            <a:tailEnd/>
          </a:ln>
        </p:spPr>
      </p:pic>
      <p:sp>
        <p:nvSpPr>
          <p:cNvPr id="5" name="TextBox 4"/>
          <p:cNvSpPr txBox="1"/>
          <p:nvPr/>
        </p:nvSpPr>
        <p:spPr>
          <a:xfrm>
            <a:off x="533400" y="1230313"/>
            <a:ext cx="8077200" cy="369887"/>
          </a:xfrm>
          <a:prstGeom prst="rect">
            <a:avLst/>
          </a:prstGeom>
          <a:solidFill>
            <a:srgbClr val="953735"/>
          </a:solidFill>
        </p:spPr>
        <p:txBody>
          <a:bodyPr>
            <a:spAutoFit/>
          </a:bodyPr>
          <a:lstStyle/>
          <a:p>
            <a:pPr algn="ctr" fontAlgn="auto">
              <a:spcBef>
                <a:spcPts val="0"/>
              </a:spcBef>
              <a:spcAft>
                <a:spcPts val="0"/>
              </a:spcAft>
              <a:defRPr/>
            </a:pPr>
            <a:r>
              <a:rPr lang="en-US" dirty="0">
                <a:solidFill>
                  <a:schemeClr val="bg1"/>
                </a:solidFill>
                <a:latin typeface="+mn-lt"/>
                <a:cs typeface="+mn-cs"/>
              </a:rPr>
              <a:t>Meeting Rooms with qualified support services</a:t>
            </a:r>
            <a:endParaRPr lang="en-IN" dirty="0">
              <a:solidFill>
                <a:schemeClr val="bg1"/>
              </a:solidFill>
              <a:latin typeface="+mn-lt"/>
              <a:cs typeface="+mn-cs"/>
            </a:endParaRPr>
          </a:p>
        </p:txBody>
      </p:sp>
      <p:grpSp>
        <p:nvGrpSpPr>
          <p:cNvPr id="25605" name="Group 5"/>
          <p:cNvGrpSpPr>
            <a:grpSpLocks/>
          </p:cNvGrpSpPr>
          <p:nvPr/>
        </p:nvGrpSpPr>
        <p:grpSpPr bwMode="auto">
          <a:xfrm>
            <a:off x="0" y="6324600"/>
            <a:ext cx="9156700" cy="533400"/>
            <a:chOff x="0" y="6324600"/>
            <a:chExt cx="9156700" cy="533400"/>
          </a:xfrm>
        </p:grpSpPr>
        <p:sp>
          <p:nvSpPr>
            <p:cNvPr id="7" name="Rectangle 6"/>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5606" name="Picture 4" descr="C:\Users\HOME\Desktop\Marriott_International_Logo.png"/>
          <p:cNvPicPr>
            <a:picLocks noChangeAspect="1" noChangeArrowheads="1"/>
          </p:cNvPicPr>
          <p:nvPr/>
        </p:nvPicPr>
        <p:blipFill>
          <a:blip r:embed="rId3" cstate="print"/>
          <a:srcRect/>
          <a:stretch>
            <a:fillRect/>
          </a:stretch>
        </p:blipFill>
        <p:spPr bwMode="auto">
          <a:xfrm>
            <a:off x="7620000" y="331788"/>
            <a:ext cx="1371600" cy="549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74676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Marriott Hyderabad – Social Events</a:t>
            </a:r>
            <a:endParaRPr lang="en-IN" sz="3000" b="1" smtClean="0">
              <a:latin typeface="Calibri" pitchFamily="34" charset="0"/>
              <a:cs typeface="Calibri" pitchFamily="34" charset="0"/>
            </a:endParaRPr>
          </a:p>
        </p:txBody>
      </p:sp>
      <p:pic>
        <p:nvPicPr>
          <p:cNvPr id="26627" name="Picture 2"/>
          <p:cNvPicPr>
            <a:picLocks noChangeAspect="1" noChangeArrowheads="1"/>
          </p:cNvPicPr>
          <p:nvPr/>
        </p:nvPicPr>
        <p:blipFill>
          <a:blip r:embed="rId2" cstate="print"/>
          <a:srcRect/>
          <a:stretch>
            <a:fillRect/>
          </a:stretch>
        </p:blipFill>
        <p:spPr bwMode="auto">
          <a:xfrm>
            <a:off x="117475" y="2324100"/>
            <a:ext cx="2335213" cy="2476500"/>
          </a:xfrm>
          <a:prstGeom prst="rect">
            <a:avLst/>
          </a:prstGeom>
          <a:noFill/>
          <a:ln w="9525">
            <a:solidFill>
              <a:schemeClr val="tx1"/>
            </a:solidFill>
            <a:miter lim="800000"/>
            <a:headEnd/>
            <a:tailEnd/>
          </a:ln>
        </p:spPr>
      </p:pic>
      <p:pic>
        <p:nvPicPr>
          <p:cNvPr id="26628" name="Picture 2" descr="Pearl Gardens"/>
          <p:cNvPicPr>
            <a:picLocks noChangeAspect="1" noChangeArrowheads="1"/>
          </p:cNvPicPr>
          <p:nvPr/>
        </p:nvPicPr>
        <p:blipFill>
          <a:blip r:embed="rId3" cstate="print"/>
          <a:srcRect/>
          <a:stretch>
            <a:fillRect/>
          </a:stretch>
        </p:blipFill>
        <p:spPr bwMode="auto">
          <a:xfrm>
            <a:off x="2590800" y="2324100"/>
            <a:ext cx="3625850" cy="2476500"/>
          </a:xfrm>
          <a:prstGeom prst="rect">
            <a:avLst/>
          </a:prstGeom>
          <a:noFill/>
          <a:ln w="9525">
            <a:solidFill>
              <a:schemeClr val="tx1"/>
            </a:solidFill>
            <a:miter lim="800000"/>
            <a:headEnd/>
            <a:tailEnd/>
          </a:ln>
        </p:spPr>
      </p:pic>
      <p:sp>
        <p:nvSpPr>
          <p:cNvPr id="6" name="TextBox 5"/>
          <p:cNvSpPr txBox="1"/>
          <p:nvPr/>
        </p:nvSpPr>
        <p:spPr>
          <a:xfrm>
            <a:off x="117475" y="1812925"/>
            <a:ext cx="6099175" cy="369888"/>
          </a:xfrm>
          <a:prstGeom prst="rect">
            <a:avLst/>
          </a:prstGeom>
          <a:solidFill>
            <a:srgbClr val="953735"/>
          </a:solidFill>
        </p:spPr>
        <p:txBody>
          <a:bodyPr>
            <a:spAutoFit/>
          </a:bodyPr>
          <a:lstStyle/>
          <a:p>
            <a:pPr algn="ctr" fontAlgn="auto">
              <a:spcBef>
                <a:spcPts val="0"/>
              </a:spcBef>
              <a:spcAft>
                <a:spcPts val="0"/>
              </a:spcAft>
              <a:defRPr/>
            </a:pPr>
            <a:r>
              <a:rPr lang="en-US" dirty="0">
                <a:solidFill>
                  <a:schemeClr val="bg1"/>
                </a:solidFill>
                <a:latin typeface="Cambria" pitchFamily="18" charset="0"/>
                <a:cs typeface="+mn-cs"/>
              </a:rPr>
              <a:t>Pearl Gardens</a:t>
            </a:r>
            <a:endParaRPr lang="en-IN" dirty="0">
              <a:solidFill>
                <a:schemeClr val="bg1"/>
              </a:solidFill>
              <a:latin typeface="Cambria" pitchFamily="18" charset="0"/>
              <a:cs typeface="+mn-cs"/>
            </a:endParaRPr>
          </a:p>
        </p:txBody>
      </p:sp>
      <p:pic>
        <p:nvPicPr>
          <p:cNvPr id="26630" name="Picture 2" descr="Hyderabad Marriott convention space"/>
          <p:cNvPicPr>
            <a:picLocks noGrp="1" noChangeAspect="1" noChangeArrowheads="1"/>
          </p:cNvPicPr>
          <p:nvPr>
            <p:ph sz="quarter" idx="1"/>
          </p:nvPr>
        </p:nvPicPr>
        <p:blipFill>
          <a:blip r:embed="rId4" cstate="print"/>
          <a:srcRect/>
          <a:stretch>
            <a:fillRect/>
          </a:stretch>
        </p:blipFill>
        <p:spPr>
          <a:xfrm>
            <a:off x="6362700" y="2335213"/>
            <a:ext cx="2743200" cy="2465387"/>
          </a:xfrm>
          <a:ln>
            <a:solidFill>
              <a:schemeClr val="tx1"/>
            </a:solidFill>
          </a:ln>
        </p:spPr>
      </p:pic>
      <p:sp>
        <p:nvSpPr>
          <p:cNvPr id="8" name="TextBox 7"/>
          <p:cNvSpPr txBox="1"/>
          <p:nvPr/>
        </p:nvSpPr>
        <p:spPr>
          <a:xfrm>
            <a:off x="6311900" y="1812925"/>
            <a:ext cx="2743200" cy="369888"/>
          </a:xfrm>
          <a:prstGeom prst="rect">
            <a:avLst/>
          </a:prstGeom>
          <a:solidFill>
            <a:srgbClr val="953735"/>
          </a:solidFill>
        </p:spPr>
        <p:txBody>
          <a:bodyPr>
            <a:spAutoFit/>
          </a:bodyPr>
          <a:lstStyle/>
          <a:p>
            <a:pPr algn="ctr" fontAlgn="auto">
              <a:spcBef>
                <a:spcPts val="0"/>
              </a:spcBef>
              <a:spcAft>
                <a:spcPts val="0"/>
              </a:spcAft>
              <a:defRPr/>
            </a:pPr>
            <a:r>
              <a:rPr lang="en-US" dirty="0">
                <a:solidFill>
                  <a:schemeClr val="bg1"/>
                </a:solidFill>
                <a:latin typeface="Cambria" pitchFamily="18" charset="0"/>
                <a:cs typeface="+mn-cs"/>
              </a:rPr>
              <a:t>Sapphire Ballroom</a:t>
            </a:r>
            <a:endParaRPr lang="en-IN" dirty="0">
              <a:solidFill>
                <a:schemeClr val="bg1"/>
              </a:solidFill>
              <a:latin typeface="Cambria" pitchFamily="18" charset="0"/>
              <a:cs typeface="+mn-cs"/>
            </a:endParaRPr>
          </a:p>
        </p:txBody>
      </p:sp>
      <p:grpSp>
        <p:nvGrpSpPr>
          <p:cNvPr id="26632" name="Group 8"/>
          <p:cNvGrpSpPr>
            <a:grpSpLocks/>
          </p:cNvGrpSpPr>
          <p:nvPr/>
        </p:nvGrpSpPr>
        <p:grpSpPr bwMode="auto">
          <a:xfrm>
            <a:off x="0" y="6324600"/>
            <a:ext cx="9156700" cy="533400"/>
            <a:chOff x="0" y="6324600"/>
            <a:chExt cx="9156700" cy="533400"/>
          </a:xfrm>
        </p:grpSpPr>
        <p:sp>
          <p:nvSpPr>
            <p:cNvPr id="10" name="Rectangle 9"/>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6633" name="Picture 4" descr="C:\Users\HOME\Desktop\Marriott_International_Logo.png"/>
          <p:cNvPicPr>
            <a:picLocks noChangeAspect="1" noChangeArrowheads="1"/>
          </p:cNvPicPr>
          <p:nvPr/>
        </p:nvPicPr>
        <p:blipFill>
          <a:blip r:embed="rId5" cstate="print"/>
          <a:srcRect/>
          <a:stretch>
            <a:fillRect/>
          </a:stretch>
        </p:blipFill>
        <p:spPr bwMode="auto">
          <a:xfrm>
            <a:off x="7620000" y="331788"/>
            <a:ext cx="1371600" cy="549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70866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Marriott Hyderabad – F &amp; B</a:t>
            </a:r>
            <a:endParaRPr lang="en-IN" sz="3000" b="1" smtClean="0">
              <a:latin typeface="Calibri" pitchFamily="34" charset="0"/>
              <a:cs typeface="Calibri" pitchFamily="34" charset="0"/>
            </a:endParaRPr>
          </a:p>
        </p:txBody>
      </p:sp>
      <p:pic>
        <p:nvPicPr>
          <p:cNvPr id="27651" name="Picture 8"/>
          <p:cNvPicPr>
            <a:picLocks noChangeAspect="1" noChangeArrowheads="1"/>
          </p:cNvPicPr>
          <p:nvPr/>
        </p:nvPicPr>
        <p:blipFill>
          <a:blip r:embed="rId2" cstate="print"/>
          <a:srcRect/>
          <a:stretch>
            <a:fillRect/>
          </a:stretch>
        </p:blipFill>
        <p:spPr bwMode="auto">
          <a:xfrm>
            <a:off x="6761163" y="3429000"/>
            <a:ext cx="1925637" cy="1719263"/>
          </a:xfrm>
          <a:prstGeom prst="rect">
            <a:avLst/>
          </a:prstGeom>
          <a:noFill/>
          <a:ln w="9525">
            <a:solidFill>
              <a:schemeClr val="tx1"/>
            </a:solidFill>
            <a:miter lim="800000"/>
            <a:headEnd/>
            <a:tailEnd/>
          </a:ln>
        </p:spPr>
      </p:pic>
      <p:pic>
        <p:nvPicPr>
          <p:cNvPr id="27652" name="Picture 10"/>
          <p:cNvPicPr>
            <a:picLocks noChangeAspect="1" noChangeArrowheads="1"/>
          </p:cNvPicPr>
          <p:nvPr/>
        </p:nvPicPr>
        <p:blipFill>
          <a:blip r:embed="rId3" cstate="print"/>
          <a:srcRect/>
          <a:stretch>
            <a:fillRect/>
          </a:stretch>
        </p:blipFill>
        <p:spPr bwMode="auto">
          <a:xfrm>
            <a:off x="4572000" y="3441700"/>
            <a:ext cx="2071688" cy="1719263"/>
          </a:xfrm>
          <a:prstGeom prst="rect">
            <a:avLst/>
          </a:prstGeom>
          <a:noFill/>
          <a:ln w="9525">
            <a:solidFill>
              <a:schemeClr val="tx1"/>
            </a:solidFill>
            <a:miter lim="800000"/>
            <a:headEnd/>
            <a:tailEnd/>
          </a:ln>
        </p:spPr>
      </p:pic>
      <p:pic>
        <p:nvPicPr>
          <p:cNvPr id="27653" name="Picture 4" descr="Okra"/>
          <p:cNvPicPr>
            <a:picLocks noChangeAspect="1" noChangeArrowheads="1"/>
          </p:cNvPicPr>
          <p:nvPr/>
        </p:nvPicPr>
        <p:blipFill>
          <a:blip r:embed="rId4" cstate="print"/>
          <a:srcRect/>
          <a:stretch>
            <a:fillRect/>
          </a:stretch>
        </p:blipFill>
        <p:spPr bwMode="auto">
          <a:xfrm>
            <a:off x="304800" y="1371600"/>
            <a:ext cx="2054225" cy="1752600"/>
          </a:xfrm>
          <a:prstGeom prst="rect">
            <a:avLst/>
          </a:prstGeom>
          <a:noFill/>
          <a:ln w="9525">
            <a:solidFill>
              <a:schemeClr val="tx1"/>
            </a:solidFill>
            <a:miter lim="800000"/>
            <a:headEnd/>
            <a:tailEnd/>
          </a:ln>
        </p:spPr>
      </p:pic>
      <p:pic>
        <p:nvPicPr>
          <p:cNvPr id="27654" name="Picture 6" descr="Best Buffet Okra Hyderabad Marriott"/>
          <p:cNvPicPr>
            <a:picLocks noChangeAspect="1" noChangeArrowheads="1"/>
          </p:cNvPicPr>
          <p:nvPr/>
        </p:nvPicPr>
        <p:blipFill>
          <a:blip r:embed="rId5" cstate="print"/>
          <a:srcRect/>
          <a:stretch>
            <a:fillRect/>
          </a:stretch>
        </p:blipFill>
        <p:spPr bwMode="auto">
          <a:xfrm>
            <a:off x="2476500" y="1371600"/>
            <a:ext cx="2108200" cy="1752600"/>
          </a:xfrm>
          <a:prstGeom prst="rect">
            <a:avLst/>
          </a:prstGeom>
          <a:noFill/>
          <a:ln w="9525">
            <a:solidFill>
              <a:schemeClr val="tx1"/>
            </a:solidFill>
            <a:miter lim="800000"/>
            <a:headEnd/>
            <a:tailEnd/>
          </a:ln>
        </p:spPr>
      </p:pic>
      <p:sp>
        <p:nvSpPr>
          <p:cNvPr id="27655" name="TextBox 10"/>
          <p:cNvSpPr txBox="1">
            <a:spLocks noChangeArrowheads="1"/>
          </p:cNvSpPr>
          <p:nvPr/>
        </p:nvSpPr>
        <p:spPr bwMode="auto">
          <a:xfrm>
            <a:off x="4999038" y="1360488"/>
            <a:ext cx="3687762" cy="369887"/>
          </a:xfrm>
          <a:prstGeom prst="rect">
            <a:avLst/>
          </a:prstGeom>
          <a:solidFill>
            <a:srgbClr val="953735"/>
          </a:solidFill>
          <a:ln w="9525">
            <a:noFill/>
            <a:miter lim="800000"/>
            <a:headEnd/>
            <a:tailEnd/>
          </a:ln>
        </p:spPr>
        <p:txBody>
          <a:bodyPr>
            <a:spAutoFit/>
          </a:bodyPr>
          <a:lstStyle/>
          <a:p>
            <a:pPr algn="ctr"/>
            <a:r>
              <a:rPr lang="en-US" b="1">
                <a:solidFill>
                  <a:schemeClr val="bg1"/>
                </a:solidFill>
                <a:latin typeface="Calibri" pitchFamily="34" charset="0"/>
              </a:rPr>
              <a:t>OKRA </a:t>
            </a:r>
            <a:endParaRPr lang="en-IN" b="1">
              <a:solidFill>
                <a:schemeClr val="bg1"/>
              </a:solidFill>
              <a:latin typeface="Calibri" pitchFamily="34" charset="0"/>
            </a:endParaRPr>
          </a:p>
        </p:txBody>
      </p:sp>
      <p:sp>
        <p:nvSpPr>
          <p:cNvPr id="27656" name="TextBox 11"/>
          <p:cNvSpPr txBox="1">
            <a:spLocks noChangeArrowheads="1"/>
          </p:cNvSpPr>
          <p:nvPr/>
        </p:nvSpPr>
        <p:spPr bwMode="auto">
          <a:xfrm>
            <a:off x="533400" y="3441700"/>
            <a:ext cx="3886200" cy="369888"/>
          </a:xfrm>
          <a:prstGeom prst="rect">
            <a:avLst/>
          </a:prstGeom>
          <a:solidFill>
            <a:srgbClr val="953735"/>
          </a:solidFill>
          <a:ln w="9525">
            <a:noFill/>
            <a:miter lim="800000"/>
            <a:headEnd/>
            <a:tailEnd/>
          </a:ln>
        </p:spPr>
        <p:txBody>
          <a:bodyPr>
            <a:spAutoFit/>
          </a:bodyPr>
          <a:lstStyle/>
          <a:p>
            <a:pPr algn="ctr"/>
            <a:r>
              <a:rPr lang="en-US" b="1">
                <a:solidFill>
                  <a:schemeClr val="bg1"/>
                </a:solidFill>
                <a:latin typeface="Calibri" pitchFamily="34" charset="0"/>
              </a:rPr>
              <a:t>ALTITUDE Lounge Bar</a:t>
            </a:r>
            <a:endParaRPr lang="en-IN" b="1">
              <a:solidFill>
                <a:schemeClr val="bg1"/>
              </a:solidFill>
              <a:latin typeface="Calibri" pitchFamily="34" charset="0"/>
            </a:endParaRPr>
          </a:p>
        </p:txBody>
      </p:sp>
      <p:sp>
        <p:nvSpPr>
          <p:cNvPr id="3" name="Rectangle 2"/>
          <p:cNvSpPr/>
          <p:nvPr/>
        </p:nvSpPr>
        <p:spPr>
          <a:xfrm>
            <a:off x="4648200" y="1766888"/>
            <a:ext cx="4191000" cy="1524000"/>
          </a:xfrm>
          <a:prstGeom prst="rect">
            <a:avLst/>
          </a:prstGeom>
        </p:spPr>
        <p:txBody>
          <a:bodyPr>
            <a:spAutoFit/>
          </a:bodyPr>
          <a:lstStyle/>
          <a:p>
            <a:pPr>
              <a:lnSpc>
                <a:spcPct val="150000"/>
              </a:lnSpc>
              <a:spcBef>
                <a:spcPts val="0"/>
              </a:spcBef>
              <a:spcAft>
                <a:spcPts val="0"/>
              </a:spcAft>
              <a:buClr>
                <a:srgbClr val="C00000"/>
              </a:buClr>
              <a:defRPr/>
            </a:pPr>
            <a:r>
              <a:rPr lang="en-IN" sz="1400" b="1" i="1" u="sng" dirty="0">
                <a:latin typeface="Calibri" pitchFamily="34" charset="0"/>
                <a:cs typeface="Calibri" pitchFamily="34" charset="0"/>
              </a:rPr>
              <a:t>INTERNATIONAL (Covers 200)</a:t>
            </a:r>
          </a:p>
          <a:p>
            <a:pPr marL="231775" indent="-231775">
              <a:lnSpc>
                <a:spcPct val="150000"/>
              </a:lnSpc>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Multi Cuisine restaurant open for 24 hrs.</a:t>
            </a:r>
          </a:p>
          <a:p>
            <a:pPr marL="231775" indent="-231775">
              <a:lnSpc>
                <a:spcPct val="150000"/>
              </a:lnSpc>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Located at Lobby with swimming pool view.</a:t>
            </a:r>
          </a:p>
          <a:p>
            <a:pPr marL="231775" indent="-231775">
              <a:lnSpc>
                <a:spcPct val="150000"/>
              </a:lnSpc>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Breakfast, lunch and dinner.</a:t>
            </a:r>
          </a:p>
        </p:txBody>
      </p:sp>
      <p:sp>
        <p:nvSpPr>
          <p:cNvPr id="14" name="Rectangle 13"/>
          <p:cNvSpPr/>
          <p:nvPr/>
        </p:nvSpPr>
        <p:spPr>
          <a:xfrm>
            <a:off x="533400" y="4022725"/>
            <a:ext cx="3886200" cy="2262188"/>
          </a:xfrm>
          <a:prstGeom prst="rect">
            <a:avLst/>
          </a:prstGeom>
        </p:spPr>
        <p:txBody>
          <a:bodyPr>
            <a:spAutoFit/>
          </a:bodyPr>
          <a:lstStyle/>
          <a:p>
            <a:pPr>
              <a:lnSpc>
                <a:spcPct val="150000"/>
              </a:lnSpc>
              <a:spcBef>
                <a:spcPts val="0"/>
              </a:spcBef>
              <a:spcAft>
                <a:spcPts val="0"/>
              </a:spcAft>
              <a:buClr>
                <a:srgbClr val="C00000"/>
              </a:buClr>
              <a:defRPr/>
            </a:pPr>
            <a:r>
              <a:rPr lang="en-IN" sz="1400" b="1" i="1" u="sng" dirty="0">
                <a:latin typeface="Calibri" pitchFamily="34" charset="0"/>
                <a:cs typeface="Calibri" pitchFamily="34" charset="0"/>
              </a:rPr>
              <a:t>INTERNATIONAL (Covers 200)</a:t>
            </a:r>
          </a:p>
          <a:p>
            <a:pPr marL="231775" indent="-231775">
              <a:lnSpc>
                <a:spcPct val="150000"/>
              </a:lnSpc>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On the 8</a:t>
            </a:r>
            <a:r>
              <a:rPr lang="en-IN" sz="1600" b="1" baseline="30000" dirty="0">
                <a:latin typeface="Calibri" pitchFamily="34" charset="0"/>
                <a:cs typeface="Calibri" pitchFamily="34" charset="0"/>
              </a:rPr>
              <a:t>th</a:t>
            </a:r>
            <a:r>
              <a:rPr lang="en-IN" sz="1600" b="1" dirty="0">
                <a:latin typeface="Calibri" pitchFamily="34" charset="0"/>
                <a:cs typeface="Calibri" pitchFamily="34" charset="0"/>
              </a:rPr>
              <a:t> floor opens in the evenings .</a:t>
            </a:r>
          </a:p>
          <a:p>
            <a:pPr marL="231775" indent="-231775">
              <a:lnSpc>
                <a:spcPct val="150000"/>
              </a:lnSpc>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Eclectic mix of food , drinks and glamour.</a:t>
            </a:r>
          </a:p>
          <a:p>
            <a:pPr marL="231775" indent="-231775">
              <a:lnSpc>
                <a:spcPct val="150000"/>
              </a:lnSpc>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Has a spectacular panoramic view of the magnificent Hussain </a:t>
            </a:r>
            <a:r>
              <a:rPr lang="en-IN" sz="1600" b="1" dirty="0" err="1">
                <a:latin typeface="Calibri" pitchFamily="34" charset="0"/>
                <a:cs typeface="Calibri" pitchFamily="34" charset="0"/>
              </a:rPr>
              <a:t>Sagar</a:t>
            </a:r>
            <a:r>
              <a:rPr lang="en-IN" sz="1600" b="1" dirty="0">
                <a:latin typeface="Calibri" pitchFamily="34" charset="0"/>
                <a:cs typeface="Calibri" pitchFamily="34" charset="0"/>
              </a:rPr>
              <a:t> Lake with indoor and open to sky seating .</a:t>
            </a:r>
          </a:p>
        </p:txBody>
      </p:sp>
      <p:grpSp>
        <p:nvGrpSpPr>
          <p:cNvPr id="27659" name="Group 12"/>
          <p:cNvGrpSpPr>
            <a:grpSpLocks/>
          </p:cNvGrpSpPr>
          <p:nvPr/>
        </p:nvGrpSpPr>
        <p:grpSpPr bwMode="auto">
          <a:xfrm>
            <a:off x="0" y="6324600"/>
            <a:ext cx="9156700" cy="533400"/>
            <a:chOff x="0" y="6324600"/>
            <a:chExt cx="9156700" cy="533400"/>
          </a:xfrm>
        </p:grpSpPr>
        <p:sp>
          <p:nvSpPr>
            <p:cNvPr id="15" name="Rectangle 14"/>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7660" name="Picture 4" descr="C:\Users\HOME\Desktop\Marriott_International_Logo.png"/>
          <p:cNvPicPr>
            <a:picLocks noChangeAspect="1" noChangeArrowheads="1"/>
          </p:cNvPicPr>
          <p:nvPr/>
        </p:nvPicPr>
        <p:blipFill>
          <a:blip r:embed="rId6" cstate="print"/>
          <a:srcRect/>
          <a:stretch>
            <a:fillRect/>
          </a:stretch>
        </p:blipFill>
        <p:spPr bwMode="auto">
          <a:xfrm>
            <a:off x="7620000" y="331788"/>
            <a:ext cx="1371600" cy="549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700" y="0"/>
            <a:ext cx="73025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Marriott Hyderabad – F &amp; B</a:t>
            </a:r>
            <a:endParaRPr lang="en-IN" sz="3000" b="1" smtClean="0">
              <a:latin typeface="Calibri" pitchFamily="34" charset="0"/>
              <a:cs typeface="Calibri" pitchFamily="34" charset="0"/>
            </a:endParaRPr>
          </a:p>
        </p:txBody>
      </p:sp>
      <p:pic>
        <p:nvPicPr>
          <p:cNvPr id="28675" name="Picture 2" descr="Hyderabadi Biriyani."/>
          <p:cNvPicPr>
            <a:picLocks noChangeAspect="1" noChangeArrowheads="1"/>
          </p:cNvPicPr>
          <p:nvPr/>
        </p:nvPicPr>
        <p:blipFill>
          <a:blip r:embed="rId3" cstate="print"/>
          <a:srcRect/>
          <a:stretch>
            <a:fillRect/>
          </a:stretch>
        </p:blipFill>
        <p:spPr bwMode="auto">
          <a:xfrm>
            <a:off x="533400" y="1295400"/>
            <a:ext cx="2057400" cy="2133600"/>
          </a:xfrm>
          <a:prstGeom prst="rect">
            <a:avLst/>
          </a:prstGeom>
          <a:noFill/>
          <a:ln w="9525">
            <a:solidFill>
              <a:schemeClr val="tx1"/>
            </a:solidFill>
            <a:miter lim="800000"/>
            <a:headEnd/>
            <a:tailEnd/>
          </a:ln>
        </p:spPr>
      </p:pic>
      <p:pic>
        <p:nvPicPr>
          <p:cNvPr id="28676" name="Picture 4" descr="Hyderabadi cuisine."/>
          <p:cNvPicPr>
            <a:picLocks noChangeAspect="1" noChangeArrowheads="1"/>
          </p:cNvPicPr>
          <p:nvPr/>
        </p:nvPicPr>
        <p:blipFill>
          <a:blip r:embed="rId4" cstate="print"/>
          <a:srcRect/>
          <a:stretch>
            <a:fillRect/>
          </a:stretch>
        </p:blipFill>
        <p:spPr bwMode="auto">
          <a:xfrm>
            <a:off x="2851150" y="1295400"/>
            <a:ext cx="2057400" cy="2133600"/>
          </a:xfrm>
          <a:prstGeom prst="rect">
            <a:avLst/>
          </a:prstGeom>
          <a:noFill/>
          <a:ln w="9525">
            <a:solidFill>
              <a:schemeClr val="tx1"/>
            </a:solidFill>
            <a:miter lim="800000"/>
            <a:headEnd/>
            <a:tailEnd/>
          </a:ln>
        </p:spPr>
      </p:pic>
      <p:pic>
        <p:nvPicPr>
          <p:cNvPr id="28677" name="Picture 6" descr="Lobby Lounge"/>
          <p:cNvPicPr>
            <a:picLocks noChangeAspect="1" noChangeArrowheads="1"/>
          </p:cNvPicPr>
          <p:nvPr/>
        </p:nvPicPr>
        <p:blipFill>
          <a:blip r:embed="rId5" cstate="print"/>
          <a:srcRect/>
          <a:stretch>
            <a:fillRect/>
          </a:stretch>
        </p:blipFill>
        <p:spPr bwMode="auto">
          <a:xfrm>
            <a:off x="6616700" y="3881438"/>
            <a:ext cx="2074863" cy="2360612"/>
          </a:xfrm>
          <a:prstGeom prst="rect">
            <a:avLst/>
          </a:prstGeom>
          <a:noFill/>
          <a:ln w="9525">
            <a:solidFill>
              <a:schemeClr val="tx1"/>
            </a:solidFill>
            <a:miter lim="800000"/>
            <a:headEnd/>
            <a:tailEnd/>
          </a:ln>
        </p:spPr>
      </p:pic>
      <p:pic>
        <p:nvPicPr>
          <p:cNvPr id="28678" name="Picture 8" descr="Lobby Lounge"/>
          <p:cNvPicPr>
            <a:picLocks noChangeAspect="1" noChangeArrowheads="1"/>
          </p:cNvPicPr>
          <p:nvPr/>
        </p:nvPicPr>
        <p:blipFill>
          <a:blip r:embed="rId6" cstate="print"/>
          <a:srcRect/>
          <a:stretch>
            <a:fillRect/>
          </a:stretch>
        </p:blipFill>
        <p:spPr bwMode="auto">
          <a:xfrm>
            <a:off x="4216400" y="3881438"/>
            <a:ext cx="2074863" cy="2360612"/>
          </a:xfrm>
          <a:prstGeom prst="rect">
            <a:avLst/>
          </a:prstGeom>
          <a:noFill/>
          <a:ln w="9525">
            <a:solidFill>
              <a:schemeClr val="tx1"/>
            </a:solidFill>
            <a:miter lim="800000"/>
            <a:headEnd/>
            <a:tailEnd/>
          </a:ln>
        </p:spPr>
      </p:pic>
      <p:sp>
        <p:nvSpPr>
          <p:cNvPr id="28679" name="TextBox 7"/>
          <p:cNvSpPr txBox="1">
            <a:spLocks noChangeArrowheads="1"/>
          </p:cNvSpPr>
          <p:nvPr/>
        </p:nvSpPr>
        <p:spPr bwMode="auto">
          <a:xfrm>
            <a:off x="5029200" y="1295400"/>
            <a:ext cx="3683000" cy="369888"/>
          </a:xfrm>
          <a:prstGeom prst="rect">
            <a:avLst/>
          </a:prstGeom>
          <a:solidFill>
            <a:srgbClr val="953735"/>
          </a:solidFill>
          <a:ln w="9525">
            <a:noFill/>
            <a:miter lim="800000"/>
            <a:headEnd/>
            <a:tailEnd/>
          </a:ln>
        </p:spPr>
        <p:txBody>
          <a:bodyPr>
            <a:spAutoFit/>
          </a:bodyPr>
          <a:lstStyle/>
          <a:p>
            <a:pPr algn="ctr"/>
            <a:r>
              <a:rPr lang="en-US" b="1">
                <a:solidFill>
                  <a:schemeClr val="bg1"/>
                </a:solidFill>
                <a:latin typeface="Calibri" pitchFamily="34" charset="0"/>
              </a:rPr>
              <a:t>BIDRI</a:t>
            </a:r>
            <a:endParaRPr lang="en-IN" b="1">
              <a:solidFill>
                <a:schemeClr val="bg1"/>
              </a:solidFill>
              <a:latin typeface="Calibri" pitchFamily="34" charset="0"/>
            </a:endParaRPr>
          </a:p>
        </p:txBody>
      </p:sp>
      <p:sp>
        <p:nvSpPr>
          <p:cNvPr id="28680" name="TextBox 8"/>
          <p:cNvSpPr txBox="1">
            <a:spLocks noChangeArrowheads="1"/>
          </p:cNvSpPr>
          <p:nvPr/>
        </p:nvSpPr>
        <p:spPr bwMode="auto">
          <a:xfrm>
            <a:off x="512763" y="3881438"/>
            <a:ext cx="3459162" cy="461962"/>
          </a:xfrm>
          <a:prstGeom prst="rect">
            <a:avLst/>
          </a:prstGeom>
          <a:solidFill>
            <a:srgbClr val="953735"/>
          </a:solidFill>
          <a:ln w="9525">
            <a:noFill/>
            <a:miter lim="800000"/>
            <a:headEnd/>
            <a:tailEnd/>
          </a:ln>
        </p:spPr>
        <p:txBody>
          <a:bodyPr>
            <a:spAutoFit/>
          </a:bodyPr>
          <a:lstStyle/>
          <a:p>
            <a:pPr algn="ctr"/>
            <a:r>
              <a:rPr lang="en-US" sz="2400" b="1">
                <a:solidFill>
                  <a:schemeClr val="bg1"/>
                </a:solidFill>
                <a:latin typeface="Calibri" pitchFamily="34" charset="0"/>
              </a:rPr>
              <a:t>HBC </a:t>
            </a:r>
            <a:r>
              <a:rPr lang="en-US" sz="1200" b="1">
                <a:solidFill>
                  <a:schemeClr val="bg1"/>
                </a:solidFill>
                <a:latin typeface="Calibri" pitchFamily="34" charset="0"/>
              </a:rPr>
              <a:t> (Hyderabad Baking Company)</a:t>
            </a:r>
            <a:endParaRPr lang="en-IN" sz="1200" b="1">
              <a:solidFill>
                <a:schemeClr val="bg1"/>
              </a:solidFill>
              <a:latin typeface="Calibri" pitchFamily="34" charset="0"/>
            </a:endParaRPr>
          </a:p>
        </p:txBody>
      </p:sp>
      <p:sp>
        <p:nvSpPr>
          <p:cNvPr id="10" name="Rectangle 9"/>
          <p:cNvSpPr/>
          <p:nvPr/>
        </p:nvSpPr>
        <p:spPr>
          <a:xfrm>
            <a:off x="5037138" y="1665288"/>
            <a:ext cx="3683000" cy="2062162"/>
          </a:xfrm>
          <a:prstGeom prst="rect">
            <a:avLst/>
          </a:prstGeom>
        </p:spPr>
        <p:txBody>
          <a:bodyPr>
            <a:spAutoFit/>
          </a:bodyPr>
          <a:lstStyle/>
          <a:p>
            <a:pPr>
              <a:spcBef>
                <a:spcPts val="0"/>
              </a:spcBef>
              <a:spcAft>
                <a:spcPts val="0"/>
              </a:spcAft>
              <a:buClr>
                <a:srgbClr val="C00000"/>
              </a:buClr>
              <a:defRPr/>
            </a:pPr>
            <a:r>
              <a:rPr lang="en-IN" sz="1600" b="1" i="1" u="sng" dirty="0">
                <a:latin typeface="Calibri" pitchFamily="34" charset="0"/>
                <a:cs typeface="Calibri" pitchFamily="34" charset="0"/>
              </a:rPr>
              <a:t>Indian Culinary (Covers 100)</a:t>
            </a:r>
          </a:p>
          <a:p>
            <a:pPr>
              <a:spcBef>
                <a:spcPts val="0"/>
              </a:spcBef>
              <a:spcAft>
                <a:spcPts val="0"/>
              </a:spcAft>
              <a:buClr>
                <a:srgbClr val="C00000"/>
              </a:buClr>
              <a:defRPr/>
            </a:pPr>
            <a:endParaRPr lang="en-IN" sz="1600" b="1" i="1" u="sng" dirty="0">
              <a:latin typeface="Calibri" pitchFamily="34" charset="0"/>
              <a:cs typeface="Calibri" pitchFamily="34" charset="0"/>
            </a:endParaRP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Authentic cuisine from Andhra, Hyderabad, Kashmir and </a:t>
            </a:r>
            <a:r>
              <a:rPr lang="en-IN" sz="1600" b="1" dirty="0" err="1">
                <a:latin typeface="Calibri" pitchFamily="34" charset="0"/>
                <a:cs typeface="Calibri" pitchFamily="34" charset="0"/>
              </a:rPr>
              <a:t>Lucknow</a:t>
            </a:r>
            <a:r>
              <a:rPr lang="en-IN" sz="1600" b="1" dirty="0">
                <a:latin typeface="Calibri" pitchFamily="34" charset="0"/>
                <a:cs typeface="Calibri" pitchFamily="34" charset="0"/>
              </a:rPr>
              <a:t>.</a:t>
            </a:r>
          </a:p>
          <a:p>
            <a:pPr marL="231775" indent="-231775">
              <a:spcBef>
                <a:spcPts val="0"/>
              </a:spcBef>
              <a:spcAft>
                <a:spcPts val="0"/>
              </a:spcAft>
              <a:buClr>
                <a:srgbClr val="C00000"/>
              </a:buClr>
              <a:buFont typeface="Wingdings" pitchFamily="2" charset="2"/>
              <a:buChar char=""/>
              <a:defRPr/>
            </a:pPr>
            <a:endParaRPr lang="en-IN" sz="1600" b="1" dirty="0">
              <a:latin typeface="Calibri" pitchFamily="34" charset="0"/>
              <a:cs typeface="Calibri" pitchFamily="34" charset="0"/>
            </a:endParaRP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Located at Lobby level.</a:t>
            </a:r>
          </a:p>
          <a:p>
            <a:pPr marL="231775" indent="-231775">
              <a:spcBef>
                <a:spcPts val="0"/>
              </a:spcBef>
              <a:spcAft>
                <a:spcPts val="0"/>
              </a:spcAft>
              <a:buClr>
                <a:srgbClr val="C00000"/>
              </a:buClr>
              <a:buFont typeface="Wingdings" pitchFamily="2" charset="2"/>
              <a:buChar char=""/>
              <a:defRPr/>
            </a:pPr>
            <a:endParaRPr lang="en-IN" sz="1600" b="1" dirty="0">
              <a:latin typeface="Calibri" pitchFamily="34" charset="0"/>
              <a:cs typeface="Calibri" pitchFamily="34" charset="0"/>
            </a:endParaRP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For dinner.</a:t>
            </a:r>
          </a:p>
        </p:txBody>
      </p:sp>
      <p:sp>
        <p:nvSpPr>
          <p:cNvPr id="11" name="Rectangle 10"/>
          <p:cNvSpPr/>
          <p:nvPr/>
        </p:nvSpPr>
        <p:spPr>
          <a:xfrm>
            <a:off x="484188" y="4333875"/>
            <a:ext cx="3457575" cy="2062163"/>
          </a:xfrm>
          <a:prstGeom prst="rect">
            <a:avLst/>
          </a:prstGeom>
        </p:spPr>
        <p:txBody>
          <a:bodyPr>
            <a:spAutoFit/>
          </a:bodyPr>
          <a:lstStyle/>
          <a:p>
            <a:pPr>
              <a:spcBef>
                <a:spcPts val="0"/>
              </a:spcBef>
              <a:spcAft>
                <a:spcPts val="0"/>
              </a:spcAft>
              <a:buClr>
                <a:srgbClr val="C00000"/>
              </a:buClr>
              <a:defRPr/>
            </a:pPr>
            <a:r>
              <a:rPr lang="en-IN" sz="1600" b="1" i="1" u="sng" dirty="0">
                <a:latin typeface="Calibri" pitchFamily="34" charset="0"/>
                <a:cs typeface="Calibri" pitchFamily="34" charset="0"/>
              </a:rPr>
              <a:t>Deli</a:t>
            </a: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Grab n Go Concept .</a:t>
            </a:r>
          </a:p>
          <a:p>
            <a:pPr marL="231775" indent="-231775">
              <a:spcBef>
                <a:spcPts val="0"/>
              </a:spcBef>
              <a:spcAft>
                <a:spcPts val="0"/>
              </a:spcAft>
              <a:buClr>
                <a:srgbClr val="C00000"/>
              </a:buClr>
              <a:buFont typeface="Wingdings" pitchFamily="2" charset="2"/>
              <a:buChar char=""/>
              <a:defRPr/>
            </a:pPr>
            <a:endParaRPr lang="en-IN" sz="1600" b="1" dirty="0">
              <a:latin typeface="Calibri" pitchFamily="34" charset="0"/>
              <a:cs typeface="Calibri" pitchFamily="34" charset="0"/>
            </a:endParaRP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Serves  Sandwiches, Pastries, crisp cookies, healthy breads, aromatic coffee etc.</a:t>
            </a:r>
          </a:p>
          <a:p>
            <a:pPr marL="231775" indent="-231775">
              <a:spcBef>
                <a:spcPts val="0"/>
              </a:spcBef>
              <a:spcAft>
                <a:spcPts val="0"/>
              </a:spcAft>
              <a:buClr>
                <a:srgbClr val="C00000"/>
              </a:buClr>
              <a:buFont typeface="Wingdings" pitchFamily="2" charset="2"/>
              <a:buChar char=""/>
              <a:defRPr/>
            </a:pPr>
            <a:endParaRPr lang="en-IN" sz="1600" b="1" dirty="0">
              <a:latin typeface="Calibri" pitchFamily="34" charset="0"/>
              <a:cs typeface="Calibri" pitchFamily="34" charset="0"/>
            </a:endParaRP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Located in the lobby.</a:t>
            </a:r>
          </a:p>
        </p:txBody>
      </p:sp>
      <p:grpSp>
        <p:nvGrpSpPr>
          <p:cNvPr id="28683" name="Group 11"/>
          <p:cNvGrpSpPr>
            <a:grpSpLocks/>
          </p:cNvGrpSpPr>
          <p:nvPr/>
        </p:nvGrpSpPr>
        <p:grpSpPr bwMode="auto">
          <a:xfrm>
            <a:off x="-12700" y="6324600"/>
            <a:ext cx="9156700" cy="533400"/>
            <a:chOff x="0" y="6324600"/>
            <a:chExt cx="9156700" cy="533400"/>
          </a:xfrm>
        </p:grpSpPr>
        <p:sp>
          <p:nvSpPr>
            <p:cNvPr id="13" name="Rectangle 12"/>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8684" name="Picture 4" descr="C:\Users\HOME\Desktop\Marriott_International_Logo.png"/>
          <p:cNvPicPr>
            <a:picLocks noChangeAspect="1" noChangeArrowheads="1"/>
          </p:cNvPicPr>
          <p:nvPr/>
        </p:nvPicPr>
        <p:blipFill>
          <a:blip r:embed="rId7" cstate="print"/>
          <a:srcRect/>
          <a:stretch>
            <a:fillRect/>
          </a:stretch>
        </p:blipFill>
        <p:spPr bwMode="auto">
          <a:xfrm>
            <a:off x="7620000" y="331788"/>
            <a:ext cx="1371600" cy="549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2700" y="0"/>
            <a:ext cx="73025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Marriott Hyderabad – F &amp; B</a:t>
            </a:r>
            <a:endParaRPr lang="en-IN" sz="3000" b="1" smtClean="0">
              <a:latin typeface="Calibri" pitchFamily="34" charset="0"/>
              <a:cs typeface="Calibri" pitchFamily="34" charset="0"/>
            </a:endParaRPr>
          </a:p>
        </p:txBody>
      </p:sp>
      <p:pic>
        <p:nvPicPr>
          <p:cNvPr id="29699" name="Picture 4" descr="C:\Users\HOME\Desktop\Marriott_International_Logo.png"/>
          <p:cNvPicPr>
            <a:picLocks noChangeAspect="1" noChangeArrowheads="1"/>
          </p:cNvPicPr>
          <p:nvPr/>
        </p:nvPicPr>
        <p:blipFill>
          <a:blip r:embed="rId2" cstate="print"/>
          <a:srcRect/>
          <a:stretch>
            <a:fillRect/>
          </a:stretch>
        </p:blipFill>
        <p:spPr bwMode="auto">
          <a:xfrm>
            <a:off x="7620000" y="331788"/>
            <a:ext cx="1371600" cy="549275"/>
          </a:xfrm>
          <a:prstGeom prst="rect">
            <a:avLst/>
          </a:prstGeom>
          <a:noFill/>
          <a:ln w="9525">
            <a:noFill/>
            <a:miter lim="800000"/>
            <a:headEnd/>
            <a:tailEnd/>
          </a:ln>
        </p:spPr>
      </p:pic>
      <p:grpSp>
        <p:nvGrpSpPr>
          <p:cNvPr id="29700" name="Group 5"/>
          <p:cNvGrpSpPr>
            <a:grpSpLocks/>
          </p:cNvGrpSpPr>
          <p:nvPr/>
        </p:nvGrpSpPr>
        <p:grpSpPr bwMode="auto">
          <a:xfrm>
            <a:off x="-12700" y="6324600"/>
            <a:ext cx="9156700" cy="533400"/>
            <a:chOff x="0" y="6324600"/>
            <a:chExt cx="9156700" cy="533400"/>
          </a:xfrm>
        </p:grpSpPr>
        <p:sp>
          <p:nvSpPr>
            <p:cNvPr id="7" name="Rectangle 6"/>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9701" name="TextBox 8"/>
          <p:cNvSpPr txBox="1">
            <a:spLocks noChangeArrowheads="1"/>
          </p:cNvSpPr>
          <p:nvPr/>
        </p:nvSpPr>
        <p:spPr bwMode="auto">
          <a:xfrm>
            <a:off x="3276600" y="1295400"/>
            <a:ext cx="5435600" cy="369888"/>
          </a:xfrm>
          <a:prstGeom prst="rect">
            <a:avLst/>
          </a:prstGeom>
          <a:solidFill>
            <a:srgbClr val="953735"/>
          </a:solidFill>
          <a:ln w="9525">
            <a:noFill/>
            <a:miter lim="800000"/>
            <a:headEnd/>
            <a:tailEnd/>
          </a:ln>
        </p:spPr>
        <p:txBody>
          <a:bodyPr>
            <a:spAutoFit/>
          </a:bodyPr>
          <a:lstStyle/>
          <a:p>
            <a:pPr algn="ctr"/>
            <a:r>
              <a:rPr lang="en-US" b="1">
                <a:solidFill>
                  <a:schemeClr val="bg1"/>
                </a:solidFill>
                <a:latin typeface="Calibri" pitchFamily="34" charset="0"/>
              </a:rPr>
              <a:t>CLUB LOUNGE</a:t>
            </a:r>
            <a:endParaRPr lang="en-IN" b="1">
              <a:solidFill>
                <a:schemeClr val="bg1"/>
              </a:solidFill>
              <a:latin typeface="Calibri" pitchFamily="34" charset="0"/>
            </a:endParaRPr>
          </a:p>
        </p:txBody>
      </p:sp>
      <p:sp>
        <p:nvSpPr>
          <p:cNvPr id="10" name="Rectangle 9"/>
          <p:cNvSpPr/>
          <p:nvPr/>
        </p:nvSpPr>
        <p:spPr>
          <a:xfrm>
            <a:off x="3276600" y="1665288"/>
            <a:ext cx="5443538" cy="1816100"/>
          </a:xfrm>
          <a:prstGeom prst="rect">
            <a:avLst/>
          </a:prstGeom>
        </p:spPr>
        <p:txBody>
          <a:bodyPr>
            <a:spAutoFit/>
          </a:bodyPr>
          <a:lstStyle/>
          <a:p>
            <a:pPr>
              <a:spcBef>
                <a:spcPts val="0"/>
              </a:spcBef>
              <a:spcAft>
                <a:spcPts val="0"/>
              </a:spcAft>
              <a:buClr>
                <a:srgbClr val="C00000"/>
              </a:buClr>
              <a:defRPr/>
            </a:pPr>
            <a:endParaRPr lang="en-IN" sz="1600" b="1" i="1" u="sng" dirty="0">
              <a:latin typeface="Calibri" pitchFamily="34" charset="0"/>
              <a:cs typeface="Calibri" pitchFamily="34" charset="0"/>
            </a:endParaRP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Open to residents of club rooms, suites and Marriott reward Members.</a:t>
            </a:r>
          </a:p>
          <a:p>
            <a:pPr marL="231775" indent="-231775">
              <a:spcBef>
                <a:spcPts val="0"/>
              </a:spcBef>
              <a:spcAft>
                <a:spcPts val="0"/>
              </a:spcAft>
              <a:buClr>
                <a:srgbClr val="C00000"/>
              </a:buClr>
              <a:buFont typeface="Wingdings" pitchFamily="2" charset="2"/>
              <a:buChar char=""/>
              <a:defRPr/>
            </a:pPr>
            <a:endParaRPr lang="en-IN" sz="1600" b="1" dirty="0">
              <a:latin typeface="Calibri" pitchFamily="34" charset="0"/>
              <a:cs typeface="Calibri" pitchFamily="34" charset="0"/>
            </a:endParaRP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Located at Mezzanine Level over looking front lawn.</a:t>
            </a:r>
          </a:p>
          <a:p>
            <a:pPr marL="231775" indent="-231775">
              <a:spcBef>
                <a:spcPts val="0"/>
              </a:spcBef>
              <a:spcAft>
                <a:spcPts val="0"/>
              </a:spcAft>
              <a:buClr>
                <a:srgbClr val="C00000"/>
              </a:buClr>
              <a:buFont typeface="Wingdings" pitchFamily="2" charset="2"/>
              <a:buChar char=""/>
              <a:defRPr/>
            </a:pPr>
            <a:endParaRPr lang="en-IN" sz="1600" b="1" dirty="0">
              <a:latin typeface="Calibri" pitchFamily="34" charset="0"/>
              <a:cs typeface="Calibri" pitchFamily="34" charset="0"/>
            </a:endParaRP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Open for complimentary  breakfasts and cocktails.</a:t>
            </a:r>
          </a:p>
        </p:txBody>
      </p:sp>
      <p:pic>
        <p:nvPicPr>
          <p:cNvPr id="29703" name="Picture 2"/>
          <p:cNvPicPr>
            <a:picLocks noChangeAspect="1" noChangeArrowheads="1"/>
          </p:cNvPicPr>
          <p:nvPr/>
        </p:nvPicPr>
        <p:blipFill>
          <a:blip r:embed="rId3" cstate="print"/>
          <a:srcRect/>
          <a:stretch>
            <a:fillRect/>
          </a:stretch>
        </p:blipFill>
        <p:spPr bwMode="auto">
          <a:xfrm>
            <a:off x="609600" y="1519238"/>
            <a:ext cx="2514600" cy="1962150"/>
          </a:xfrm>
          <a:prstGeom prst="rect">
            <a:avLst/>
          </a:prstGeom>
          <a:noFill/>
          <a:ln w="9525">
            <a:noFill/>
            <a:miter lim="800000"/>
            <a:headEnd/>
            <a:tailEnd/>
          </a:ln>
        </p:spPr>
      </p:pic>
      <p:sp>
        <p:nvSpPr>
          <p:cNvPr id="29704" name="TextBox 11"/>
          <p:cNvSpPr txBox="1">
            <a:spLocks noChangeArrowheads="1"/>
          </p:cNvSpPr>
          <p:nvPr/>
        </p:nvSpPr>
        <p:spPr bwMode="auto">
          <a:xfrm>
            <a:off x="609600" y="3886200"/>
            <a:ext cx="5384800" cy="369888"/>
          </a:xfrm>
          <a:prstGeom prst="rect">
            <a:avLst/>
          </a:prstGeom>
          <a:solidFill>
            <a:srgbClr val="953735"/>
          </a:solidFill>
          <a:ln w="9525">
            <a:noFill/>
            <a:miter lim="800000"/>
            <a:headEnd/>
            <a:tailEnd/>
          </a:ln>
        </p:spPr>
        <p:txBody>
          <a:bodyPr>
            <a:spAutoFit/>
          </a:bodyPr>
          <a:lstStyle/>
          <a:p>
            <a:pPr algn="ctr"/>
            <a:r>
              <a:rPr lang="en-US" b="1">
                <a:solidFill>
                  <a:schemeClr val="bg1"/>
                </a:solidFill>
                <a:latin typeface="Calibri" pitchFamily="34" charset="0"/>
              </a:rPr>
              <a:t>PATIO</a:t>
            </a:r>
            <a:endParaRPr lang="en-IN" b="1">
              <a:solidFill>
                <a:schemeClr val="bg1"/>
              </a:solidFill>
              <a:latin typeface="Calibri" pitchFamily="34" charset="0"/>
            </a:endParaRPr>
          </a:p>
        </p:txBody>
      </p:sp>
      <p:sp>
        <p:nvSpPr>
          <p:cNvPr id="13" name="Rectangle 12"/>
          <p:cNvSpPr/>
          <p:nvPr/>
        </p:nvSpPr>
        <p:spPr>
          <a:xfrm>
            <a:off x="609600" y="4297363"/>
            <a:ext cx="5562600" cy="2062162"/>
          </a:xfrm>
          <a:prstGeom prst="rect">
            <a:avLst/>
          </a:prstGeom>
        </p:spPr>
        <p:txBody>
          <a:bodyPr>
            <a:spAutoFit/>
          </a:bodyPr>
          <a:lstStyle/>
          <a:p>
            <a:pPr>
              <a:spcBef>
                <a:spcPts val="0"/>
              </a:spcBef>
              <a:spcAft>
                <a:spcPts val="0"/>
              </a:spcAft>
              <a:buClr>
                <a:srgbClr val="C00000"/>
              </a:buClr>
              <a:defRPr/>
            </a:pPr>
            <a:endParaRPr lang="en-IN" sz="1600" b="1" i="1" u="sng" dirty="0">
              <a:latin typeface="Calibri" pitchFamily="34" charset="0"/>
              <a:cs typeface="Calibri" pitchFamily="34" charset="0"/>
            </a:endParaRP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Located on Second Floor .</a:t>
            </a:r>
          </a:p>
          <a:p>
            <a:pPr marL="231775" indent="-231775">
              <a:spcBef>
                <a:spcPts val="0"/>
              </a:spcBef>
              <a:spcAft>
                <a:spcPts val="0"/>
              </a:spcAft>
              <a:buClr>
                <a:srgbClr val="C00000"/>
              </a:buClr>
              <a:buFont typeface="Wingdings" pitchFamily="2" charset="2"/>
              <a:buChar char=""/>
              <a:defRPr/>
            </a:pPr>
            <a:endParaRPr lang="en-IN" sz="1600" b="1" dirty="0">
              <a:latin typeface="Calibri" pitchFamily="34" charset="0"/>
              <a:cs typeface="Calibri" pitchFamily="34" charset="0"/>
            </a:endParaRP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10,000 </a:t>
            </a:r>
            <a:r>
              <a:rPr lang="en-IN" sz="1600" b="1" dirty="0" err="1">
                <a:latin typeface="Calibri" pitchFamily="34" charset="0"/>
                <a:cs typeface="Calibri" pitchFamily="34" charset="0"/>
              </a:rPr>
              <a:t>Sq</a:t>
            </a:r>
            <a:r>
              <a:rPr lang="en-IN" sz="1600" b="1" dirty="0">
                <a:latin typeface="Calibri" pitchFamily="34" charset="0"/>
                <a:cs typeface="Calibri" pitchFamily="34" charset="0"/>
              </a:rPr>
              <a:t> </a:t>
            </a:r>
            <a:r>
              <a:rPr lang="en-IN" sz="1600" b="1" dirty="0" err="1">
                <a:latin typeface="Calibri" pitchFamily="34" charset="0"/>
                <a:cs typeface="Calibri" pitchFamily="34" charset="0"/>
              </a:rPr>
              <a:t>ft</a:t>
            </a:r>
            <a:r>
              <a:rPr lang="en-IN" sz="1600" b="1" dirty="0">
                <a:latin typeface="Calibri" pitchFamily="34" charset="0"/>
                <a:cs typeface="Calibri" pitchFamily="34" charset="0"/>
              </a:rPr>
              <a:t> with 3,000 </a:t>
            </a:r>
            <a:r>
              <a:rPr lang="en-IN" sz="1600" b="1" dirty="0" err="1">
                <a:latin typeface="Calibri" pitchFamily="34" charset="0"/>
                <a:cs typeface="Calibri" pitchFamily="34" charset="0"/>
              </a:rPr>
              <a:t>Sq</a:t>
            </a:r>
            <a:r>
              <a:rPr lang="en-IN" sz="1600" b="1" dirty="0">
                <a:latin typeface="Calibri" pitchFamily="34" charset="0"/>
                <a:cs typeface="Calibri" pitchFamily="34" charset="0"/>
              </a:rPr>
              <a:t> </a:t>
            </a:r>
            <a:r>
              <a:rPr lang="en-IN" sz="1600" b="1" dirty="0" err="1">
                <a:latin typeface="Calibri" pitchFamily="34" charset="0"/>
                <a:cs typeface="Calibri" pitchFamily="34" charset="0"/>
              </a:rPr>
              <a:t>ft</a:t>
            </a:r>
            <a:r>
              <a:rPr lang="en-IN" sz="1600" b="1" dirty="0">
                <a:latin typeface="Calibri" pitchFamily="34" charset="0"/>
                <a:cs typeface="Calibri" pitchFamily="34" charset="0"/>
              </a:rPr>
              <a:t> open to sky.</a:t>
            </a:r>
          </a:p>
          <a:p>
            <a:pPr>
              <a:spcBef>
                <a:spcPts val="0"/>
              </a:spcBef>
              <a:spcAft>
                <a:spcPts val="0"/>
              </a:spcAft>
              <a:buClr>
                <a:srgbClr val="C00000"/>
              </a:buClr>
              <a:defRPr/>
            </a:pPr>
            <a:endParaRPr lang="en-IN" sz="1600" b="1" dirty="0">
              <a:latin typeface="Calibri" pitchFamily="34" charset="0"/>
              <a:cs typeface="Calibri" pitchFamily="34" charset="0"/>
            </a:endParaRPr>
          </a:p>
          <a:p>
            <a:pPr marL="231775" indent="-231775">
              <a:spcBef>
                <a:spcPts val="0"/>
              </a:spcBef>
              <a:spcAft>
                <a:spcPts val="0"/>
              </a:spcAft>
              <a:buClr>
                <a:srgbClr val="C00000"/>
              </a:buClr>
              <a:buFont typeface="Wingdings" pitchFamily="2" charset="2"/>
              <a:buChar char=""/>
              <a:defRPr/>
            </a:pPr>
            <a:r>
              <a:rPr lang="en-IN" sz="1600" b="1" dirty="0">
                <a:latin typeface="Calibri" pitchFamily="34" charset="0"/>
                <a:cs typeface="Calibri" pitchFamily="34" charset="0"/>
              </a:rPr>
              <a:t>Used as common buffet dining area for meeting rooms on the floor .</a:t>
            </a:r>
          </a:p>
          <a:p>
            <a:pPr>
              <a:spcBef>
                <a:spcPts val="0"/>
              </a:spcBef>
              <a:spcAft>
                <a:spcPts val="0"/>
              </a:spcAft>
              <a:buClr>
                <a:srgbClr val="C00000"/>
              </a:buClr>
              <a:defRPr/>
            </a:pPr>
            <a:endParaRPr lang="en-IN" sz="1600" b="1" dirty="0">
              <a:latin typeface="Calibri" pitchFamily="34" charset="0"/>
              <a:cs typeface="Calibri" pitchFamily="34" charset="0"/>
            </a:endParaRPr>
          </a:p>
        </p:txBody>
      </p:sp>
      <p:pic>
        <p:nvPicPr>
          <p:cNvPr id="29706" name="Picture 2"/>
          <p:cNvPicPr>
            <a:picLocks noChangeAspect="1" noChangeArrowheads="1"/>
          </p:cNvPicPr>
          <p:nvPr/>
        </p:nvPicPr>
        <p:blipFill>
          <a:blip r:embed="rId4" cstate="print"/>
          <a:srcRect/>
          <a:stretch>
            <a:fillRect/>
          </a:stretch>
        </p:blipFill>
        <p:spPr bwMode="auto">
          <a:xfrm>
            <a:off x="6324600" y="3892550"/>
            <a:ext cx="2395538" cy="21828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72390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Marriott Hyderabad – Health &amp; Fitness</a:t>
            </a:r>
          </a:p>
        </p:txBody>
      </p:sp>
      <p:sp>
        <p:nvSpPr>
          <p:cNvPr id="30723" name="TextBox 4"/>
          <p:cNvSpPr txBox="1">
            <a:spLocks noChangeArrowheads="1"/>
          </p:cNvSpPr>
          <p:nvPr/>
        </p:nvSpPr>
        <p:spPr bwMode="auto">
          <a:xfrm>
            <a:off x="457200" y="1171575"/>
            <a:ext cx="3429000" cy="1754188"/>
          </a:xfrm>
          <a:prstGeom prst="rect">
            <a:avLst/>
          </a:prstGeom>
          <a:noFill/>
          <a:ln w="9525">
            <a:noFill/>
            <a:miter lim="800000"/>
            <a:headEnd/>
            <a:tailEnd/>
          </a:ln>
        </p:spPr>
        <p:txBody>
          <a:bodyPr>
            <a:spAutoFit/>
          </a:bodyPr>
          <a:lstStyle/>
          <a:p>
            <a:pPr marL="285750" indent="-285750">
              <a:lnSpc>
                <a:spcPct val="150000"/>
              </a:lnSpc>
              <a:buClr>
                <a:srgbClr val="C00000"/>
              </a:buClr>
              <a:buFont typeface="Arial" charset="0"/>
              <a:buChar char="•"/>
            </a:pPr>
            <a:r>
              <a:rPr lang="en-IN" b="1">
                <a:latin typeface="Calibri" pitchFamily="34" charset="0"/>
              </a:rPr>
              <a:t>Spa with treatment rooms .</a:t>
            </a:r>
          </a:p>
          <a:p>
            <a:pPr marL="285750" indent="-285750">
              <a:lnSpc>
                <a:spcPct val="150000"/>
              </a:lnSpc>
              <a:buClr>
                <a:srgbClr val="C00000"/>
              </a:buClr>
              <a:buFont typeface="Arial" charset="0"/>
              <a:buChar char="•"/>
            </a:pPr>
            <a:r>
              <a:rPr lang="en-IN" b="1">
                <a:latin typeface="Calibri" pitchFamily="34" charset="0"/>
              </a:rPr>
              <a:t>Fully equipped Gym with Steam rooms.</a:t>
            </a:r>
          </a:p>
          <a:p>
            <a:pPr marL="285750" indent="-285750">
              <a:lnSpc>
                <a:spcPct val="150000"/>
              </a:lnSpc>
              <a:buClr>
                <a:srgbClr val="C00000"/>
              </a:buClr>
              <a:buFont typeface="Arial" charset="0"/>
              <a:buChar char="•"/>
            </a:pPr>
            <a:r>
              <a:rPr lang="en-IN" b="1">
                <a:latin typeface="Calibri" pitchFamily="34" charset="0"/>
              </a:rPr>
              <a:t>Swimming Pool .</a:t>
            </a:r>
          </a:p>
        </p:txBody>
      </p:sp>
      <p:pic>
        <p:nvPicPr>
          <p:cNvPr id="30724" name="Picture 2" descr="Hyderabad Marriott Outdoor pool"/>
          <p:cNvPicPr>
            <a:picLocks noChangeAspect="1" noChangeArrowheads="1"/>
          </p:cNvPicPr>
          <p:nvPr/>
        </p:nvPicPr>
        <p:blipFill>
          <a:blip r:embed="rId2" cstate="print"/>
          <a:srcRect/>
          <a:stretch>
            <a:fillRect/>
          </a:stretch>
        </p:blipFill>
        <p:spPr bwMode="auto">
          <a:xfrm>
            <a:off x="4114800" y="3908425"/>
            <a:ext cx="4502150" cy="2276475"/>
          </a:xfrm>
          <a:prstGeom prst="rect">
            <a:avLst/>
          </a:prstGeom>
          <a:noFill/>
          <a:ln w="9525">
            <a:solidFill>
              <a:schemeClr val="tx1"/>
            </a:solidFill>
            <a:miter lim="800000"/>
            <a:headEnd/>
            <a:tailEnd/>
          </a:ln>
        </p:spPr>
      </p:pic>
      <p:pic>
        <p:nvPicPr>
          <p:cNvPr id="30725" name="Picture 2" descr="Sky Gym"/>
          <p:cNvPicPr>
            <a:picLocks noChangeAspect="1" noChangeArrowheads="1"/>
          </p:cNvPicPr>
          <p:nvPr/>
        </p:nvPicPr>
        <p:blipFill>
          <a:blip r:embed="rId3" cstate="print"/>
          <a:srcRect/>
          <a:stretch>
            <a:fillRect/>
          </a:stretch>
        </p:blipFill>
        <p:spPr bwMode="auto">
          <a:xfrm>
            <a:off x="4114800" y="1257300"/>
            <a:ext cx="4495800" cy="2476500"/>
          </a:xfrm>
          <a:prstGeom prst="rect">
            <a:avLst/>
          </a:prstGeom>
          <a:noFill/>
          <a:ln w="9525">
            <a:solidFill>
              <a:schemeClr val="tx1"/>
            </a:solidFill>
            <a:miter lim="800000"/>
            <a:headEnd/>
            <a:tailEnd/>
          </a:ln>
        </p:spPr>
      </p:pic>
      <p:pic>
        <p:nvPicPr>
          <p:cNvPr id="30726" name="Picture 4" descr="Enjoy this spa hotel, Marriott Hotels and Resorts feature luxury spas"/>
          <p:cNvPicPr>
            <a:picLocks noChangeAspect="1" noChangeArrowheads="1"/>
          </p:cNvPicPr>
          <p:nvPr/>
        </p:nvPicPr>
        <p:blipFill>
          <a:blip r:embed="rId4" cstate="print"/>
          <a:srcRect/>
          <a:stretch>
            <a:fillRect/>
          </a:stretch>
        </p:blipFill>
        <p:spPr bwMode="auto">
          <a:xfrm>
            <a:off x="457200" y="3890963"/>
            <a:ext cx="3429000" cy="2257425"/>
          </a:xfrm>
          <a:prstGeom prst="rect">
            <a:avLst/>
          </a:prstGeom>
          <a:noFill/>
          <a:ln w="9525">
            <a:solidFill>
              <a:schemeClr val="tx1"/>
            </a:solidFill>
            <a:miter lim="800000"/>
            <a:headEnd/>
            <a:tailEnd/>
          </a:ln>
        </p:spPr>
      </p:pic>
      <p:grpSp>
        <p:nvGrpSpPr>
          <p:cNvPr id="30727" name="Group 6"/>
          <p:cNvGrpSpPr>
            <a:grpSpLocks/>
          </p:cNvGrpSpPr>
          <p:nvPr/>
        </p:nvGrpSpPr>
        <p:grpSpPr bwMode="auto">
          <a:xfrm>
            <a:off x="0" y="6324600"/>
            <a:ext cx="9156700" cy="533400"/>
            <a:chOff x="0" y="6324600"/>
            <a:chExt cx="9156700" cy="533400"/>
          </a:xfrm>
        </p:grpSpPr>
        <p:sp>
          <p:nvSpPr>
            <p:cNvPr id="8" name="Rectangle 7"/>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0728" name="Picture 4" descr="C:\Users\HOME\Desktop\Marriott_International_Logo.png"/>
          <p:cNvPicPr>
            <a:picLocks noChangeAspect="1" noChangeArrowheads="1"/>
          </p:cNvPicPr>
          <p:nvPr/>
        </p:nvPicPr>
        <p:blipFill>
          <a:blip r:embed="rId5" cstate="print"/>
          <a:srcRect/>
          <a:stretch>
            <a:fillRect/>
          </a:stretch>
        </p:blipFill>
        <p:spPr bwMode="auto">
          <a:xfrm>
            <a:off x="7620000" y="331788"/>
            <a:ext cx="1371600" cy="549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75438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Courtyard by Marriott, Hyderabad</a:t>
            </a:r>
            <a:endParaRPr lang="en-IN" sz="3000" b="1" smtClean="0">
              <a:latin typeface="Calibri" pitchFamily="34" charset="0"/>
              <a:cs typeface="Calibri" pitchFamily="34" charset="0"/>
            </a:endParaRPr>
          </a:p>
        </p:txBody>
      </p:sp>
      <p:pic>
        <p:nvPicPr>
          <p:cNvPr id="31747" name="Picture 4" descr="C:\Users\HOME\Downloads\Courtyard front view.jpg"/>
          <p:cNvPicPr>
            <a:picLocks noChangeAspect="1" noChangeArrowheads="1"/>
          </p:cNvPicPr>
          <p:nvPr/>
        </p:nvPicPr>
        <p:blipFill>
          <a:blip r:embed="rId2" cstate="print"/>
          <a:srcRect/>
          <a:stretch>
            <a:fillRect/>
          </a:stretch>
        </p:blipFill>
        <p:spPr bwMode="auto">
          <a:xfrm>
            <a:off x="152400" y="1125538"/>
            <a:ext cx="8763000" cy="5332412"/>
          </a:xfrm>
          <a:prstGeom prst="rect">
            <a:avLst/>
          </a:prstGeom>
          <a:noFill/>
          <a:ln w="9525">
            <a:noFill/>
            <a:miter lim="800000"/>
            <a:headEnd/>
            <a:tailEnd/>
          </a:ln>
        </p:spPr>
      </p:pic>
      <p:grpSp>
        <p:nvGrpSpPr>
          <p:cNvPr id="31748" name="Group 4"/>
          <p:cNvGrpSpPr>
            <a:grpSpLocks/>
          </p:cNvGrpSpPr>
          <p:nvPr/>
        </p:nvGrpSpPr>
        <p:grpSpPr bwMode="auto">
          <a:xfrm>
            <a:off x="0" y="6324600"/>
            <a:ext cx="9156700" cy="533400"/>
            <a:chOff x="0" y="6324600"/>
            <a:chExt cx="9156700" cy="533400"/>
          </a:xfrm>
        </p:grpSpPr>
        <p:sp>
          <p:nvSpPr>
            <p:cNvPr id="6" name="Rectangle 5"/>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1749" name="Picture 5" descr="C:\Users\HOME\Desktop\Marriott_Courtyard_Logo.png"/>
          <p:cNvPicPr>
            <a:picLocks noChangeAspect="1" noChangeArrowheads="1"/>
          </p:cNvPicPr>
          <p:nvPr/>
        </p:nvPicPr>
        <p:blipFill>
          <a:blip r:embed="rId3" cstate="print"/>
          <a:srcRect/>
          <a:stretch>
            <a:fillRect/>
          </a:stretch>
        </p:blipFill>
        <p:spPr bwMode="auto">
          <a:xfrm>
            <a:off x="7772400" y="152400"/>
            <a:ext cx="1190625" cy="7762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75438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Courtyard Hyderabad– Property Overview</a:t>
            </a:r>
            <a:endParaRPr lang="en-IN" sz="3000" b="1" smtClean="0">
              <a:latin typeface="Calibri" pitchFamily="34" charset="0"/>
              <a:cs typeface="Calibri" pitchFamily="34" charset="0"/>
            </a:endParaRPr>
          </a:p>
        </p:txBody>
      </p:sp>
      <p:sp>
        <p:nvSpPr>
          <p:cNvPr id="32771" name="Content Placeholder 2"/>
          <p:cNvSpPr>
            <a:spLocks noGrp="1"/>
          </p:cNvSpPr>
          <p:nvPr>
            <p:ph idx="1"/>
          </p:nvPr>
        </p:nvSpPr>
        <p:spPr>
          <a:xfrm>
            <a:off x="368300" y="1143000"/>
            <a:ext cx="8347075" cy="2794000"/>
          </a:xfrm>
        </p:spPr>
        <p:txBody>
          <a:bodyPr/>
          <a:lstStyle/>
          <a:p>
            <a:pPr marL="231775" indent="-231775" algn="just" eaLnBrk="1" hangingPunct="1">
              <a:buClr>
                <a:srgbClr val="C00000"/>
              </a:buClr>
              <a:buFont typeface="Wingdings" pitchFamily="2" charset="2"/>
              <a:buChar char=""/>
            </a:pPr>
            <a:r>
              <a:rPr lang="en-IN" sz="1600" smtClean="0">
                <a:latin typeface="Calibri" pitchFamily="34" charset="0"/>
                <a:cs typeface="Calibri" pitchFamily="34" charset="0"/>
              </a:rPr>
              <a:t>Viceroy Hotels Limited has built Courtyard Hyderabad, next to Marriott Hyderabad, complementing the existing hotel with its modern design and contemporary styling. </a:t>
            </a:r>
          </a:p>
          <a:p>
            <a:pPr marL="231775" indent="-231775" algn="just" eaLnBrk="1" hangingPunct="1">
              <a:buClr>
                <a:srgbClr val="C00000"/>
              </a:buClr>
              <a:buFont typeface="Wingdings" pitchFamily="2" charset="2"/>
              <a:buChar char=""/>
            </a:pPr>
            <a:endParaRPr lang="en-US" sz="1600" smtClean="0">
              <a:latin typeface="Calibri" pitchFamily="34" charset="0"/>
              <a:cs typeface="Calibri" pitchFamily="34" charset="0"/>
            </a:endParaRPr>
          </a:p>
          <a:p>
            <a:pPr marL="231775" indent="-231775" algn="just" eaLnBrk="1" hangingPunct="1">
              <a:buClr>
                <a:srgbClr val="C00000"/>
              </a:buClr>
              <a:buFont typeface="Wingdings" pitchFamily="2" charset="2"/>
              <a:buChar char=""/>
            </a:pPr>
            <a:r>
              <a:rPr lang="en-US" sz="1600" b="1" smtClean="0">
                <a:latin typeface="Calibri" pitchFamily="34" charset="0"/>
                <a:cs typeface="Calibri" pitchFamily="34" charset="0"/>
              </a:rPr>
              <a:t>The Hotels has 200 </a:t>
            </a:r>
            <a:r>
              <a:rPr lang="en-US" sz="1600" smtClean="0">
                <a:latin typeface="Calibri" pitchFamily="34" charset="0"/>
                <a:cs typeface="Calibri" pitchFamily="34" charset="0"/>
              </a:rPr>
              <a:t>high-end business rooms located on the Hussain Sagar Lake Road, Hyderabad, and adjacent to the Marriot. Hotel spreads across </a:t>
            </a:r>
            <a:r>
              <a:rPr lang="en-US" sz="1600" b="1" smtClean="0">
                <a:latin typeface="Calibri" pitchFamily="34" charset="0"/>
                <a:cs typeface="Calibri" pitchFamily="34" charset="0"/>
              </a:rPr>
              <a:t>~1.5 acres </a:t>
            </a:r>
            <a:r>
              <a:rPr lang="en-US" sz="1600" smtClean="0">
                <a:latin typeface="Calibri" pitchFamily="34" charset="0"/>
                <a:cs typeface="Calibri" pitchFamily="34" charset="0"/>
              </a:rPr>
              <a:t>with built-up area of around </a:t>
            </a:r>
            <a:r>
              <a:rPr lang="en-US" sz="1600" b="1" smtClean="0">
                <a:latin typeface="Calibri" pitchFamily="34" charset="0"/>
                <a:cs typeface="Calibri" pitchFamily="34" charset="0"/>
              </a:rPr>
              <a:t>2.67 lakhs sq. ft</a:t>
            </a:r>
            <a:r>
              <a:rPr lang="en-US" sz="1600" smtClean="0">
                <a:latin typeface="Calibri" pitchFamily="34" charset="0"/>
                <a:cs typeface="Calibri" pitchFamily="34" charset="0"/>
              </a:rPr>
              <a:t>.</a:t>
            </a:r>
          </a:p>
          <a:p>
            <a:pPr marL="231775" indent="-231775" algn="just" eaLnBrk="1" hangingPunct="1">
              <a:buClr>
                <a:srgbClr val="C00000"/>
              </a:buClr>
              <a:buFont typeface="Wingdings" pitchFamily="2" charset="2"/>
              <a:buChar char=""/>
            </a:pPr>
            <a:endParaRPr lang="en-US" sz="1600" smtClean="0">
              <a:latin typeface="Calibri" pitchFamily="34" charset="0"/>
              <a:cs typeface="Calibri" pitchFamily="34" charset="0"/>
            </a:endParaRPr>
          </a:p>
          <a:p>
            <a:pPr marL="231775" indent="-231775" algn="just" eaLnBrk="1" hangingPunct="1">
              <a:buClr>
                <a:srgbClr val="C00000"/>
              </a:buClr>
              <a:buFont typeface="Wingdings" pitchFamily="2" charset="2"/>
              <a:buChar char=""/>
            </a:pPr>
            <a:r>
              <a:rPr lang="en-IN" sz="1600" smtClean="0">
                <a:latin typeface="Calibri" pitchFamily="34" charset="0"/>
                <a:cs typeface="Calibri" pitchFamily="34" charset="0"/>
              </a:rPr>
              <a:t>Courtyard Hyderabad will be managed by Marriott for 30 years and is among the first new age Courtyards in India to follow the MoMo Concept in Restaurant.</a:t>
            </a:r>
            <a:endParaRPr lang="en-US" sz="1600" smtClean="0">
              <a:latin typeface="Calibri" pitchFamily="34" charset="0"/>
              <a:cs typeface="Calibri" pitchFamily="34" charset="0"/>
            </a:endParaRPr>
          </a:p>
        </p:txBody>
      </p:sp>
      <p:grpSp>
        <p:nvGrpSpPr>
          <p:cNvPr id="32772" name="Group 4"/>
          <p:cNvGrpSpPr>
            <a:grpSpLocks/>
          </p:cNvGrpSpPr>
          <p:nvPr/>
        </p:nvGrpSpPr>
        <p:grpSpPr bwMode="auto">
          <a:xfrm>
            <a:off x="0" y="6324600"/>
            <a:ext cx="9156700" cy="533400"/>
            <a:chOff x="0" y="6324600"/>
            <a:chExt cx="9156700" cy="533400"/>
          </a:xfrm>
        </p:grpSpPr>
        <p:sp>
          <p:nvSpPr>
            <p:cNvPr id="6" name="Rectangle 5"/>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2773" name="Picture 5" descr="C:\Users\HOME\Desktop\Marriott_Courtyard_Logo.png"/>
          <p:cNvPicPr>
            <a:picLocks noChangeAspect="1" noChangeArrowheads="1"/>
          </p:cNvPicPr>
          <p:nvPr/>
        </p:nvPicPr>
        <p:blipFill>
          <a:blip r:embed="rId2" cstate="print"/>
          <a:srcRect/>
          <a:stretch>
            <a:fillRect/>
          </a:stretch>
        </p:blipFill>
        <p:spPr bwMode="auto">
          <a:xfrm>
            <a:off x="7772400" y="152400"/>
            <a:ext cx="1190625" cy="776288"/>
          </a:xfrm>
          <a:prstGeom prst="rect">
            <a:avLst/>
          </a:prstGeom>
          <a:noFill/>
          <a:ln w="9525">
            <a:noFill/>
            <a:miter lim="800000"/>
            <a:headEnd/>
            <a:tailEnd/>
          </a:ln>
        </p:spPr>
      </p:pic>
      <p:sp>
        <p:nvSpPr>
          <p:cNvPr id="32774" name="Title 1"/>
          <p:cNvSpPr txBox="1">
            <a:spLocks/>
          </p:cNvSpPr>
          <p:nvPr/>
        </p:nvSpPr>
        <p:spPr bwMode="auto">
          <a:xfrm>
            <a:off x="-7938" y="5313363"/>
            <a:ext cx="9144001" cy="703262"/>
          </a:xfrm>
          <a:prstGeom prst="rect">
            <a:avLst/>
          </a:prstGeom>
          <a:solidFill>
            <a:srgbClr val="953735"/>
          </a:solidFill>
          <a:ln w="9525">
            <a:noFill/>
            <a:miter lim="800000"/>
            <a:headEnd/>
            <a:tailEnd/>
          </a:ln>
        </p:spPr>
        <p:txBody>
          <a:bodyPr anchor="b"/>
          <a:lstStyle/>
          <a:p>
            <a:r>
              <a:rPr lang="en-US" sz="3000">
                <a:solidFill>
                  <a:schemeClr val="bg1"/>
                </a:solidFill>
                <a:latin typeface="Calibri" pitchFamily="34" charset="0"/>
              </a:rPr>
              <a:t>     </a:t>
            </a:r>
            <a:endParaRPr lang="en-IN" sz="3000">
              <a:solidFill>
                <a:schemeClr val="bg1"/>
              </a:solidFill>
              <a:latin typeface="Calibri" pitchFamily="34" charset="0"/>
            </a:endParaRPr>
          </a:p>
        </p:txBody>
      </p:sp>
      <p:pic>
        <p:nvPicPr>
          <p:cNvPr id="32775" name="Picture 4" descr="Courtyard Hyderabad functional lobby"/>
          <p:cNvPicPr>
            <a:picLocks noChangeAspect="1" noChangeArrowheads="1"/>
          </p:cNvPicPr>
          <p:nvPr/>
        </p:nvPicPr>
        <p:blipFill>
          <a:blip r:embed="rId3" cstate="print"/>
          <a:srcRect/>
          <a:stretch>
            <a:fillRect/>
          </a:stretch>
        </p:blipFill>
        <p:spPr bwMode="auto">
          <a:xfrm>
            <a:off x="2362200" y="4035425"/>
            <a:ext cx="4191000" cy="2555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7391400" cy="990600"/>
          </a:xfrm>
        </p:spPr>
        <p:txBody>
          <a:bodyPr/>
          <a:lstStyle/>
          <a:p>
            <a:pPr eaLnBrk="1" hangingPunct="1"/>
            <a:r>
              <a:rPr lang="en-US" sz="3000" b="1" smtClean="0">
                <a:latin typeface="Calibri" pitchFamily="34" charset="0"/>
                <a:cs typeface="Calibri" pitchFamily="34" charset="0"/>
              </a:rPr>
              <a:t>       Courtyard Hyderabad– Snapshot</a:t>
            </a:r>
          </a:p>
        </p:txBody>
      </p:sp>
      <p:sp>
        <p:nvSpPr>
          <p:cNvPr id="33795" name="TextBox 9"/>
          <p:cNvSpPr txBox="1">
            <a:spLocks noChangeArrowheads="1"/>
          </p:cNvSpPr>
          <p:nvPr/>
        </p:nvSpPr>
        <p:spPr bwMode="auto">
          <a:xfrm rot="-2746771">
            <a:off x="4764087" y="2562226"/>
            <a:ext cx="1484313" cy="461962"/>
          </a:xfrm>
          <a:prstGeom prst="rect">
            <a:avLst/>
          </a:prstGeom>
          <a:noFill/>
          <a:ln w="9525">
            <a:noFill/>
            <a:miter lim="800000"/>
            <a:headEnd/>
            <a:tailEnd/>
          </a:ln>
        </p:spPr>
        <p:txBody>
          <a:bodyPr>
            <a:spAutoFit/>
          </a:bodyPr>
          <a:lstStyle/>
          <a:p>
            <a:endParaRPr lang="en-US" sz="1200" i="1">
              <a:latin typeface="Cambria" pitchFamily="18" charset="0"/>
            </a:endParaRPr>
          </a:p>
          <a:p>
            <a:endParaRPr lang="en-US" sz="1200" i="1">
              <a:latin typeface="Cambria" pitchFamily="18" charset="0"/>
            </a:endParaRPr>
          </a:p>
        </p:txBody>
      </p:sp>
      <p:sp>
        <p:nvSpPr>
          <p:cNvPr id="2" name="Rectangle 1"/>
          <p:cNvSpPr/>
          <p:nvPr/>
        </p:nvSpPr>
        <p:spPr>
          <a:xfrm>
            <a:off x="341313" y="1012825"/>
            <a:ext cx="8153400" cy="5462588"/>
          </a:xfrm>
          <a:prstGeom prst="rect">
            <a:avLst/>
          </a:prstGeom>
        </p:spPr>
        <p:txBody>
          <a:bodyPr>
            <a:spAutoFit/>
          </a:bodyPr>
          <a:lstStyle/>
          <a:p>
            <a:pPr marL="231775" indent="-231775" fontAlgn="auto">
              <a:spcBef>
                <a:spcPts val="600"/>
              </a:spcBef>
              <a:spcAft>
                <a:spcPts val="0"/>
              </a:spcAft>
              <a:buClr>
                <a:srgbClr val="C00000"/>
              </a:buClr>
              <a:buSzPct val="76000"/>
              <a:buFont typeface="Wingdings" pitchFamily="2" charset="2"/>
              <a:buChar char=""/>
              <a:defRPr/>
            </a:pPr>
            <a:r>
              <a:rPr lang="en-IN" sz="1700" b="1" dirty="0">
                <a:latin typeface="Calibri" pitchFamily="34" charset="0"/>
                <a:cs typeface="Calibri" pitchFamily="34" charset="0"/>
              </a:rPr>
              <a:t>Courtyard, a contemporary property, is a four star premier hotel in Hyderabad popular among business travellers </a:t>
            </a:r>
            <a:r>
              <a:rPr lang="en-US" sz="1700" b="1" dirty="0">
                <a:latin typeface="Calibri" pitchFamily="34" charset="0"/>
                <a:cs typeface="Calibri" pitchFamily="34" charset="0"/>
              </a:rPr>
              <a:t>and is operational since 2009.</a:t>
            </a:r>
          </a:p>
          <a:p>
            <a:pPr marL="231775" indent="-231775" fontAlgn="auto">
              <a:spcBef>
                <a:spcPts val="600"/>
              </a:spcBef>
              <a:spcAft>
                <a:spcPts val="0"/>
              </a:spcAft>
              <a:buClr>
                <a:srgbClr val="C00000"/>
              </a:buClr>
              <a:buSzPct val="76000"/>
              <a:buFont typeface="Wingdings" pitchFamily="2" charset="2"/>
              <a:buChar char=""/>
              <a:defRPr/>
            </a:pPr>
            <a:endParaRPr lang="en-US" sz="1700" b="1" dirty="0">
              <a:latin typeface="Calibri" pitchFamily="34" charset="0"/>
              <a:cs typeface="Calibri" pitchFamily="34" charset="0"/>
            </a:endParaRPr>
          </a:p>
          <a:p>
            <a:pPr marL="231775" indent="-231775" fontAlgn="auto">
              <a:spcBef>
                <a:spcPts val="600"/>
              </a:spcBef>
              <a:spcAft>
                <a:spcPts val="0"/>
              </a:spcAft>
              <a:buClr>
                <a:srgbClr val="C00000"/>
              </a:buClr>
              <a:buSzPct val="76000"/>
              <a:buFont typeface="Wingdings" pitchFamily="2" charset="2"/>
              <a:buChar char=""/>
              <a:defRPr/>
            </a:pPr>
            <a:r>
              <a:rPr lang="en-IN" sz="1700" b="1" dirty="0">
                <a:latin typeface="Calibri" pitchFamily="34" charset="0"/>
                <a:cs typeface="Calibri" pitchFamily="34" charset="0"/>
              </a:rPr>
              <a:t>The Hotel offers 200 well appointed rooms under various categories (112 Currently Operational and remaining needs to be fitted out ).</a:t>
            </a:r>
          </a:p>
          <a:p>
            <a:pPr marL="231775" indent="-231775" fontAlgn="auto">
              <a:spcBef>
                <a:spcPts val="600"/>
              </a:spcBef>
              <a:spcAft>
                <a:spcPts val="0"/>
              </a:spcAft>
              <a:buClr>
                <a:srgbClr val="C00000"/>
              </a:buClr>
              <a:buSzPct val="76000"/>
              <a:buFont typeface="Wingdings" pitchFamily="2" charset="2"/>
              <a:buChar char=""/>
              <a:defRPr/>
            </a:pPr>
            <a:endParaRPr lang="en-IN" sz="1700" b="1" dirty="0">
              <a:latin typeface="Calibri" pitchFamily="34" charset="0"/>
              <a:cs typeface="Calibri" pitchFamily="34" charset="0"/>
            </a:endParaRPr>
          </a:p>
          <a:p>
            <a:pPr marL="231775" indent="-231775" fontAlgn="auto">
              <a:spcBef>
                <a:spcPts val="600"/>
              </a:spcBef>
              <a:spcAft>
                <a:spcPts val="0"/>
              </a:spcAft>
              <a:buClr>
                <a:srgbClr val="C00000"/>
              </a:buClr>
              <a:buSzPct val="76000"/>
              <a:buFont typeface="Wingdings" pitchFamily="2" charset="2"/>
              <a:buChar char=""/>
              <a:defRPr/>
            </a:pPr>
            <a:r>
              <a:rPr lang="en-US" sz="1700" b="1" dirty="0">
                <a:latin typeface="Calibri" pitchFamily="34" charset="0"/>
                <a:cs typeface="Calibri" pitchFamily="34" charset="0"/>
              </a:rPr>
              <a:t>15,000 Sq ft of Spa, Salon and Treatment rooms on the Topmost floor</a:t>
            </a:r>
            <a:r>
              <a:rPr lang="en-US" sz="1700" b="1" dirty="0" smtClean="0">
                <a:latin typeface="Calibri" pitchFamily="34" charset="0"/>
                <a:cs typeface="Calibri" pitchFamily="34" charset="0"/>
              </a:rPr>
              <a:t>.(PROPOSED)</a:t>
            </a:r>
            <a:endParaRPr lang="en-US" sz="1700" b="1" dirty="0">
              <a:latin typeface="Calibri" pitchFamily="34" charset="0"/>
              <a:cs typeface="Calibri" pitchFamily="34" charset="0"/>
            </a:endParaRPr>
          </a:p>
          <a:p>
            <a:pPr marL="231775" indent="-231775" fontAlgn="auto">
              <a:spcBef>
                <a:spcPts val="600"/>
              </a:spcBef>
              <a:spcAft>
                <a:spcPts val="0"/>
              </a:spcAft>
              <a:buClr>
                <a:srgbClr val="C00000"/>
              </a:buClr>
              <a:buSzPct val="76000"/>
              <a:buFont typeface="Wingdings" pitchFamily="2" charset="2"/>
              <a:buChar char=""/>
              <a:defRPr/>
            </a:pPr>
            <a:endParaRPr lang="en-US" sz="1700" b="1" dirty="0">
              <a:latin typeface="Calibri" pitchFamily="34" charset="0"/>
              <a:cs typeface="Calibri" pitchFamily="34" charset="0"/>
            </a:endParaRPr>
          </a:p>
          <a:p>
            <a:pPr marL="231775" indent="-231775" fontAlgn="auto">
              <a:spcBef>
                <a:spcPts val="600"/>
              </a:spcBef>
              <a:spcAft>
                <a:spcPts val="0"/>
              </a:spcAft>
              <a:buClr>
                <a:srgbClr val="C00000"/>
              </a:buClr>
              <a:buSzPct val="76000"/>
              <a:buFont typeface="Wingdings" pitchFamily="2" charset="2"/>
              <a:buChar char=""/>
              <a:defRPr/>
            </a:pPr>
            <a:r>
              <a:rPr lang="en-US" sz="1700" b="1" dirty="0">
                <a:latin typeface="Calibri" pitchFamily="34" charset="0"/>
                <a:cs typeface="Calibri" pitchFamily="34" charset="0"/>
              </a:rPr>
              <a:t>15,000 sq ft Roof Top for Gym  and Swimming Pool </a:t>
            </a:r>
            <a:r>
              <a:rPr lang="en-US" sz="1700" b="1" dirty="0" smtClean="0">
                <a:latin typeface="Calibri" pitchFamily="34" charset="0"/>
                <a:cs typeface="Calibri" pitchFamily="34" charset="0"/>
              </a:rPr>
              <a:t>.(PROPOSED)</a:t>
            </a:r>
            <a:endParaRPr lang="en-US" sz="1700" b="1" dirty="0">
              <a:latin typeface="Calibri" pitchFamily="34" charset="0"/>
              <a:cs typeface="Calibri" pitchFamily="34" charset="0"/>
            </a:endParaRPr>
          </a:p>
          <a:p>
            <a:pPr marL="231775" indent="-231775" fontAlgn="auto">
              <a:spcBef>
                <a:spcPts val="600"/>
              </a:spcBef>
              <a:spcAft>
                <a:spcPts val="0"/>
              </a:spcAft>
              <a:buClr>
                <a:srgbClr val="C00000"/>
              </a:buClr>
              <a:buSzPct val="76000"/>
              <a:buFont typeface="Wingdings" pitchFamily="2" charset="2"/>
              <a:buChar char=""/>
              <a:defRPr/>
            </a:pPr>
            <a:endParaRPr lang="en-US" sz="1700" b="1" dirty="0">
              <a:latin typeface="Calibri" pitchFamily="34" charset="0"/>
              <a:cs typeface="Calibri" pitchFamily="34" charset="0"/>
            </a:endParaRPr>
          </a:p>
          <a:p>
            <a:pPr marL="231775" indent="-231775" fontAlgn="auto">
              <a:spcBef>
                <a:spcPts val="600"/>
              </a:spcBef>
              <a:spcAft>
                <a:spcPts val="0"/>
              </a:spcAft>
              <a:buClr>
                <a:srgbClr val="C00000"/>
              </a:buClr>
              <a:buSzPct val="76000"/>
              <a:buFont typeface="Wingdings" pitchFamily="2" charset="2"/>
              <a:buChar char=""/>
              <a:defRPr/>
            </a:pPr>
            <a:r>
              <a:rPr lang="en-US" sz="1700" b="1" dirty="0">
                <a:latin typeface="Calibri" pitchFamily="34" charset="0"/>
                <a:cs typeface="Calibri" pitchFamily="34" charset="0"/>
              </a:rPr>
              <a:t>Dedicated Elevators for member patrons  as well as  Residents of Marriott.</a:t>
            </a:r>
          </a:p>
          <a:p>
            <a:pPr fontAlgn="auto">
              <a:spcBef>
                <a:spcPts val="600"/>
              </a:spcBef>
              <a:spcAft>
                <a:spcPts val="0"/>
              </a:spcAft>
              <a:buClr>
                <a:srgbClr val="C00000"/>
              </a:buClr>
              <a:buSzPct val="76000"/>
              <a:defRPr/>
            </a:pPr>
            <a:endParaRPr lang="en-IN" sz="1700" b="1" dirty="0">
              <a:latin typeface="Calibri" pitchFamily="34" charset="0"/>
              <a:cs typeface="Calibri" pitchFamily="34" charset="0"/>
            </a:endParaRPr>
          </a:p>
          <a:p>
            <a:pPr marL="231775" indent="-231775" fontAlgn="auto">
              <a:spcBef>
                <a:spcPts val="600"/>
              </a:spcBef>
              <a:spcAft>
                <a:spcPts val="0"/>
              </a:spcAft>
              <a:buClr>
                <a:srgbClr val="C00000"/>
              </a:buClr>
              <a:buSzPct val="76000"/>
              <a:buFont typeface="Wingdings" pitchFamily="2" charset="2"/>
              <a:buChar char=""/>
              <a:defRPr/>
            </a:pPr>
            <a:r>
              <a:rPr lang="en-IN" sz="1700" b="1" dirty="0">
                <a:latin typeface="Calibri" pitchFamily="34" charset="0"/>
                <a:cs typeface="Calibri" pitchFamily="34" charset="0"/>
              </a:rPr>
              <a:t>Situated on lower Tank Bund Road, the Hotel is connected to Marriott Hyderabad via Sky bridge( 8 Meters Wide).</a:t>
            </a:r>
          </a:p>
          <a:p>
            <a:pPr marL="231775" indent="-231775" fontAlgn="auto">
              <a:spcBef>
                <a:spcPts val="600"/>
              </a:spcBef>
              <a:spcAft>
                <a:spcPts val="0"/>
              </a:spcAft>
              <a:buClr>
                <a:srgbClr val="C00000"/>
              </a:buClr>
              <a:buSzPct val="76000"/>
              <a:buFont typeface="Wingdings" pitchFamily="2" charset="2"/>
              <a:buChar char=""/>
              <a:defRPr/>
            </a:pPr>
            <a:endParaRPr lang="en-IN" sz="1700" b="1" dirty="0">
              <a:latin typeface="Calibri" pitchFamily="34" charset="0"/>
              <a:cs typeface="Calibri" pitchFamily="34" charset="0"/>
            </a:endParaRPr>
          </a:p>
          <a:p>
            <a:pPr marL="231775" indent="-231775" fontAlgn="auto">
              <a:spcBef>
                <a:spcPts val="600"/>
              </a:spcBef>
              <a:spcAft>
                <a:spcPts val="0"/>
              </a:spcAft>
              <a:buClr>
                <a:srgbClr val="C00000"/>
              </a:buClr>
              <a:buSzPct val="76000"/>
              <a:buFont typeface="Wingdings" pitchFamily="2" charset="2"/>
              <a:buChar char=""/>
              <a:defRPr/>
            </a:pPr>
            <a:r>
              <a:rPr lang="en-IN" sz="1700" b="1" dirty="0">
                <a:latin typeface="Calibri" pitchFamily="34" charset="0"/>
                <a:cs typeface="Calibri" pitchFamily="34" charset="0"/>
              </a:rPr>
              <a:t>It is under Management Contract with ‘Marriott International’ with its ‘Courtyard’ brand.</a:t>
            </a:r>
          </a:p>
        </p:txBody>
      </p:sp>
      <p:grpSp>
        <p:nvGrpSpPr>
          <p:cNvPr id="33797" name="Group 12"/>
          <p:cNvGrpSpPr>
            <a:grpSpLocks/>
          </p:cNvGrpSpPr>
          <p:nvPr/>
        </p:nvGrpSpPr>
        <p:grpSpPr bwMode="auto">
          <a:xfrm>
            <a:off x="0" y="6324600"/>
            <a:ext cx="9156700" cy="533400"/>
            <a:chOff x="0" y="6324600"/>
            <a:chExt cx="9156700" cy="533400"/>
          </a:xfrm>
        </p:grpSpPr>
        <p:sp>
          <p:nvSpPr>
            <p:cNvPr id="14" name="Rectangle 13"/>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3798" name="Picture 5" descr="C:\Users\HOME\Desktop\Marriott_Courtyard_Logo.png"/>
          <p:cNvPicPr>
            <a:picLocks noChangeAspect="1" noChangeArrowheads="1"/>
          </p:cNvPicPr>
          <p:nvPr/>
        </p:nvPicPr>
        <p:blipFill>
          <a:blip r:embed="rId2" cstate="print"/>
          <a:srcRect/>
          <a:stretch>
            <a:fillRect/>
          </a:stretch>
        </p:blipFill>
        <p:spPr bwMode="auto">
          <a:xfrm>
            <a:off x="7772400" y="152400"/>
            <a:ext cx="1190625" cy="7762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700" y="0"/>
            <a:ext cx="7454900" cy="990600"/>
          </a:xfrm>
        </p:spPr>
        <p:txBody>
          <a:bodyPr/>
          <a:lstStyle/>
          <a:p>
            <a:pPr eaLnBrk="1" hangingPunct="1"/>
            <a:r>
              <a:rPr lang="en-US" smtClean="0"/>
              <a:t>   </a:t>
            </a:r>
            <a:r>
              <a:rPr lang="en-US" b="1" smtClean="0">
                <a:latin typeface="Calibri" pitchFamily="34" charset="0"/>
                <a:cs typeface="Calibri" pitchFamily="34" charset="0"/>
              </a:rPr>
              <a:t>Key Management Profile</a:t>
            </a:r>
          </a:p>
        </p:txBody>
      </p:sp>
      <p:pic>
        <p:nvPicPr>
          <p:cNvPr id="16387" name="Picture 2" descr="http://www.thehindubusinessline.com/multimedia/dynamic/01056/Prabhakarreddy_1056381e.jpg"/>
          <p:cNvPicPr>
            <a:picLocks noChangeAspect="1" noChangeArrowheads="1"/>
          </p:cNvPicPr>
          <p:nvPr/>
        </p:nvPicPr>
        <p:blipFill>
          <a:blip r:embed="rId2" cstate="print"/>
          <a:srcRect/>
          <a:stretch>
            <a:fillRect/>
          </a:stretch>
        </p:blipFill>
        <p:spPr bwMode="auto">
          <a:xfrm>
            <a:off x="457200" y="1687513"/>
            <a:ext cx="3044825" cy="1935162"/>
          </a:xfrm>
          <a:prstGeom prst="rect">
            <a:avLst/>
          </a:prstGeom>
          <a:noFill/>
          <a:ln w="9525">
            <a:noFill/>
            <a:miter lim="800000"/>
            <a:headEnd/>
            <a:tailEnd/>
          </a:ln>
        </p:spPr>
      </p:pic>
      <p:sp>
        <p:nvSpPr>
          <p:cNvPr id="16388" name="Rectangle 3"/>
          <p:cNvSpPr>
            <a:spLocks noChangeArrowheads="1"/>
          </p:cNvSpPr>
          <p:nvPr/>
        </p:nvSpPr>
        <p:spPr bwMode="auto">
          <a:xfrm>
            <a:off x="3490913" y="1593850"/>
            <a:ext cx="5195887" cy="2122488"/>
          </a:xfrm>
          <a:prstGeom prst="rect">
            <a:avLst/>
          </a:prstGeom>
          <a:noFill/>
          <a:ln w="9525">
            <a:noFill/>
            <a:miter lim="800000"/>
            <a:headEnd/>
            <a:tailEnd/>
          </a:ln>
        </p:spPr>
        <p:txBody>
          <a:bodyPr>
            <a:spAutoFit/>
          </a:bodyPr>
          <a:lstStyle/>
          <a:p>
            <a:pPr marL="231775" indent="-231775">
              <a:spcBef>
                <a:spcPct val="20000"/>
              </a:spcBef>
              <a:buClr>
                <a:srgbClr val="C00000"/>
              </a:buClr>
              <a:buFont typeface="Wingdings" pitchFamily="2" charset="2"/>
              <a:buChar char=""/>
            </a:pPr>
            <a:r>
              <a:rPr lang="en-US" sz="1500" b="1">
                <a:latin typeface="Calibri" pitchFamily="34" charset="0"/>
              </a:rPr>
              <a:t>Mr P. Prabhakar Reddy, aged 64 years, is a Law Graduate and has over 3 decades of experience in Hospitality Sector.</a:t>
            </a:r>
          </a:p>
          <a:p>
            <a:pPr marL="231775" indent="-231775">
              <a:spcBef>
                <a:spcPct val="20000"/>
              </a:spcBef>
              <a:buClr>
                <a:srgbClr val="C00000"/>
              </a:buClr>
              <a:buFont typeface="Wingdings" pitchFamily="2" charset="2"/>
              <a:buChar char=""/>
            </a:pPr>
            <a:endParaRPr lang="en-US" sz="1500" b="1">
              <a:latin typeface="Calibri" pitchFamily="34" charset="0"/>
            </a:endParaRPr>
          </a:p>
          <a:p>
            <a:pPr marL="231775" indent="-231775">
              <a:spcBef>
                <a:spcPct val="20000"/>
              </a:spcBef>
              <a:buClr>
                <a:srgbClr val="C00000"/>
              </a:buClr>
              <a:buFont typeface="Wingdings" pitchFamily="2" charset="2"/>
              <a:buChar char=""/>
            </a:pPr>
            <a:r>
              <a:rPr lang="en-US" sz="1500" b="1">
                <a:latin typeface="Calibri" pitchFamily="34" charset="0"/>
              </a:rPr>
              <a:t>Mr Reddy is an experienced and resourceful businessman with good track record in his business ventures. </a:t>
            </a:r>
          </a:p>
          <a:p>
            <a:pPr marL="231775" indent="-231775">
              <a:spcBef>
                <a:spcPct val="20000"/>
              </a:spcBef>
              <a:buClr>
                <a:srgbClr val="C00000"/>
              </a:buClr>
              <a:buFont typeface="Wingdings" pitchFamily="2" charset="2"/>
              <a:buChar char=""/>
            </a:pPr>
            <a:endParaRPr lang="en-US" sz="1500" b="1">
              <a:latin typeface="Calibri" pitchFamily="34" charset="0"/>
            </a:endParaRPr>
          </a:p>
          <a:p>
            <a:pPr marL="231775" indent="-231775">
              <a:spcBef>
                <a:spcPct val="20000"/>
              </a:spcBef>
              <a:buClr>
                <a:srgbClr val="C00000"/>
              </a:buClr>
              <a:buFont typeface="Wingdings" pitchFamily="2" charset="2"/>
              <a:buChar char=""/>
            </a:pPr>
            <a:r>
              <a:rPr lang="en-US" sz="1500" b="1">
                <a:latin typeface="Calibri" pitchFamily="34" charset="0"/>
              </a:rPr>
              <a:t>Mr Reddy is also engaged in various social activities and is a former Member of Parliament (Rajya Sabha).</a:t>
            </a:r>
          </a:p>
        </p:txBody>
      </p:sp>
      <p:sp>
        <p:nvSpPr>
          <p:cNvPr id="16389" name="Rectangle 6"/>
          <p:cNvSpPr>
            <a:spLocks noChangeArrowheads="1"/>
          </p:cNvSpPr>
          <p:nvPr/>
        </p:nvSpPr>
        <p:spPr bwMode="auto">
          <a:xfrm>
            <a:off x="457200" y="3849688"/>
            <a:ext cx="8229600" cy="265112"/>
          </a:xfrm>
          <a:prstGeom prst="rect">
            <a:avLst/>
          </a:prstGeom>
          <a:solidFill>
            <a:srgbClr val="953735"/>
          </a:solidFill>
          <a:ln w="9525" algn="ctr">
            <a:noFill/>
            <a:round/>
            <a:headEnd/>
            <a:tailEnd/>
          </a:ln>
        </p:spPr>
        <p:txBody>
          <a:bodyPr lIns="92053" tIns="46028" rIns="92053" bIns="46028" anchor="ctr"/>
          <a:lstStyle/>
          <a:p>
            <a:pPr algn="ctr"/>
            <a:r>
              <a:rPr lang="en-US" sz="1400" b="1">
                <a:solidFill>
                  <a:schemeClr val="bg1"/>
                </a:solidFill>
                <a:latin typeface="Cambria" pitchFamily="18" charset="0"/>
              </a:rPr>
              <a:t>BOARD OF DIRECTORS</a:t>
            </a:r>
          </a:p>
        </p:txBody>
      </p:sp>
      <p:sp>
        <p:nvSpPr>
          <p:cNvPr id="16390" name="Rectangle 7"/>
          <p:cNvSpPr>
            <a:spLocks noChangeArrowheads="1"/>
          </p:cNvSpPr>
          <p:nvPr/>
        </p:nvSpPr>
        <p:spPr bwMode="auto">
          <a:xfrm>
            <a:off x="457200" y="1258888"/>
            <a:ext cx="8229600" cy="265112"/>
          </a:xfrm>
          <a:prstGeom prst="rect">
            <a:avLst/>
          </a:prstGeom>
          <a:solidFill>
            <a:srgbClr val="953735"/>
          </a:solidFill>
          <a:ln w="9525" algn="ctr">
            <a:noFill/>
            <a:round/>
            <a:headEnd/>
            <a:tailEnd/>
          </a:ln>
        </p:spPr>
        <p:txBody>
          <a:bodyPr lIns="92053" tIns="46028" rIns="92053" bIns="46028" anchor="ctr"/>
          <a:lstStyle/>
          <a:p>
            <a:pPr algn="ctr"/>
            <a:r>
              <a:rPr lang="en-US" sz="1400" b="1">
                <a:solidFill>
                  <a:schemeClr val="bg1"/>
                </a:solidFill>
                <a:latin typeface="Cambria" pitchFamily="18" charset="0"/>
              </a:rPr>
              <a:t>PROMOTER</a:t>
            </a:r>
          </a:p>
        </p:txBody>
      </p:sp>
      <p:graphicFrame>
        <p:nvGraphicFramePr>
          <p:cNvPr id="5" name="Table 4"/>
          <p:cNvGraphicFramePr>
            <a:graphicFrameLocks noGrp="1"/>
          </p:cNvGraphicFramePr>
          <p:nvPr/>
        </p:nvGraphicFramePr>
        <p:xfrm>
          <a:off x="381000" y="4114716"/>
          <a:ext cx="8458200" cy="2743284"/>
        </p:xfrm>
        <a:graphic>
          <a:graphicData uri="http://schemas.openxmlformats.org/drawingml/2006/table">
            <a:tbl>
              <a:tblPr bandRow="1">
                <a:tableStyleId>{72833802-FEF1-4C79-8D5D-14CF1EAF98D9}</a:tableStyleId>
              </a:tblPr>
              <a:tblGrid>
                <a:gridCol w="4229100"/>
                <a:gridCol w="4229100"/>
              </a:tblGrid>
              <a:tr h="256767">
                <a:tc>
                  <a:txBody>
                    <a:bodyPr/>
                    <a:lstStyle/>
                    <a:p>
                      <a:r>
                        <a:rPr kumimoji="0" lang="en-US" sz="1200" b="1" kern="1200" dirty="0" smtClean="0">
                          <a:solidFill>
                            <a:schemeClr val="tx1"/>
                          </a:solidFill>
                          <a:effectLst/>
                          <a:latin typeface="Calibri" pitchFamily="34" charset="0"/>
                          <a:ea typeface="+mn-ea"/>
                          <a:cs typeface="Calibri" pitchFamily="34" charset="0"/>
                        </a:rPr>
                        <a:t>MR P. PRABHAKAR REDDY</a:t>
                      </a:r>
                      <a:endParaRPr lang="en-US" sz="1200" b="1" dirty="0">
                        <a:latin typeface="Calibri" pitchFamily="34" charset="0"/>
                        <a:cs typeface="Calibri" pitchFamily="34" charset="0"/>
                      </a:endParaRPr>
                    </a:p>
                  </a:txBody>
                  <a:tcPr marT="45727" marB="45727"/>
                </a:tc>
                <a:tc>
                  <a:txBody>
                    <a:bodyPr/>
                    <a:lstStyle/>
                    <a:p>
                      <a:r>
                        <a:rPr lang="en-US" sz="1200" b="1" dirty="0" smtClean="0">
                          <a:latin typeface="Calibri" pitchFamily="34" charset="0"/>
                          <a:cs typeface="Calibri" pitchFamily="34" charset="0"/>
                        </a:rPr>
                        <a:t>CHAIRMAN</a:t>
                      </a:r>
                      <a:r>
                        <a:rPr lang="en-US" sz="1200" b="1" baseline="0" dirty="0" smtClean="0">
                          <a:latin typeface="Calibri" pitchFamily="34" charset="0"/>
                          <a:cs typeface="Calibri" pitchFamily="34" charset="0"/>
                        </a:rPr>
                        <a:t> &amp; MANAGING DIRECTOR</a:t>
                      </a:r>
                      <a:endParaRPr lang="en-US" sz="1200" b="1" dirty="0">
                        <a:latin typeface="Calibri" pitchFamily="34" charset="0"/>
                        <a:cs typeface="Calibri" pitchFamily="34" charset="0"/>
                      </a:endParaRPr>
                    </a:p>
                  </a:txBody>
                  <a:tcPr marT="45727" marB="45727"/>
                </a:tc>
              </a:tr>
              <a:tr h="427936">
                <a:tc>
                  <a:txBody>
                    <a:bodyPr/>
                    <a:lstStyle/>
                    <a:p>
                      <a:pPr algn="l" fontAlgn="b"/>
                      <a:r>
                        <a:rPr lang="en-US" sz="1200" b="1" i="0" u="none" strike="noStrike" dirty="0" smtClean="0">
                          <a:effectLst/>
                          <a:latin typeface="Calibri" pitchFamily="34" charset="0"/>
                          <a:cs typeface="Calibri" pitchFamily="34" charset="0"/>
                        </a:rPr>
                        <a:t>  MR</a:t>
                      </a:r>
                      <a:r>
                        <a:rPr lang="en-US" sz="1200" b="1" i="0" u="none" strike="noStrike" baseline="0" dirty="0" smtClean="0">
                          <a:effectLst/>
                          <a:latin typeface="Calibri" pitchFamily="34" charset="0"/>
                          <a:cs typeface="Calibri" pitchFamily="34" charset="0"/>
                        </a:rPr>
                        <a:t>. P. CHAKRADHAR</a:t>
                      </a:r>
                      <a:r>
                        <a:rPr lang="en-US" sz="1200" b="1" i="0" u="none" strike="noStrike" dirty="0" smtClean="0">
                          <a:effectLst/>
                          <a:latin typeface="Calibri" pitchFamily="34" charset="0"/>
                          <a:cs typeface="Calibri" pitchFamily="34" charset="0"/>
                        </a:rPr>
                        <a:t> REDDY  </a:t>
                      </a:r>
                      <a:endParaRPr lang="en-US" sz="1200" b="1" i="0" u="none" strike="noStrike" dirty="0">
                        <a:effectLst/>
                        <a:latin typeface="Calibri" pitchFamily="34" charset="0"/>
                        <a:cs typeface="Calibri" pitchFamily="34" charset="0"/>
                      </a:endParaRPr>
                    </a:p>
                  </a:txBody>
                  <a:tcPr marL="0" marR="0" marT="0" marB="0" anchor="b"/>
                </a:tc>
                <a:tc>
                  <a:txBody>
                    <a:bodyPr/>
                    <a:lstStyle/>
                    <a:p>
                      <a:endParaRPr lang="en-US" sz="1200" b="1" dirty="0" smtClean="0">
                        <a:latin typeface="Calibri" pitchFamily="34" charset="0"/>
                        <a:cs typeface="Calibri" pitchFamily="34" charset="0"/>
                      </a:endParaRPr>
                    </a:p>
                    <a:p>
                      <a:r>
                        <a:rPr lang="en-US" sz="1200" b="1" dirty="0" smtClean="0">
                          <a:latin typeface="Calibri" pitchFamily="34" charset="0"/>
                          <a:cs typeface="Calibri" pitchFamily="34" charset="0"/>
                        </a:rPr>
                        <a:t>DIRECTOR</a:t>
                      </a:r>
                      <a:endParaRPr lang="en-US" sz="1200" b="1" dirty="0">
                        <a:latin typeface="Calibri" pitchFamily="34" charset="0"/>
                        <a:cs typeface="Calibri" pitchFamily="34" charset="0"/>
                      </a:endParaRPr>
                    </a:p>
                  </a:txBody>
                  <a:tcPr marT="45727" marB="45727"/>
                </a:tc>
              </a:tr>
              <a:tr h="427936">
                <a:tc>
                  <a:txBody>
                    <a:bodyPr/>
                    <a:lstStyle/>
                    <a:p>
                      <a:pPr algn="l" fontAlgn="b"/>
                      <a:r>
                        <a:rPr lang="en-US" sz="1200" b="1" i="0" u="none" strike="noStrike" dirty="0" smtClean="0">
                          <a:effectLst/>
                          <a:latin typeface="Calibri" pitchFamily="34" charset="0"/>
                          <a:cs typeface="Calibri" pitchFamily="34" charset="0"/>
                        </a:rPr>
                        <a:t> </a:t>
                      </a:r>
                      <a:r>
                        <a:rPr lang="en-US" sz="1200" b="1" i="0" u="none" strike="noStrike" baseline="0" dirty="0" smtClean="0">
                          <a:effectLst/>
                          <a:latin typeface="Calibri" pitchFamily="34" charset="0"/>
                          <a:cs typeface="Calibri" pitchFamily="34" charset="0"/>
                        </a:rPr>
                        <a:t> </a:t>
                      </a:r>
                      <a:r>
                        <a:rPr lang="en-US" sz="1200" b="1" i="0" u="none" strike="noStrike" dirty="0" smtClean="0">
                          <a:effectLst/>
                          <a:latin typeface="Calibri" pitchFamily="34" charset="0"/>
                          <a:cs typeface="Calibri" pitchFamily="34" charset="0"/>
                        </a:rPr>
                        <a:t>MR NARASIMHA RAO KOPPURAVURI</a:t>
                      </a:r>
                      <a:endParaRPr lang="en-US" sz="1200" b="1" i="0" u="none" strike="noStrike" dirty="0">
                        <a:effectLst/>
                        <a:latin typeface="Calibri" pitchFamily="34" charset="0"/>
                        <a:cs typeface="Calibri" pitchFamily="34" charset="0"/>
                      </a:endParaRPr>
                    </a:p>
                  </a:txBody>
                  <a:tcPr marL="0" marR="0" marT="0" marB="0" anchor="b"/>
                </a:tc>
                <a:tc>
                  <a:txBody>
                    <a:bodyPr/>
                    <a:lstStyle/>
                    <a:p>
                      <a:endParaRPr lang="en-US" sz="1200" b="1" dirty="0" smtClean="0">
                        <a:latin typeface="Calibri" pitchFamily="34" charset="0"/>
                        <a:cs typeface="Calibri" pitchFamily="34" charset="0"/>
                      </a:endParaRPr>
                    </a:p>
                    <a:p>
                      <a:r>
                        <a:rPr lang="en-US" sz="1200" b="1" dirty="0" smtClean="0">
                          <a:latin typeface="Calibri" pitchFamily="34" charset="0"/>
                          <a:cs typeface="Calibri" pitchFamily="34" charset="0"/>
                        </a:rPr>
                        <a:t>DIRECTOR</a:t>
                      </a:r>
                      <a:endParaRPr lang="en-US" sz="1200" b="1" dirty="0">
                        <a:latin typeface="Calibri" pitchFamily="34" charset="0"/>
                        <a:cs typeface="Calibri" pitchFamily="34" charset="0"/>
                      </a:endParaRPr>
                    </a:p>
                  </a:txBody>
                  <a:tcPr marT="45727" marB="45727"/>
                </a:tc>
              </a:tr>
              <a:tr h="427936">
                <a:tc>
                  <a:txBody>
                    <a:bodyPr/>
                    <a:lstStyle/>
                    <a:p>
                      <a:pPr algn="l" fontAlgn="b"/>
                      <a:r>
                        <a:rPr lang="en-US" sz="1200" b="1" i="0" u="none" strike="noStrike" dirty="0" smtClean="0">
                          <a:effectLst/>
                          <a:latin typeface="Calibri" pitchFamily="34" charset="0"/>
                          <a:cs typeface="Calibri" pitchFamily="34" charset="0"/>
                        </a:rPr>
                        <a:t>  MRS.</a:t>
                      </a:r>
                      <a:r>
                        <a:rPr lang="en-US" sz="1200" b="1" i="0" u="none" strike="noStrike" baseline="0" dirty="0" smtClean="0">
                          <a:effectLst/>
                          <a:latin typeface="Calibri" pitchFamily="34" charset="0"/>
                          <a:cs typeface="Calibri" pitchFamily="34" charset="0"/>
                        </a:rPr>
                        <a:t> P. KAMESWARI</a:t>
                      </a:r>
                      <a:endParaRPr lang="en-US" sz="1200" b="1" i="0" u="none" strike="noStrike" dirty="0">
                        <a:effectLst/>
                        <a:latin typeface="Calibri" pitchFamily="34" charset="0"/>
                        <a:cs typeface="Calibri" pitchFamily="34" charset="0"/>
                      </a:endParaRPr>
                    </a:p>
                  </a:txBody>
                  <a:tcPr marL="0" marR="0" marT="0" marB="0" anchor="b"/>
                </a:tc>
                <a:tc>
                  <a:txBody>
                    <a:bodyPr/>
                    <a:lstStyle/>
                    <a:p>
                      <a:endParaRPr lang="en-US" sz="1200" b="1" dirty="0" smtClean="0">
                        <a:latin typeface="Calibri" pitchFamily="34" charset="0"/>
                        <a:cs typeface="Calibri" pitchFamily="34" charset="0"/>
                      </a:endParaRPr>
                    </a:p>
                    <a:p>
                      <a:r>
                        <a:rPr lang="en-US" sz="1200" b="1" dirty="0" smtClean="0">
                          <a:latin typeface="Calibri" pitchFamily="34" charset="0"/>
                          <a:cs typeface="Calibri" pitchFamily="34" charset="0"/>
                        </a:rPr>
                        <a:t>DIRECTOR</a:t>
                      </a:r>
                      <a:endParaRPr lang="en-US" sz="1200" b="1" dirty="0">
                        <a:latin typeface="Calibri" pitchFamily="34" charset="0"/>
                        <a:cs typeface="Calibri" pitchFamily="34" charset="0"/>
                      </a:endParaRPr>
                    </a:p>
                  </a:txBody>
                  <a:tcPr marT="45727" marB="45727"/>
                </a:tc>
              </a:tr>
              <a:tr h="427936">
                <a:tc>
                  <a:txBody>
                    <a:bodyPr/>
                    <a:lstStyle/>
                    <a:p>
                      <a:pPr algn="l" fontAlgn="b"/>
                      <a:r>
                        <a:rPr lang="en-US" sz="1200" b="1" i="0" u="none" strike="noStrike" dirty="0" smtClean="0">
                          <a:effectLst/>
                          <a:latin typeface="Calibri" pitchFamily="34" charset="0"/>
                          <a:cs typeface="Calibri" pitchFamily="34" charset="0"/>
                        </a:rPr>
                        <a:t>  MR.</a:t>
                      </a:r>
                      <a:r>
                        <a:rPr lang="en-US" sz="1200" b="1" i="0" u="none" strike="noStrike" baseline="0" dirty="0" smtClean="0">
                          <a:effectLst/>
                          <a:latin typeface="Calibri" pitchFamily="34" charset="0"/>
                          <a:cs typeface="Calibri" pitchFamily="34" charset="0"/>
                        </a:rPr>
                        <a:t> D.GOVINDA RAJ</a:t>
                      </a:r>
                      <a:endParaRPr lang="en-US" sz="1200" b="1" i="0" u="none" strike="noStrike" dirty="0">
                        <a:effectLst/>
                        <a:latin typeface="Calibri" pitchFamily="34" charset="0"/>
                        <a:cs typeface="Calibri" pitchFamily="34" charset="0"/>
                      </a:endParaRPr>
                    </a:p>
                  </a:txBody>
                  <a:tcPr marL="0" marR="0" marT="0" marB="0" anchor="b"/>
                </a:tc>
                <a:tc>
                  <a:txBody>
                    <a:bodyPr/>
                    <a:lstStyle/>
                    <a:p>
                      <a:endParaRPr lang="en-US" sz="1200" b="1" dirty="0" smtClean="0">
                        <a:latin typeface="Calibri" pitchFamily="34" charset="0"/>
                        <a:cs typeface="Calibri" pitchFamily="34" charset="0"/>
                      </a:endParaRPr>
                    </a:p>
                    <a:p>
                      <a:r>
                        <a:rPr lang="en-US" sz="1200" b="1" dirty="0" smtClean="0">
                          <a:latin typeface="Calibri" pitchFamily="34" charset="0"/>
                          <a:cs typeface="Calibri" pitchFamily="34" charset="0"/>
                        </a:rPr>
                        <a:t>DIRECTOR</a:t>
                      </a:r>
                      <a:endParaRPr lang="en-US" sz="1200" b="1" dirty="0">
                        <a:latin typeface="Calibri" pitchFamily="34" charset="0"/>
                        <a:cs typeface="Calibri" pitchFamily="34" charset="0"/>
                      </a:endParaRPr>
                    </a:p>
                  </a:txBody>
                  <a:tcPr marT="45727" marB="45727"/>
                </a:tc>
              </a:tr>
              <a:tr h="599104">
                <a:tc>
                  <a:txBody>
                    <a:bodyPr/>
                    <a:lstStyle/>
                    <a:p>
                      <a:pPr algn="l" fontAlgn="b"/>
                      <a:r>
                        <a:rPr lang="en-US" sz="1200" b="1" i="0" u="none" strike="noStrike" dirty="0" smtClean="0">
                          <a:effectLst/>
                          <a:latin typeface="Calibri" pitchFamily="34" charset="0"/>
                          <a:cs typeface="Calibri" pitchFamily="34" charset="0"/>
                        </a:rPr>
                        <a:t>MR.K. RAJESH</a:t>
                      </a:r>
                      <a:endParaRPr lang="en-US" sz="1200" b="1" i="0" u="none" strike="noStrike" dirty="0">
                        <a:effectLst/>
                        <a:latin typeface="Calibri" pitchFamily="34" charset="0"/>
                        <a:cs typeface="Calibri" pitchFamily="34" charset="0"/>
                      </a:endParaRPr>
                    </a:p>
                  </a:txBody>
                  <a:tcPr marL="0" marR="0" marT="0" marB="0" anchor="b"/>
                </a:tc>
                <a:tc>
                  <a:txBody>
                    <a:bodyPr/>
                    <a:lstStyle/>
                    <a:p>
                      <a:endParaRPr lang="en-US" sz="1200" b="1" dirty="0" smtClean="0">
                        <a:latin typeface="Calibri" pitchFamily="34" charset="0"/>
                        <a:cs typeface="Calibri" pitchFamily="34" charset="0"/>
                      </a:endParaRPr>
                    </a:p>
                    <a:p>
                      <a:r>
                        <a:rPr lang="en-US" sz="1200" b="1" dirty="0" smtClean="0">
                          <a:latin typeface="Calibri" pitchFamily="34" charset="0"/>
                          <a:cs typeface="Calibri" pitchFamily="34" charset="0"/>
                        </a:rPr>
                        <a:t> DIRECTOR</a:t>
                      </a:r>
                    </a:p>
                    <a:p>
                      <a:endParaRPr lang="en-US" sz="1200" b="1" dirty="0">
                        <a:latin typeface="Calibri" pitchFamily="34" charset="0"/>
                        <a:cs typeface="Calibri" pitchFamily="34" charset="0"/>
                      </a:endParaRPr>
                    </a:p>
                  </a:txBody>
                  <a:tcPr marT="45727" marB="45727"/>
                </a:tc>
              </a:tr>
            </a:tbl>
          </a:graphicData>
        </a:graphic>
      </p:graphicFrame>
      <p:pic>
        <p:nvPicPr>
          <p:cNvPr id="16411" name="Picture 2" descr="C:\Users\HOME\Desktop\logo.jpg"/>
          <p:cNvPicPr>
            <a:picLocks noChangeAspect="1" noChangeArrowheads="1"/>
          </p:cNvPicPr>
          <p:nvPr/>
        </p:nvPicPr>
        <p:blipFill>
          <a:blip r:embed="rId3" cstate="print"/>
          <a:srcRect/>
          <a:stretch>
            <a:fillRect/>
          </a:stretch>
        </p:blipFill>
        <p:spPr bwMode="auto">
          <a:xfrm>
            <a:off x="7458075" y="9525"/>
            <a:ext cx="1647825" cy="1095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7467600" cy="990600"/>
          </a:xfrm>
        </p:spPr>
        <p:txBody>
          <a:bodyPr/>
          <a:lstStyle/>
          <a:p>
            <a:pPr eaLnBrk="1" hangingPunct="1"/>
            <a:r>
              <a:rPr lang="en-US" sz="3000" b="1" smtClean="0">
                <a:latin typeface="Calibri" pitchFamily="34" charset="0"/>
                <a:cs typeface="Calibri" pitchFamily="34" charset="0"/>
              </a:rPr>
              <a:t>       Courtyard Hyderabad – Rooms</a:t>
            </a:r>
            <a:endParaRPr lang="en-IN" sz="3000" b="1" smtClean="0">
              <a:latin typeface="Calibri" pitchFamily="34" charset="0"/>
              <a:cs typeface="Calibri" pitchFamily="34" charset="0"/>
            </a:endParaRPr>
          </a:p>
        </p:txBody>
      </p:sp>
      <p:graphicFrame>
        <p:nvGraphicFramePr>
          <p:cNvPr id="10" name="Table 9"/>
          <p:cNvGraphicFramePr>
            <a:graphicFrameLocks noGrp="1"/>
          </p:cNvGraphicFramePr>
          <p:nvPr/>
        </p:nvGraphicFramePr>
        <p:xfrm>
          <a:off x="2513013" y="1589088"/>
          <a:ext cx="3546475" cy="1992312"/>
        </p:xfrm>
        <a:graphic>
          <a:graphicData uri="http://schemas.openxmlformats.org/drawingml/2006/table">
            <a:tbl>
              <a:tblPr firstRow="1" firstCol="1" bandRow="1">
                <a:tableStyleId>{9DCAF9ED-07DC-4A11-8D7F-57B35C25682E}</a:tableStyleId>
              </a:tblPr>
              <a:tblGrid>
                <a:gridCol w="2392796"/>
                <a:gridCol w="1153679"/>
              </a:tblGrid>
              <a:tr h="613600">
                <a:tc>
                  <a:txBody>
                    <a:bodyPr/>
                    <a:lstStyle/>
                    <a:p>
                      <a:pPr marL="0" marR="0" algn="ctr">
                        <a:lnSpc>
                          <a:spcPct val="115000"/>
                        </a:lnSpc>
                        <a:spcBef>
                          <a:spcPts val="0"/>
                        </a:spcBef>
                        <a:spcAft>
                          <a:spcPts val="0"/>
                        </a:spcAft>
                      </a:pPr>
                      <a:r>
                        <a:rPr lang="en-US" sz="1400" dirty="0">
                          <a:effectLst/>
                          <a:latin typeface="Cambria" pitchFamily="18" charset="0"/>
                        </a:rPr>
                        <a:t>Room Configuration</a:t>
                      </a:r>
                      <a:endParaRPr lang="en-US" sz="1400" dirty="0">
                        <a:effectLst/>
                        <a:latin typeface="Cambria" pitchFamily="18" charset="0"/>
                        <a:ea typeface="Calibri"/>
                        <a:cs typeface="Times New Roman"/>
                      </a:endParaRPr>
                    </a:p>
                  </a:txBody>
                  <a:tcPr marL="68611" marR="68611" marT="0" marB="0">
                    <a:solidFill>
                      <a:srgbClr val="953735"/>
                    </a:solidFill>
                  </a:tcPr>
                </a:tc>
                <a:tc>
                  <a:txBody>
                    <a:bodyPr/>
                    <a:lstStyle/>
                    <a:p>
                      <a:pPr marL="0" marR="0" algn="ctr">
                        <a:lnSpc>
                          <a:spcPct val="115000"/>
                        </a:lnSpc>
                        <a:spcBef>
                          <a:spcPts val="0"/>
                        </a:spcBef>
                        <a:spcAft>
                          <a:spcPts val="0"/>
                        </a:spcAft>
                      </a:pPr>
                      <a:r>
                        <a:rPr lang="en-US" sz="1400" dirty="0" smtClean="0">
                          <a:effectLst/>
                          <a:latin typeface="Cambria" pitchFamily="18" charset="0"/>
                        </a:rPr>
                        <a:t>No. Rooms</a:t>
                      </a:r>
                      <a:endParaRPr lang="en-US" sz="1400" dirty="0">
                        <a:effectLst/>
                        <a:latin typeface="Cambria" pitchFamily="18" charset="0"/>
                        <a:ea typeface="Calibri"/>
                        <a:cs typeface="Times New Roman"/>
                      </a:endParaRPr>
                    </a:p>
                  </a:txBody>
                  <a:tcPr marL="68611" marR="68611" marT="0" marB="0">
                    <a:solidFill>
                      <a:srgbClr val="953735"/>
                    </a:solidFill>
                  </a:tcPr>
                </a:tc>
              </a:tr>
              <a:tr h="344678">
                <a:tc>
                  <a:txBody>
                    <a:bodyPr/>
                    <a:lstStyle/>
                    <a:p>
                      <a:pPr algn="l" fontAlgn="b"/>
                      <a:r>
                        <a:rPr lang="en-IN" sz="1400" b="0" i="0" u="none" strike="noStrike" baseline="0" dirty="0" smtClean="0">
                          <a:solidFill>
                            <a:schemeClr val="dk1"/>
                          </a:solidFill>
                          <a:latin typeface="Cambria" pitchFamily="18" charset="0"/>
                        </a:rPr>
                        <a:t>  Standard Room</a:t>
                      </a:r>
                      <a:endParaRPr lang="en-IN" sz="1400" b="0" i="0" u="none" strike="noStrike" dirty="0">
                        <a:solidFill>
                          <a:srgbClr val="000000"/>
                        </a:solidFill>
                        <a:latin typeface="Cambria" pitchFamily="18" charset="0"/>
                      </a:endParaRPr>
                    </a:p>
                  </a:txBody>
                  <a:tcPr marL="9529" marR="9529" marT="9528" marB="0" anchor="ctr">
                    <a:solidFill>
                      <a:schemeClr val="bg1"/>
                    </a:solidFill>
                  </a:tcPr>
                </a:tc>
                <a:tc>
                  <a:txBody>
                    <a:bodyPr/>
                    <a:lstStyle/>
                    <a:p>
                      <a:pPr algn="ctr" fontAlgn="b"/>
                      <a:r>
                        <a:rPr lang="en-IN" sz="1400" u="none" strike="noStrike" dirty="0" smtClean="0">
                          <a:latin typeface="Cambria" pitchFamily="18" charset="0"/>
                        </a:rPr>
                        <a:t>138</a:t>
                      </a:r>
                      <a:endParaRPr lang="en-IN" sz="1400" b="0" i="0" u="none" strike="noStrike" dirty="0">
                        <a:solidFill>
                          <a:srgbClr val="000000"/>
                        </a:solidFill>
                        <a:latin typeface="Cambria" pitchFamily="18" charset="0"/>
                      </a:endParaRPr>
                    </a:p>
                  </a:txBody>
                  <a:tcPr marL="9529" marR="9529" marT="9528" marB="0" anchor="ctr">
                    <a:solidFill>
                      <a:schemeClr val="bg1"/>
                    </a:solidFill>
                  </a:tcPr>
                </a:tc>
              </a:tr>
              <a:tr h="344678">
                <a:tc>
                  <a:txBody>
                    <a:bodyPr/>
                    <a:lstStyle/>
                    <a:p>
                      <a:pPr algn="l" fontAlgn="b"/>
                      <a:r>
                        <a:rPr lang="en-IN" sz="1400" b="0" u="none" strike="noStrike" dirty="0" smtClean="0">
                          <a:latin typeface="Cambria" pitchFamily="18" charset="0"/>
                        </a:rPr>
                        <a:t>  Executive </a:t>
                      </a:r>
                      <a:r>
                        <a:rPr lang="en-IN" sz="1400" b="0" u="none" strike="noStrike" dirty="0">
                          <a:latin typeface="Cambria" pitchFamily="18" charset="0"/>
                        </a:rPr>
                        <a:t>rooms</a:t>
                      </a:r>
                      <a:endParaRPr lang="en-IN" sz="1400" b="0" i="0" u="none" strike="noStrike" dirty="0">
                        <a:solidFill>
                          <a:srgbClr val="000000"/>
                        </a:solidFill>
                        <a:latin typeface="Cambria" pitchFamily="18" charset="0"/>
                      </a:endParaRPr>
                    </a:p>
                  </a:txBody>
                  <a:tcPr marL="9529" marR="9529" marT="9528" marB="0" anchor="ctr">
                    <a:solidFill>
                      <a:schemeClr val="bg1"/>
                    </a:solidFill>
                  </a:tcPr>
                </a:tc>
                <a:tc>
                  <a:txBody>
                    <a:bodyPr/>
                    <a:lstStyle/>
                    <a:p>
                      <a:pPr algn="ctr" fontAlgn="b"/>
                      <a:r>
                        <a:rPr lang="en-IN" sz="1400" u="none" strike="noStrike" dirty="0" smtClean="0">
                          <a:latin typeface="Cambria" pitchFamily="18" charset="0"/>
                        </a:rPr>
                        <a:t>48</a:t>
                      </a:r>
                      <a:endParaRPr lang="en-IN" sz="1400" b="0" i="0" u="none" strike="noStrike" dirty="0">
                        <a:solidFill>
                          <a:srgbClr val="000000"/>
                        </a:solidFill>
                        <a:latin typeface="Cambria" pitchFamily="18" charset="0"/>
                      </a:endParaRPr>
                    </a:p>
                  </a:txBody>
                  <a:tcPr marL="9529" marR="9529" marT="9528" marB="0" anchor="ctr">
                    <a:solidFill>
                      <a:schemeClr val="bg1"/>
                    </a:solidFill>
                  </a:tcPr>
                </a:tc>
              </a:tr>
              <a:tr h="344678">
                <a:tc>
                  <a:txBody>
                    <a:bodyPr/>
                    <a:lstStyle/>
                    <a:p>
                      <a:pPr algn="l" fontAlgn="b"/>
                      <a:r>
                        <a:rPr lang="en-IN" sz="1400" b="0" u="none" strike="noStrike" dirty="0" smtClean="0">
                          <a:latin typeface="Cambria" pitchFamily="18" charset="0"/>
                        </a:rPr>
                        <a:t>  Executive</a:t>
                      </a:r>
                      <a:r>
                        <a:rPr lang="en-IN" sz="1400" b="0" u="none" strike="noStrike" baseline="0" dirty="0" smtClean="0">
                          <a:latin typeface="Cambria" pitchFamily="18" charset="0"/>
                        </a:rPr>
                        <a:t> </a:t>
                      </a:r>
                      <a:r>
                        <a:rPr lang="en-IN" sz="1400" b="0" u="none" strike="noStrike" dirty="0" smtClean="0">
                          <a:latin typeface="Cambria" pitchFamily="18" charset="0"/>
                        </a:rPr>
                        <a:t>Suite</a:t>
                      </a:r>
                      <a:endParaRPr lang="en-IN" sz="1400" b="0" i="0" u="none" strike="noStrike" dirty="0">
                        <a:solidFill>
                          <a:srgbClr val="000000"/>
                        </a:solidFill>
                        <a:latin typeface="Cambria" pitchFamily="18" charset="0"/>
                      </a:endParaRPr>
                    </a:p>
                  </a:txBody>
                  <a:tcPr marL="9529" marR="9529" marT="9528" marB="0" anchor="ctr">
                    <a:solidFill>
                      <a:schemeClr val="bg1"/>
                    </a:solidFill>
                  </a:tcPr>
                </a:tc>
                <a:tc>
                  <a:txBody>
                    <a:bodyPr/>
                    <a:lstStyle/>
                    <a:p>
                      <a:pPr algn="ctr" fontAlgn="b"/>
                      <a:r>
                        <a:rPr lang="en-IN" sz="1400" u="none" strike="noStrike" dirty="0" smtClean="0">
                          <a:latin typeface="Cambria" pitchFamily="18" charset="0"/>
                        </a:rPr>
                        <a:t>14</a:t>
                      </a:r>
                      <a:endParaRPr lang="en-IN" sz="1400" b="0" i="0" u="none" strike="noStrike" dirty="0">
                        <a:solidFill>
                          <a:srgbClr val="000000"/>
                        </a:solidFill>
                        <a:latin typeface="Cambria" pitchFamily="18" charset="0"/>
                      </a:endParaRPr>
                    </a:p>
                  </a:txBody>
                  <a:tcPr marL="9529" marR="9529" marT="9528" marB="0" anchor="ctr">
                    <a:solidFill>
                      <a:schemeClr val="bg1"/>
                    </a:solidFill>
                  </a:tcPr>
                </a:tc>
              </a:tr>
              <a:tr h="344678">
                <a:tc>
                  <a:txBody>
                    <a:bodyPr/>
                    <a:lstStyle/>
                    <a:p>
                      <a:pPr algn="ctr" fontAlgn="b"/>
                      <a:r>
                        <a:rPr lang="en-IN" sz="1400" b="1" u="none" strike="noStrike" dirty="0" smtClean="0">
                          <a:latin typeface="Cambria" pitchFamily="18" charset="0"/>
                        </a:rPr>
                        <a:t>Total *</a:t>
                      </a:r>
                      <a:endParaRPr lang="en-IN" sz="1400" b="1" i="0" u="none" strike="noStrike" dirty="0">
                        <a:solidFill>
                          <a:srgbClr val="000000"/>
                        </a:solidFill>
                        <a:latin typeface="Cambria" pitchFamily="18" charset="0"/>
                      </a:endParaRPr>
                    </a:p>
                  </a:txBody>
                  <a:tcPr marL="9529" marR="9529" marT="9528" marB="0" anchor="ctr">
                    <a:solidFill>
                      <a:schemeClr val="bg1"/>
                    </a:solidFill>
                  </a:tcPr>
                </a:tc>
                <a:tc>
                  <a:txBody>
                    <a:bodyPr/>
                    <a:lstStyle/>
                    <a:p>
                      <a:pPr marL="0" marR="0" algn="ctr">
                        <a:lnSpc>
                          <a:spcPct val="115000"/>
                        </a:lnSpc>
                        <a:spcBef>
                          <a:spcPts val="0"/>
                        </a:spcBef>
                        <a:spcAft>
                          <a:spcPts val="0"/>
                        </a:spcAft>
                      </a:pPr>
                      <a:r>
                        <a:rPr lang="en-US" sz="1400" b="1" dirty="0" smtClean="0">
                          <a:effectLst/>
                          <a:latin typeface="Cambria" pitchFamily="18" charset="0"/>
                        </a:rPr>
                        <a:t>200</a:t>
                      </a:r>
                      <a:endParaRPr lang="en-US" sz="1400" b="1" dirty="0">
                        <a:effectLst/>
                        <a:latin typeface="Cambria" pitchFamily="18" charset="0"/>
                        <a:ea typeface="Calibri"/>
                        <a:cs typeface="Times New Roman"/>
                      </a:endParaRPr>
                    </a:p>
                  </a:txBody>
                  <a:tcPr marL="68611" marR="68611" marT="0" marB="0" anchor="ctr">
                    <a:solidFill>
                      <a:schemeClr val="bg1"/>
                    </a:solidFill>
                  </a:tcPr>
                </a:tc>
              </a:tr>
            </a:tbl>
          </a:graphicData>
        </a:graphic>
      </p:graphicFrame>
      <p:sp>
        <p:nvSpPr>
          <p:cNvPr id="13" name="TextBox 12"/>
          <p:cNvSpPr txBox="1"/>
          <p:nvPr/>
        </p:nvSpPr>
        <p:spPr>
          <a:xfrm>
            <a:off x="2547938" y="3581400"/>
            <a:ext cx="3429000" cy="260350"/>
          </a:xfrm>
          <a:prstGeom prst="rect">
            <a:avLst/>
          </a:prstGeom>
          <a:noFill/>
        </p:spPr>
        <p:txBody>
          <a:bodyPr>
            <a:spAutoFit/>
          </a:bodyPr>
          <a:lstStyle/>
          <a:p>
            <a:pPr fontAlgn="auto">
              <a:spcBef>
                <a:spcPts val="0"/>
              </a:spcBef>
              <a:spcAft>
                <a:spcPts val="0"/>
              </a:spcAft>
              <a:defRPr/>
            </a:pPr>
            <a:r>
              <a:rPr lang="en-US" sz="1050" i="1" dirty="0">
                <a:latin typeface="Cambria" pitchFamily="18" charset="0"/>
                <a:cs typeface="+mn-cs"/>
              </a:rPr>
              <a:t>*112 rooms are currently operational</a:t>
            </a:r>
          </a:p>
        </p:txBody>
      </p:sp>
      <p:grpSp>
        <p:nvGrpSpPr>
          <p:cNvPr id="34839" name="Group 13"/>
          <p:cNvGrpSpPr>
            <a:grpSpLocks/>
          </p:cNvGrpSpPr>
          <p:nvPr/>
        </p:nvGrpSpPr>
        <p:grpSpPr bwMode="auto">
          <a:xfrm>
            <a:off x="0" y="6324600"/>
            <a:ext cx="9156700" cy="533400"/>
            <a:chOff x="0" y="6324600"/>
            <a:chExt cx="9156700" cy="533400"/>
          </a:xfrm>
        </p:grpSpPr>
        <p:sp>
          <p:nvSpPr>
            <p:cNvPr id="15" name="Rectangle 14"/>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4840" name="Title 1"/>
          <p:cNvSpPr txBox="1">
            <a:spLocks/>
          </p:cNvSpPr>
          <p:nvPr/>
        </p:nvSpPr>
        <p:spPr bwMode="auto">
          <a:xfrm>
            <a:off x="-7938" y="5313363"/>
            <a:ext cx="9144001" cy="703262"/>
          </a:xfrm>
          <a:prstGeom prst="rect">
            <a:avLst/>
          </a:prstGeom>
          <a:solidFill>
            <a:srgbClr val="953735"/>
          </a:solidFill>
          <a:ln w="9525">
            <a:noFill/>
            <a:miter lim="800000"/>
            <a:headEnd/>
            <a:tailEnd/>
          </a:ln>
        </p:spPr>
        <p:txBody>
          <a:bodyPr anchor="b"/>
          <a:lstStyle/>
          <a:p>
            <a:r>
              <a:rPr lang="en-US" sz="3000">
                <a:solidFill>
                  <a:schemeClr val="bg1"/>
                </a:solidFill>
                <a:latin typeface="Calibri" pitchFamily="34" charset="0"/>
              </a:rPr>
              <a:t>     </a:t>
            </a:r>
            <a:endParaRPr lang="en-IN" sz="3000">
              <a:solidFill>
                <a:schemeClr val="bg1"/>
              </a:solidFill>
              <a:latin typeface="Calibri" pitchFamily="34" charset="0"/>
            </a:endParaRPr>
          </a:p>
        </p:txBody>
      </p:sp>
      <p:pic>
        <p:nvPicPr>
          <p:cNvPr id="34841" name="Picture 2" descr="Hyderabad Courtyard Marriott Hotel Room"/>
          <p:cNvPicPr>
            <a:picLocks noChangeAspect="1" noChangeArrowheads="1"/>
          </p:cNvPicPr>
          <p:nvPr/>
        </p:nvPicPr>
        <p:blipFill>
          <a:blip r:embed="rId2" cstate="print"/>
          <a:srcRect/>
          <a:stretch>
            <a:fillRect/>
          </a:stretch>
        </p:blipFill>
        <p:spPr bwMode="auto">
          <a:xfrm>
            <a:off x="2227263" y="4343400"/>
            <a:ext cx="4249737" cy="2514600"/>
          </a:xfrm>
          <a:prstGeom prst="rect">
            <a:avLst/>
          </a:prstGeom>
          <a:noFill/>
          <a:ln w="9525">
            <a:noFill/>
            <a:miter lim="800000"/>
            <a:headEnd/>
            <a:tailEnd/>
          </a:ln>
        </p:spPr>
      </p:pic>
      <p:pic>
        <p:nvPicPr>
          <p:cNvPr id="34842" name="Picture 5" descr="C:\Users\HOME\Desktop\Marriott_Courtyard_Logo.png"/>
          <p:cNvPicPr>
            <a:picLocks noChangeAspect="1" noChangeArrowheads="1"/>
          </p:cNvPicPr>
          <p:nvPr/>
        </p:nvPicPr>
        <p:blipFill>
          <a:blip r:embed="rId3" cstate="print"/>
          <a:srcRect/>
          <a:stretch>
            <a:fillRect/>
          </a:stretch>
        </p:blipFill>
        <p:spPr bwMode="auto">
          <a:xfrm>
            <a:off x="7772400" y="152400"/>
            <a:ext cx="1190625" cy="7762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2700" y="0"/>
            <a:ext cx="73787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Courtyard Hyderabad - Competition</a:t>
            </a:r>
          </a:p>
        </p:txBody>
      </p:sp>
      <p:sp>
        <p:nvSpPr>
          <p:cNvPr id="35843" name="TextBox 4"/>
          <p:cNvSpPr txBox="1">
            <a:spLocks noChangeArrowheads="1"/>
          </p:cNvSpPr>
          <p:nvPr/>
        </p:nvSpPr>
        <p:spPr bwMode="auto">
          <a:xfrm>
            <a:off x="609600" y="1524000"/>
            <a:ext cx="2667000" cy="461963"/>
          </a:xfrm>
          <a:prstGeom prst="rect">
            <a:avLst/>
          </a:prstGeom>
          <a:noFill/>
          <a:ln w="9525">
            <a:noFill/>
            <a:miter lim="800000"/>
            <a:headEnd/>
            <a:tailEnd/>
          </a:ln>
        </p:spPr>
        <p:txBody>
          <a:bodyPr>
            <a:spAutoFit/>
          </a:bodyPr>
          <a:lstStyle/>
          <a:p>
            <a:r>
              <a:rPr lang="en-US" sz="2400" b="1">
                <a:latin typeface="Calibri" pitchFamily="34" charset="0"/>
              </a:rPr>
              <a:t>Hotel</a:t>
            </a:r>
          </a:p>
        </p:txBody>
      </p:sp>
      <p:sp>
        <p:nvSpPr>
          <p:cNvPr id="35844" name="TextBox 5"/>
          <p:cNvSpPr txBox="1">
            <a:spLocks noChangeArrowheads="1"/>
          </p:cNvSpPr>
          <p:nvPr/>
        </p:nvSpPr>
        <p:spPr bwMode="auto">
          <a:xfrm>
            <a:off x="4800600" y="1524000"/>
            <a:ext cx="2895600" cy="461963"/>
          </a:xfrm>
          <a:prstGeom prst="rect">
            <a:avLst/>
          </a:prstGeom>
          <a:noFill/>
          <a:ln w="9525">
            <a:noFill/>
            <a:miter lim="800000"/>
            <a:headEnd/>
            <a:tailEnd/>
          </a:ln>
        </p:spPr>
        <p:txBody>
          <a:bodyPr>
            <a:spAutoFit/>
          </a:bodyPr>
          <a:lstStyle/>
          <a:p>
            <a:r>
              <a:rPr lang="en-US" sz="2400" b="1">
                <a:latin typeface="Calibri" pitchFamily="34" charset="0"/>
              </a:rPr>
              <a:t>Rooms</a:t>
            </a:r>
          </a:p>
        </p:txBody>
      </p:sp>
      <p:sp>
        <p:nvSpPr>
          <p:cNvPr id="35845" name="TextBox 6"/>
          <p:cNvSpPr txBox="1">
            <a:spLocks noChangeArrowheads="1"/>
          </p:cNvSpPr>
          <p:nvPr/>
        </p:nvSpPr>
        <p:spPr bwMode="auto">
          <a:xfrm>
            <a:off x="596900" y="2209800"/>
            <a:ext cx="5651500" cy="2032000"/>
          </a:xfrm>
          <a:prstGeom prst="rect">
            <a:avLst/>
          </a:prstGeom>
          <a:noFill/>
          <a:ln w="9525">
            <a:noFill/>
            <a:miter lim="800000"/>
            <a:headEnd/>
            <a:tailEnd/>
          </a:ln>
        </p:spPr>
        <p:txBody>
          <a:bodyPr>
            <a:spAutoFit/>
          </a:bodyPr>
          <a:lstStyle/>
          <a:p>
            <a:r>
              <a:rPr lang="en-US" b="1"/>
              <a:t>Taj Vivanta                                                  181</a:t>
            </a:r>
          </a:p>
          <a:p>
            <a:endParaRPr lang="en-US" b="1"/>
          </a:p>
          <a:p>
            <a:r>
              <a:rPr lang="en-US" b="1"/>
              <a:t>Green Park                                                 148</a:t>
            </a:r>
          </a:p>
          <a:p>
            <a:endParaRPr lang="en-US" b="1"/>
          </a:p>
          <a:p>
            <a:r>
              <a:rPr lang="en-US" b="1"/>
              <a:t>Marigold                                                      180</a:t>
            </a:r>
          </a:p>
          <a:p>
            <a:endParaRPr lang="en-US" b="1"/>
          </a:p>
          <a:p>
            <a:r>
              <a:rPr lang="en-US" b="1"/>
              <a:t>Minerva Grand, Secunderabad                 139</a:t>
            </a:r>
          </a:p>
        </p:txBody>
      </p:sp>
      <p:grpSp>
        <p:nvGrpSpPr>
          <p:cNvPr id="35846" name="Group 7"/>
          <p:cNvGrpSpPr>
            <a:grpSpLocks/>
          </p:cNvGrpSpPr>
          <p:nvPr/>
        </p:nvGrpSpPr>
        <p:grpSpPr bwMode="auto">
          <a:xfrm>
            <a:off x="0" y="6324600"/>
            <a:ext cx="9156700" cy="533400"/>
            <a:chOff x="0" y="6324600"/>
            <a:chExt cx="9156700" cy="533400"/>
          </a:xfrm>
        </p:grpSpPr>
        <p:sp>
          <p:nvSpPr>
            <p:cNvPr id="9" name="Rectangle 8"/>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5847" name="Picture 5" descr="C:\Users\HOME\Desktop\Marriott_Courtyard_Logo.png"/>
          <p:cNvPicPr>
            <a:picLocks noChangeAspect="1" noChangeArrowheads="1"/>
          </p:cNvPicPr>
          <p:nvPr/>
        </p:nvPicPr>
        <p:blipFill>
          <a:blip r:embed="rId2" cstate="print"/>
          <a:srcRect/>
          <a:stretch>
            <a:fillRect/>
          </a:stretch>
        </p:blipFill>
        <p:spPr bwMode="auto">
          <a:xfrm>
            <a:off x="7772400" y="152400"/>
            <a:ext cx="1190625" cy="776288"/>
          </a:xfrm>
          <a:prstGeom prst="rect">
            <a:avLst/>
          </a:prstGeom>
          <a:noFill/>
          <a:ln w="9525">
            <a:noFill/>
            <a:miter lim="800000"/>
            <a:headEnd/>
            <a:tailEnd/>
          </a:ln>
        </p:spPr>
      </p:pic>
      <p:sp>
        <p:nvSpPr>
          <p:cNvPr id="11" name="Rectangle 10"/>
          <p:cNvSpPr/>
          <p:nvPr/>
        </p:nvSpPr>
        <p:spPr>
          <a:xfrm>
            <a:off x="457200" y="1524000"/>
            <a:ext cx="5562600" cy="2895600"/>
          </a:xfrm>
          <a:prstGeom prst="rect">
            <a:avLst/>
          </a:prstGeom>
          <a:no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457200" y="2133600"/>
            <a:ext cx="5562600" cy="0"/>
          </a:xfrm>
          <a:prstGeom prst="line">
            <a:avLst/>
          </a:prstGeom>
          <a:ln>
            <a:solidFill>
              <a:srgbClr val="95373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75438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Courtyard Hyderabad – F &amp; B</a:t>
            </a:r>
            <a:endParaRPr lang="en-IN" sz="3000" b="1" smtClean="0">
              <a:latin typeface="Calibri" pitchFamily="34" charset="0"/>
              <a:cs typeface="Calibri" pitchFamily="34" charset="0"/>
            </a:endParaRPr>
          </a:p>
        </p:txBody>
      </p:sp>
      <p:sp>
        <p:nvSpPr>
          <p:cNvPr id="36867" name="Rectangle 2"/>
          <p:cNvSpPr>
            <a:spLocks noChangeArrowheads="1"/>
          </p:cNvSpPr>
          <p:nvPr/>
        </p:nvSpPr>
        <p:spPr bwMode="auto">
          <a:xfrm>
            <a:off x="536575" y="1136650"/>
            <a:ext cx="8226425" cy="2308225"/>
          </a:xfrm>
          <a:prstGeom prst="rect">
            <a:avLst/>
          </a:prstGeom>
          <a:noFill/>
          <a:ln w="9525">
            <a:noFill/>
            <a:miter lim="800000"/>
            <a:headEnd/>
            <a:tailEnd/>
          </a:ln>
        </p:spPr>
        <p:txBody>
          <a:bodyPr>
            <a:spAutoFit/>
          </a:bodyPr>
          <a:lstStyle/>
          <a:p>
            <a:pPr marL="231775" indent="-231775" algn="just">
              <a:buClr>
                <a:srgbClr val="C00000"/>
              </a:buClr>
              <a:buFont typeface="Wingdings" pitchFamily="2" charset="2"/>
              <a:buChar char=""/>
            </a:pPr>
            <a:r>
              <a:rPr lang="en-IN" b="1">
                <a:latin typeface="Calibri" pitchFamily="34" charset="0"/>
              </a:rPr>
              <a:t>MoMo Café, (covers 100) the all-day dining restaurant at Courtyard by Marriott, Hyderabad, offers an exciting menu with an Asian touch. </a:t>
            </a:r>
          </a:p>
          <a:p>
            <a:pPr marL="231775" indent="-231775" algn="just">
              <a:buClr>
                <a:srgbClr val="C00000"/>
              </a:buClr>
              <a:buFont typeface="Wingdings" pitchFamily="2" charset="2"/>
              <a:buChar char=""/>
            </a:pPr>
            <a:endParaRPr lang="en-IN" b="1">
              <a:latin typeface="Calibri" pitchFamily="34" charset="0"/>
            </a:endParaRPr>
          </a:p>
          <a:p>
            <a:pPr marL="231775" indent="-231775" algn="just">
              <a:buClr>
                <a:srgbClr val="C00000"/>
              </a:buClr>
              <a:buFont typeface="Wingdings" pitchFamily="2" charset="2"/>
              <a:buChar char=""/>
            </a:pPr>
            <a:r>
              <a:rPr lang="en-IN" b="1">
                <a:latin typeface="Calibri" pitchFamily="34" charset="0"/>
              </a:rPr>
              <a:t>The restaurant offers various options from large buffet for Breakfast, Lunch and Dinner.</a:t>
            </a:r>
          </a:p>
          <a:p>
            <a:pPr marL="231775" indent="-231775" algn="just">
              <a:buClr>
                <a:srgbClr val="C00000"/>
              </a:buClr>
              <a:buFont typeface="Wingdings" pitchFamily="2" charset="2"/>
              <a:buChar char=""/>
            </a:pPr>
            <a:endParaRPr lang="en-IN" b="1">
              <a:latin typeface="Calibri" pitchFamily="34" charset="0"/>
            </a:endParaRPr>
          </a:p>
          <a:p>
            <a:pPr marL="231775" indent="-231775" algn="just">
              <a:buClr>
                <a:srgbClr val="C00000"/>
              </a:buClr>
              <a:buFont typeface="Wingdings" pitchFamily="2" charset="2"/>
              <a:buChar char=""/>
            </a:pPr>
            <a:r>
              <a:rPr lang="en-IN" b="1">
                <a:latin typeface="Calibri" pitchFamily="34" charset="0"/>
              </a:rPr>
              <a:t>MoMo Café has an open display kitchen, friendly wait staff and a vibrant interior for a refreshing experience.</a:t>
            </a:r>
            <a:endParaRPr lang="en-US" b="1">
              <a:latin typeface="Calibri" pitchFamily="34" charset="0"/>
            </a:endParaRPr>
          </a:p>
        </p:txBody>
      </p:sp>
      <p:pic>
        <p:nvPicPr>
          <p:cNvPr id="36868" name="Picture 4" descr="MoMo Café – Courtyard Marriott, Hyderabad"/>
          <p:cNvPicPr>
            <a:picLocks noChangeAspect="1" noChangeArrowheads="1"/>
          </p:cNvPicPr>
          <p:nvPr/>
        </p:nvPicPr>
        <p:blipFill>
          <a:blip r:embed="rId2" cstate="print"/>
          <a:srcRect/>
          <a:stretch>
            <a:fillRect/>
          </a:stretch>
        </p:blipFill>
        <p:spPr bwMode="auto">
          <a:xfrm>
            <a:off x="523875" y="3581400"/>
            <a:ext cx="8226425" cy="3011488"/>
          </a:xfrm>
          <a:prstGeom prst="rect">
            <a:avLst/>
          </a:prstGeom>
          <a:noFill/>
          <a:ln w="9525">
            <a:noFill/>
            <a:miter lim="800000"/>
            <a:headEnd/>
            <a:tailEnd/>
          </a:ln>
        </p:spPr>
      </p:pic>
      <p:grpSp>
        <p:nvGrpSpPr>
          <p:cNvPr id="36869" name="Group 5"/>
          <p:cNvGrpSpPr>
            <a:grpSpLocks/>
          </p:cNvGrpSpPr>
          <p:nvPr/>
        </p:nvGrpSpPr>
        <p:grpSpPr bwMode="auto">
          <a:xfrm>
            <a:off x="0" y="6324600"/>
            <a:ext cx="9156700" cy="533400"/>
            <a:chOff x="0" y="6324600"/>
            <a:chExt cx="9156700" cy="533400"/>
          </a:xfrm>
        </p:grpSpPr>
        <p:sp>
          <p:nvSpPr>
            <p:cNvPr id="7" name="Rectangle 6"/>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6870" name="Picture 5" descr="C:\Users\HOME\Desktop\Marriott_Courtyard_Logo.png"/>
          <p:cNvPicPr>
            <a:picLocks noChangeAspect="1" noChangeArrowheads="1"/>
          </p:cNvPicPr>
          <p:nvPr/>
        </p:nvPicPr>
        <p:blipFill>
          <a:blip r:embed="rId3" cstate="print"/>
          <a:srcRect/>
          <a:stretch>
            <a:fillRect/>
          </a:stretch>
        </p:blipFill>
        <p:spPr bwMode="auto">
          <a:xfrm>
            <a:off x="7772400" y="152400"/>
            <a:ext cx="1190625" cy="7762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a:xfrm>
            <a:off x="12700" y="0"/>
            <a:ext cx="7607300" cy="990600"/>
          </a:xfrm>
        </p:spPr>
        <p:txBody>
          <a:bodyPr/>
          <a:lstStyle/>
          <a:p>
            <a:pPr eaLnBrk="1" hangingPunct="1"/>
            <a:r>
              <a:rPr lang="en-US" sz="3000" b="1" smtClean="0">
                <a:latin typeface="Calibri" pitchFamily="34" charset="0"/>
                <a:cs typeface="Calibri" pitchFamily="34" charset="0"/>
              </a:rPr>
              <a:t>     Courtyard Hyderabad – Conference facilities</a:t>
            </a:r>
          </a:p>
        </p:txBody>
      </p:sp>
      <p:sp>
        <p:nvSpPr>
          <p:cNvPr id="37891" name="Rectangle 4"/>
          <p:cNvSpPr>
            <a:spLocks noChangeArrowheads="1"/>
          </p:cNvSpPr>
          <p:nvPr/>
        </p:nvSpPr>
        <p:spPr bwMode="auto">
          <a:xfrm>
            <a:off x="468313" y="1258888"/>
            <a:ext cx="8218487" cy="1477962"/>
          </a:xfrm>
          <a:prstGeom prst="rect">
            <a:avLst/>
          </a:prstGeom>
          <a:noFill/>
          <a:ln w="9525">
            <a:noFill/>
            <a:miter lim="800000"/>
            <a:headEnd/>
            <a:tailEnd/>
          </a:ln>
        </p:spPr>
        <p:txBody>
          <a:bodyPr>
            <a:spAutoFit/>
          </a:bodyPr>
          <a:lstStyle/>
          <a:p>
            <a:pPr marL="231775" indent="-231775" algn="just">
              <a:buClr>
                <a:srgbClr val="C00000"/>
              </a:buClr>
              <a:buFont typeface="Wingdings" pitchFamily="2" charset="2"/>
              <a:buChar char=""/>
            </a:pPr>
            <a:r>
              <a:rPr lang="en-IN" b="1">
                <a:latin typeface="Calibri" pitchFamily="34" charset="0"/>
              </a:rPr>
              <a:t>The Hotel has 6 meeting rooms offering clients tailor-made solutions for their conventions, meetings and conferences. Around 28 rooms in the 2</a:t>
            </a:r>
            <a:r>
              <a:rPr lang="en-IN" b="1" baseline="30000">
                <a:latin typeface="Calibri" pitchFamily="34" charset="0"/>
              </a:rPr>
              <a:t>nd</a:t>
            </a:r>
            <a:r>
              <a:rPr lang="en-IN" b="1">
                <a:latin typeface="Calibri" pitchFamily="34" charset="0"/>
              </a:rPr>
              <a:t> floor are modified to  6 large meeting rooms.</a:t>
            </a:r>
          </a:p>
          <a:p>
            <a:pPr marL="231775" indent="-231775" algn="just">
              <a:buClr>
                <a:srgbClr val="C00000"/>
              </a:buClr>
              <a:buFont typeface="Wingdings" pitchFamily="2" charset="2"/>
              <a:buChar char=""/>
            </a:pPr>
            <a:endParaRPr lang="en-IN" b="1">
              <a:latin typeface="Calibri" pitchFamily="34" charset="0"/>
            </a:endParaRPr>
          </a:p>
          <a:p>
            <a:pPr marL="231775" indent="-231775" algn="just">
              <a:buClr>
                <a:srgbClr val="C00000"/>
              </a:buClr>
              <a:buFont typeface="Wingdings" pitchFamily="2" charset="2"/>
              <a:buChar char=""/>
            </a:pPr>
            <a:r>
              <a:rPr lang="en-IN" b="1">
                <a:latin typeface="Calibri" pitchFamily="34" charset="0"/>
              </a:rPr>
              <a:t>Together these meeting rooms provide 6,727 sqft. of meeting space.</a:t>
            </a:r>
            <a:endParaRPr lang="en-IN" b="1">
              <a:solidFill>
                <a:srgbClr val="FF0000"/>
              </a:solidFill>
              <a:latin typeface="Calibri" pitchFamily="34" charset="0"/>
            </a:endParaRPr>
          </a:p>
        </p:txBody>
      </p:sp>
      <p:pic>
        <p:nvPicPr>
          <p:cNvPr id="37892" name="Picture 2" descr="Convention space at Courtyard Hyderabad"/>
          <p:cNvPicPr>
            <a:picLocks noChangeAspect="1" noChangeArrowheads="1"/>
          </p:cNvPicPr>
          <p:nvPr/>
        </p:nvPicPr>
        <p:blipFill>
          <a:blip r:embed="rId2" cstate="print"/>
          <a:srcRect/>
          <a:stretch>
            <a:fillRect/>
          </a:stretch>
        </p:blipFill>
        <p:spPr bwMode="auto">
          <a:xfrm>
            <a:off x="468313" y="2971800"/>
            <a:ext cx="8218487" cy="3733800"/>
          </a:xfrm>
          <a:prstGeom prst="rect">
            <a:avLst/>
          </a:prstGeom>
          <a:noFill/>
          <a:ln w="9525">
            <a:noFill/>
            <a:miter lim="800000"/>
            <a:headEnd/>
            <a:tailEnd/>
          </a:ln>
        </p:spPr>
      </p:pic>
      <p:grpSp>
        <p:nvGrpSpPr>
          <p:cNvPr id="37893" name="Group 6"/>
          <p:cNvGrpSpPr>
            <a:grpSpLocks/>
          </p:cNvGrpSpPr>
          <p:nvPr/>
        </p:nvGrpSpPr>
        <p:grpSpPr bwMode="auto">
          <a:xfrm>
            <a:off x="0" y="6324600"/>
            <a:ext cx="9156700" cy="533400"/>
            <a:chOff x="0" y="6324600"/>
            <a:chExt cx="9156700" cy="533400"/>
          </a:xfrm>
        </p:grpSpPr>
        <p:sp>
          <p:nvSpPr>
            <p:cNvPr id="8" name="Rectangle 7"/>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7894" name="Picture 5" descr="C:\Users\HOME\Desktop\Marriott_Courtyard_Logo.png"/>
          <p:cNvPicPr>
            <a:picLocks noChangeAspect="1" noChangeArrowheads="1"/>
          </p:cNvPicPr>
          <p:nvPr/>
        </p:nvPicPr>
        <p:blipFill>
          <a:blip r:embed="rId3" cstate="print"/>
          <a:srcRect/>
          <a:stretch>
            <a:fillRect/>
          </a:stretch>
        </p:blipFill>
        <p:spPr bwMode="auto">
          <a:xfrm>
            <a:off x="7772400" y="152400"/>
            <a:ext cx="1190625" cy="7762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9156700" cy="990600"/>
          </a:xfrm>
        </p:spPr>
        <p:txBody>
          <a:bodyPr/>
          <a:lstStyle/>
          <a:p>
            <a:pPr algn="ctr" eaLnBrk="1" hangingPunct="1"/>
            <a:r>
              <a:rPr lang="en-US" b="1" smtClean="0">
                <a:latin typeface="Calibri" pitchFamily="34" charset="0"/>
                <a:cs typeface="Calibri" pitchFamily="34" charset="0"/>
              </a:rPr>
              <a:t>Market Analysis: Hyderabad</a:t>
            </a:r>
          </a:p>
        </p:txBody>
      </p:sp>
      <p:sp>
        <p:nvSpPr>
          <p:cNvPr id="38915" name="Content Placeholder 2"/>
          <p:cNvSpPr>
            <a:spLocks noGrp="1"/>
          </p:cNvSpPr>
          <p:nvPr>
            <p:ph sz="quarter" idx="1"/>
          </p:nvPr>
        </p:nvSpPr>
        <p:spPr>
          <a:xfrm>
            <a:off x="419100" y="1752600"/>
            <a:ext cx="8232775" cy="3543300"/>
          </a:xfrm>
        </p:spPr>
        <p:txBody>
          <a:bodyPr/>
          <a:lstStyle/>
          <a:p>
            <a:pPr marL="231775" indent="-231775" algn="just" eaLnBrk="1" hangingPunct="1">
              <a:spcBef>
                <a:spcPct val="0"/>
              </a:spcBef>
              <a:buClr>
                <a:srgbClr val="C00000"/>
              </a:buClr>
              <a:buFont typeface="Wingdings" pitchFamily="2" charset="2"/>
              <a:buChar char=""/>
            </a:pPr>
            <a:r>
              <a:rPr lang="en-IN" sz="1800" b="1" smtClean="0">
                <a:latin typeface="Calibri" pitchFamily="34" charset="0"/>
                <a:cs typeface="Calibri" pitchFamily="34" charset="0"/>
              </a:rPr>
              <a:t>Business travellers  and MICE account for 85-90 per cent of the premium segment hotel demand in Hyderabad. </a:t>
            </a:r>
          </a:p>
          <a:p>
            <a:pPr marL="231775" indent="-231775" algn="just" eaLnBrk="1" hangingPunct="1">
              <a:spcBef>
                <a:spcPct val="0"/>
              </a:spcBef>
              <a:buClr>
                <a:srgbClr val="C00000"/>
              </a:buClr>
              <a:buFont typeface="Wingdings" pitchFamily="2" charset="2"/>
              <a:buChar char=""/>
            </a:pPr>
            <a:endParaRPr lang="en-IN" sz="1800" b="1" smtClean="0">
              <a:latin typeface="Calibri" pitchFamily="34" charset="0"/>
              <a:cs typeface="Calibri" pitchFamily="34" charset="0"/>
            </a:endParaRPr>
          </a:p>
          <a:p>
            <a:pPr marL="231775" indent="-231775" algn="just" eaLnBrk="1" hangingPunct="1">
              <a:spcBef>
                <a:spcPct val="0"/>
              </a:spcBef>
              <a:buClr>
                <a:srgbClr val="C00000"/>
              </a:buClr>
              <a:buFont typeface="Wingdings" pitchFamily="2" charset="2"/>
              <a:buChar char=""/>
            </a:pPr>
            <a:r>
              <a:rPr lang="en-IN" sz="1800" b="1" smtClean="0">
                <a:latin typeface="Calibri" pitchFamily="34" charset="0"/>
                <a:cs typeface="Calibri" pitchFamily="34" charset="0"/>
              </a:rPr>
              <a:t>Demand for hotel rooms in the premium segment is mainly driven by IT/ITeS companies, Pharma ,  Bio-Tech, Infra, Medical conferences, Defence, Airline Crews, Government and finance.  Many Fortune 500 corporations and major Indian PSU giants have their offices in Hyderabad.</a:t>
            </a:r>
          </a:p>
          <a:p>
            <a:pPr marL="231775" indent="-231775" algn="just" eaLnBrk="1" hangingPunct="1">
              <a:spcBef>
                <a:spcPct val="0"/>
              </a:spcBef>
              <a:buClr>
                <a:srgbClr val="C00000"/>
              </a:buClr>
              <a:buFont typeface="Wingdings" pitchFamily="2" charset="2"/>
              <a:buChar char=""/>
            </a:pPr>
            <a:endParaRPr lang="en-IN" sz="1800" b="1" smtClean="0">
              <a:latin typeface="Calibri" pitchFamily="34" charset="0"/>
              <a:cs typeface="Calibri" pitchFamily="34" charset="0"/>
            </a:endParaRPr>
          </a:p>
          <a:p>
            <a:pPr marL="231775" indent="-231775" algn="just" eaLnBrk="1" hangingPunct="1">
              <a:spcBef>
                <a:spcPct val="0"/>
              </a:spcBef>
              <a:buClr>
                <a:srgbClr val="C00000"/>
              </a:buClr>
              <a:buFont typeface="Wingdings" pitchFamily="2" charset="2"/>
              <a:buChar char=""/>
            </a:pPr>
            <a:r>
              <a:rPr lang="en-IN" sz="1800" b="1" smtClean="0">
                <a:latin typeface="Calibri" pitchFamily="34" charset="0"/>
                <a:cs typeface="Calibri" pitchFamily="34" charset="0"/>
              </a:rPr>
              <a:t>CRISIL Research expects room demand from premium segment hotels to grow substantially because of macro economic growth in the state of TELANGANA and ANDHRA PRADESH  after separation, Hyderabad being common capital for 10 years .</a:t>
            </a:r>
          </a:p>
        </p:txBody>
      </p:sp>
      <p:sp>
        <p:nvSpPr>
          <p:cNvPr id="38916" name="Rectangle 4"/>
          <p:cNvSpPr>
            <a:spLocks noChangeArrowheads="1"/>
          </p:cNvSpPr>
          <p:nvPr/>
        </p:nvSpPr>
        <p:spPr bwMode="auto">
          <a:xfrm>
            <a:off x="422275" y="1201738"/>
            <a:ext cx="8297863" cy="398462"/>
          </a:xfrm>
          <a:prstGeom prst="rect">
            <a:avLst/>
          </a:prstGeom>
          <a:solidFill>
            <a:srgbClr val="953735"/>
          </a:solidFill>
          <a:ln w="9525" algn="ctr">
            <a:solidFill>
              <a:srgbClr val="953735"/>
            </a:solidFill>
            <a:round/>
            <a:headEnd/>
            <a:tailEnd/>
          </a:ln>
        </p:spPr>
        <p:txBody>
          <a:bodyPr lIns="92053" tIns="46028" rIns="92053" bIns="46028" anchor="ctr"/>
          <a:lstStyle/>
          <a:p>
            <a:pPr algn="ctr"/>
            <a:r>
              <a:rPr lang="en-US" sz="2000" b="1">
                <a:solidFill>
                  <a:schemeClr val="bg1"/>
                </a:solidFill>
                <a:latin typeface="Cambria" pitchFamily="18" charset="0"/>
              </a:rPr>
              <a:t>Key Highlights</a:t>
            </a:r>
          </a:p>
        </p:txBody>
      </p:sp>
      <p:sp>
        <p:nvSpPr>
          <p:cNvPr id="38917" name="Content Placeholder 2"/>
          <p:cNvSpPr txBox="1">
            <a:spLocks/>
          </p:cNvSpPr>
          <p:nvPr/>
        </p:nvSpPr>
        <p:spPr bwMode="auto">
          <a:xfrm>
            <a:off x="428625" y="3124200"/>
            <a:ext cx="8215313" cy="2362200"/>
          </a:xfrm>
          <a:prstGeom prst="rect">
            <a:avLst/>
          </a:prstGeom>
          <a:noFill/>
          <a:ln w="9525">
            <a:noFill/>
            <a:miter lim="800000"/>
            <a:headEnd/>
            <a:tailEnd/>
          </a:ln>
        </p:spPr>
        <p:txBody>
          <a:bodyPr/>
          <a:lstStyle/>
          <a:p>
            <a:pPr marL="231775" indent="-231775" algn="just">
              <a:lnSpc>
                <a:spcPct val="130000"/>
              </a:lnSpc>
              <a:buClr>
                <a:srgbClr val="C00000"/>
              </a:buClr>
              <a:buSzPct val="76000"/>
              <a:buFont typeface="Wingdings" pitchFamily="2" charset="2"/>
              <a:buChar char=""/>
            </a:pPr>
            <a:endParaRPr lang="en-IN" sz="1200">
              <a:latin typeface="Cambria" pitchFamily="18" charset="0"/>
            </a:endParaRPr>
          </a:p>
        </p:txBody>
      </p:sp>
      <p:grpSp>
        <p:nvGrpSpPr>
          <p:cNvPr id="38918" name="Group 12"/>
          <p:cNvGrpSpPr>
            <a:grpSpLocks/>
          </p:cNvGrpSpPr>
          <p:nvPr/>
        </p:nvGrpSpPr>
        <p:grpSpPr bwMode="auto">
          <a:xfrm>
            <a:off x="0" y="6324600"/>
            <a:ext cx="9156700" cy="533400"/>
            <a:chOff x="0" y="6324600"/>
            <a:chExt cx="9156700" cy="533400"/>
          </a:xfrm>
        </p:grpSpPr>
        <p:sp>
          <p:nvSpPr>
            <p:cNvPr id="14" name="Rectangle 13"/>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9144000" cy="990600"/>
          </a:xfrm>
        </p:spPr>
        <p:txBody>
          <a:bodyPr/>
          <a:lstStyle/>
          <a:p>
            <a:r>
              <a:rPr lang="en-US" sz="3000" b="1" smtClean="0">
                <a:latin typeface="Calibri" pitchFamily="34" charset="0"/>
                <a:cs typeface="Calibri" pitchFamily="34" charset="0"/>
              </a:rPr>
              <a:t>      FUTURE</a:t>
            </a:r>
          </a:p>
        </p:txBody>
      </p:sp>
      <p:sp>
        <p:nvSpPr>
          <p:cNvPr id="39939" name="Rectangle 3"/>
          <p:cNvSpPr>
            <a:spLocks noChangeArrowheads="1"/>
          </p:cNvSpPr>
          <p:nvPr/>
        </p:nvSpPr>
        <p:spPr bwMode="auto">
          <a:xfrm>
            <a:off x="457200" y="1066800"/>
            <a:ext cx="8153400" cy="3140075"/>
          </a:xfrm>
          <a:prstGeom prst="rect">
            <a:avLst/>
          </a:prstGeom>
          <a:noFill/>
          <a:ln w="9525">
            <a:noFill/>
            <a:miter lim="800000"/>
            <a:headEnd/>
            <a:tailEnd/>
          </a:ln>
        </p:spPr>
        <p:txBody>
          <a:bodyPr>
            <a:spAutoFit/>
          </a:bodyPr>
          <a:lstStyle/>
          <a:p>
            <a:pPr algn="just">
              <a:buClr>
                <a:srgbClr val="C00000"/>
              </a:buClr>
              <a:buSzPct val="76000"/>
              <a:buFont typeface="Wingdings" pitchFamily="2" charset="2"/>
              <a:buChar char=""/>
            </a:pPr>
            <a:r>
              <a:rPr lang="en-IN" b="1">
                <a:latin typeface="Calibri" pitchFamily="34" charset="0"/>
              </a:rPr>
              <a:t>  MICE activities are expected to be one of the key drivers of room demand in Hyderabad. </a:t>
            </a:r>
          </a:p>
          <a:p>
            <a:pPr algn="just">
              <a:buClr>
                <a:srgbClr val="C00000"/>
              </a:buClr>
              <a:buSzPct val="76000"/>
              <a:buFont typeface="Wingdings" pitchFamily="2" charset="2"/>
              <a:buChar char=""/>
            </a:pPr>
            <a:endParaRPr lang="en-IN" b="1">
              <a:latin typeface="Calibri" pitchFamily="34" charset="0"/>
            </a:endParaRPr>
          </a:p>
          <a:p>
            <a:pPr algn="just">
              <a:buClr>
                <a:srgbClr val="C00000"/>
              </a:buClr>
              <a:buSzPct val="76000"/>
              <a:buFont typeface="Wingdings" pitchFamily="2" charset="2"/>
              <a:buChar char=""/>
            </a:pPr>
            <a:r>
              <a:rPr lang="en-IN" b="1">
                <a:latin typeface="Calibri" pitchFamily="34" charset="0"/>
              </a:rPr>
              <a:t>  MICE infrastructure is already present in the form of India's largest convention centre (Hyderabad International Convention Centre) and a state-of-the-art exhibition centre (HITEX Exhibition Centre) and Hyderabad Marriot  Hotel and Convention Centre.</a:t>
            </a:r>
          </a:p>
          <a:p>
            <a:pPr algn="just">
              <a:buClr>
                <a:srgbClr val="C00000"/>
              </a:buClr>
              <a:buSzPct val="76000"/>
              <a:buFont typeface="Wingdings" pitchFamily="2" charset="2"/>
              <a:buChar char=""/>
            </a:pPr>
            <a:endParaRPr lang="en-IN" b="1">
              <a:latin typeface="Calibri" pitchFamily="34" charset="0"/>
            </a:endParaRPr>
          </a:p>
          <a:p>
            <a:pPr algn="just">
              <a:buClr>
                <a:srgbClr val="C00000"/>
              </a:buClr>
              <a:buSzPct val="76000"/>
              <a:buFont typeface="Wingdings" pitchFamily="2" charset="2"/>
              <a:buChar char=""/>
            </a:pPr>
            <a:r>
              <a:rPr lang="en-IN" b="1">
                <a:latin typeface="Calibri" pitchFamily="34" charset="0"/>
              </a:rPr>
              <a:t>  New Plans announced  by the Government includes large Cultural, Convention and interaction auditoriums to accommodate 700 to 10,000 people – This will be in close proximity ( 3 KM) of The Marriott and Courtyard Hotels.</a:t>
            </a:r>
          </a:p>
        </p:txBody>
      </p:sp>
      <p:grpSp>
        <p:nvGrpSpPr>
          <p:cNvPr id="39940" name="Group 4"/>
          <p:cNvGrpSpPr>
            <a:grpSpLocks/>
          </p:cNvGrpSpPr>
          <p:nvPr/>
        </p:nvGrpSpPr>
        <p:grpSpPr bwMode="auto">
          <a:xfrm>
            <a:off x="0" y="6324600"/>
            <a:ext cx="9156700" cy="533400"/>
            <a:chOff x="0" y="6324600"/>
            <a:chExt cx="9156700" cy="533400"/>
          </a:xfrm>
        </p:grpSpPr>
        <p:sp>
          <p:nvSpPr>
            <p:cNvPr id="6" name="Rectangle 5"/>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9941" name="Picture 7"/>
          <p:cNvPicPr>
            <a:picLocks noChangeAspect="1"/>
          </p:cNvPicPr>
          <p:nvPr/>
        </p:nvPicPr>
        <p:blipFill>
          <a:blip r:embed="rId2" cstate="print"/>
          <a:srcRect/>
          <a:stretch>
            <a:fillRect/>
          </a:stretch>
        </p:blipFill>
        <p:spPr bwMode="auto">
          <a:xfrm>
            <a:off x="381000" y="4495800"/>
            <a:ext cx="8497888" cy="2095500"/>
          </a:xfrm>
          <a:prstGeom prst="rect">
            <a:avLst/>
          </a:prstGeom>
          <a:noFill/>
          <a:ln w="9525">
            <a:noFill/>
            <a:miter lim="800000"/>
            <a:headEnd/>
            <a:tailEnd/>
          </a:ln>
        </p:spPr>
      </p:pic>
      <p:sp>
        <p:nvSpPr>
          <p:cNvPr id="39942" name="TextBox 8"/>
          <p:cNvSpPr txBox="1">
            <a:spLocks noChangeArrowheads="1"/>
          </p:cNvSpPr>
          <p:nvPr/>
        </p:nvSpPr>
        <p:spPr bwMode="auto">
          <a:xfrm>
            <a:off x="457200" y="4311650"/>
            <a:ext cx="8305800" cy="322263"/>
          </a:xfrm>
          <a:prstGeom prst="rect">
            <a:avLst/>
          </a:prstGeom>
          <a:noFill/>
          <a:ln w="9525">
            <a:noFill/>
            <a:miter lim="800000"/>
            <a:headEnd/>
            <a:tailEnd/>
          </a:ln>
        </p:spPr>
        <p:txBody>
          <a:bodyPr>
            <a:spAutoFit/>
          </a:bodyPr>
          <a:lstStyle/>
          <a:p>
            <a:r>
              <a:rPr lang="en-US" sz="1500" i="1"/>
              <a:t>Proposed Cultural and Convention Center :</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144000" cy="990600"/>
          </a:xfrm>
        </p:spPr>
        <p:txBody>
          <a:bodyPr/>
          <a:lstStyle/>
          <a:p>
            <a:r>
              <a:rPr lang="en-US" sz="3000" b="1" smtClean="0">
                <a:latin typeface="Calibri" pitchFamily="34" charset="0"/>
                <a:cs typeface="Calibri" pitchFamily="34" charset="0"/>
              </a:rPr>
              <a:t>      FUTURE</a:t>
            </a:r>
          </a:p>
        </p:txBody>
      </p:sp>
      <p:grpSp>
        <p:nvGrpSpPr>
          <p:cNvPr id="40963" name="Group 4"/>
          <p:cNvGrpSpPr>
            <a:grpSpLocks/>
          </p:cNvGrpSpPr>
          <p:nvPr/>
        </p:nvGrpSpPr>
        <p:grpSpPr bwMode="auto">
          <a:xfrm>
            <a:off x="0" y="6324600"/>
            <a:ext cx="9156700" cy="533400"/>
            <a:chOff x="0" y="6324600"/>
            <a:chExt cx="9156700" cy="533400"/>
          </a:xfrm>
        </p:grpSpPr>
        <p:sp>
          <p:nvSpPr>
            <p:cNvPr id="6" name="Rectangle 5"/>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0964" name="Rectangle 7"/>
          <p:cNvSpPr>
            <a:spLocks noChangeArrowheads="1"/>
          </p:cNvSpPr>
          <p:nvPr/>
        </p:nvSpPr>
        <p:spPr bwMode="auto">
          <a:xfrm>
            <a:off x="457200" y="1066800"/>
            <a:ext cx="8153400" cy="1200150"/>
          </a:xfrm>
          <a:prstGeom prst="rect">
            <a:avLst/>
          </a:prstGeom>
          <a:noFill/>
          <a:ln w="9525">
            <a:noFill/>
            <a:miter lim="800000"/>
            <a:headEnd/>
            <a:tailEnd/>
          </a:ln>
        </p:spPr>
        <p:txBody>
          <a:bodyPr>
            <a:spAutoFit/>
          </a:bodyPr>
          <a:lstStyle/>
          <a:p>
            <a:pPr algn="just">
              <a:buClr>
                <a:srgbClr val="C00000"/>
              </a:buClr>
              <a:buSzPct val="76000"/>
              <a:buFont typeface="Wingdings" pitchFamily="2" charset="2"/>
              <a:buChar char=""/>
            </a:pPr>
            <a:r>
              <a:rPr lang="en-IN" b="1">
                <a:latin typeface="Calibri" pitchFamily="34" charset="0"/>
              </a:rPr>
              <a:t>  Proposed hub of 200 acrs meant for Restaurants, Highrise commercial complexes, malls, water sports and Theme Parks around the Lake.</a:t>
            </a:r>
          </a:p>
          <a:p>
            <a:pPr algn="just">
              <a:buClr>
                <a:srgbClr val="C00000"/>
              </a:buClr>
              <a:buSzPct val="76000"/>
              <a:buFont typeface="Wingdings" pitchFamily="2" charset="2"/>
              <a:buChar char=""/>
            </a:pPr>
            <a:endParaRPr lang="en-IN" b="1">
              <a:latin typeface="Calibri" pitchFamily="34" charset="0"/>
            </a:endParaRPr>
          </a:p>
          <a:p>
            <a:pPr algn="just">
              <a:buClr>
                <a:srgbClr val="C00000"/>
              </a:buClr>
              <a:buSzPct val="76000"/>
              <a:buFont typeface="Wingdings" pitchFamily="2" charset="2"/>
              <a:buChar char=""/>
            </a:pPr>
            <a:r>
              <a:rPr lang="en-IN" b="1">
                <a:latin typeface="Calibri" pitchFamily="34" charset="0"/>
              </a:rPr>
              <a:t>  Funding of the cleaning of the lake by JICA – Japanese Funding Agency.  </a:t>
            </a:r>
          </a:p>
        </p:txBody>
      </p:sp>
      <p:pic>
        <p:nvPicPr>
          <p:cNvPr id="40965" name="Picture 2" descr="C:\Users\HOME\Desktop\3615_Hussainsagar lake_0_0.JPG"/>
          <p:cNvPicPr>
            <a:picLocks noChangeAspect="1" noChangeArrowheads="1"/>
          </p:cNvPicPr>
          <p:nvPr/>
        </p:nvPicPr>
        <p:blipFill>
          <a:blip r:embed="rId2" cstate="print"/>
          <a:srcRect/>
          <a:stretch>
            <a:fillRect/>
          </a:stretch>
        </p:blipFill>
        <p:spPr bwMode="auto">
          <a:xfrm>
            <a:off x="457200" y="2438400"/>
            <a:ext cx="8153400" cy="40195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5029200" cy="990600"/>
          </a:xfrm>
        </p:spPr>
        <p:txBody>
          <a:bodyPr/>
          <a:lstStyle/>
          <a:p>
            <a:r>
              <a:rPr lang="en-US" b="1" smtClean="0">
                <a:latin typeface="Calibri" pitchFamily="34" charset="0"/>
                <a:cs typeface="Calibri" pitchFamily="34" charset="0"/>
              </a:rPr>
              <a:t>     Our USP</a:t>
            </a:r>
          </a:p>
        </p:txBody>
      </p:sp>
      <p:sp>
        <p:nvSpPr>
          <p:cNvPr id="41987" name="Content Placeholder 2"/>
          <p:cNvSpPr>
            <a:spLocks noGrp="1"/>
          </p:cNvSpPr>
          <p:nvPr>
            <p:ph sz="quarter" idx="1"/>
          </p:nvPr>
        </p:nvSpPr>
        <p:spPr>
          <a:xfrm>
            <a:off x="457200" y="1981200"/>
            <a:ext cx="8229600" cy="2971800"/>
          </a:xfrm>
        </p:spPr>
        <p:txBody>
          <a:bodyPr/>
          <a:lstStyle/>
          <a:p>
            <a:r>
              <a:rPr lang="en-US" sz="1800" b="1" smtClean="0">
                <a:latin typeface="Calibri" pitchFamily="34" charset="0"/>
                <a:cs typeface="Calibri" pitchFamily="34" charset="0"/>
              </a:rPr>
              <a:t>The only Integrated Hotel and Convention complex in the city with the Marriott Hyderabad and Courtyard Hyderabad connected by an internal sky bridge.</a:t>
            </a:r>
          </a:p>
          <a:p>
            <a:endParaRPr lang="en-US" sz="1800" b="1" smtClean="0">
              <a:latin typeface="Calibri" pitchFamily="34" charset="0"/>
              <a:cs typeface="Calibri" pitchFamily="34" charset="0"/>
            </a:endParaRPr>
          </a:p>
          <a:p>
            <a:r>
              <a:rPr lang="en-US" sz="1800" b="1" smtClean="0">
                <a:latin typeface="Calibri" pitchFamily="34" charset="0"/>
                <a:cs typeface="Calibri" pitchFamily="34" charset="0"/>
              </a:rPr>
              <a:t>Gives total room count of 500.</a:t>
            </a:r>
          </a:p>
          <a:p>
            <a:endParaRPr lang="en-US" sz="1800" b="1" smtClean="0">
              <a:latin typeface="Calibri" pitchFamily="34" charset="0"/>
              <a:cs typeface="Calibri" pitchFamily="34" charset="0"/>
            </a:endParaRPr>
          </a:p>
          <a:p>
            <a:r>
              <a:rPr lang="en-US" sz="1800" b="1" smtClean="0">
                <a:latin typeface="Calibri" pitchFamily="34" charset="0"/>
                <a:cs typeface="Calibri" pitchFamily="34" charset="0"/>
              </a:rPr>
              <a:t>16 Meeting rooms  – Ideal for international conferences as breakaways.</a:t>
            </a:r>
          </a:p>
          <a:p>
            <a:endParaRPr lang="en-US" sz="1800" b="1" smtClean="0">
              <a:latin typeface="Calibri" pitchFamily="34" charset="0"/>
              <a:cs typeface="Calibri" pitchFamily="34" charset="0"/>
            </a:endParaRPr>
          </a:p>
          <a:p>
            <a:r>
              <a:rPr lang="en-US" sz="1800" b="1" smtClean="0">
                <a:latin typeface="Calibri" pitchFamily="34" charset="0"/>
                <a:cs typeface="Calibri" pitchFamily="34" charset="0"/>
              </a:rPr>
              <a:t>No land parcels available in the CBD for purposes of Hotels . </a:t>
            </a:r>
          </a:p>
        </p:txBody>
      </p:sp>
      <p:grpSp>
        <p:nvGrpSpPr>
          <p:cNvPr id="41988" name="Group 3"/>
          <p:cNvGrpSpPr>
            <a:grpSpLocks/>
          </p:cNvGrpSpPr>
          <p:nvPr/>
        </p:nvGrpSpPr>
        <p:grpSpPr bwMode="auto">
          <a:xfrm>
            <a:off x="0" y="6324600"/>
            <a:ext cx="9156700" cy="533400"/>
            <a:chOff x="0" y="6324600"/>
            <a:chExt cx="9156700" cy="533400"/>
          </a:xfrm>
        </p:grpSpPr>
        <p:sp>
          <p:nvSpPr>
            <p:cNvPr id="5" name="Rectangle 4"/>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1989" name="Picture 2" descr="C:\Users\HOME\Desktop\Marriott_Courtyard_Logo.png"/>
          <p:cNvPicPr>
            <a:picLocks noChangeAspect="1" noChangeArrowheads="1"/>
          </p:cNvPicPr>
          <p:nvPr/>
        </p:nvPicPr>
        <p:blipFill>
          <a:blip r:embed="rId2" cstate="print"/>
          <a:srcRect/>
          <a:stretch>
            <a:fillRect/>
          </a:stretch>
        </p:blipFill>
        <p:spPr bwMode="auto">
          <a:xfrm>
            <a:off x="7315200" y="266700"/>
            <a:ext cx="1250950" cy="815975"/>
          </a:xfrm>
          <a:prstGeom prst="rect">
            <a:avLst/>
          </a:prstGeom>
          <a:noFill/>
          <a:ln w="9525">
            <a:noFill/>
            <a:miter lim="800000"/>
            <a:headEnd/>
            <a:tailEnd/>
          </a:ln>
        </p:spPr>
      </p:pic>
      <p:pic>
        <p:nvPicPr>
          <p:cNvPr id="41990" name="Picture 3" descr="C:\Users\HOME\Desktop\Marriott_International_Logo.png"/>
          <p:cNvPicPr>
            <a:picLocks noChangeAspect="1" noChangeArrowheads="1"/>
          </p:cNvPicPr>
          <p:nvPr/>
        </p:nvPicPr>
        <p:blipFill>
          <a:blip r:embed="rId3" cstate="print"/>
          <a:srcRect/>
          <a:stretch>
            <a:fillRect/>
          </a:stretch>
        </p:blipFill>
        <p:spPr bwMode="auto">
          <a:xfrm>
            <a:off x="5410200" y="266700"/>
            <a:ext cx="1377950" cy="5508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9156700" cy="990600"/>
          </a:xfrm>
        </p:spPr>
        <p:txBody>
          <a:bodyPr/>
          <a:lstStyle/>
          <a:p>
            <a:pPr eaLnBrk="1" hangingPunct="1"/>
            <a:r>
              <a:rPr lang="en-US" sz="3000" b="1" smtClean="0">
                <a:latin typeface="Calibri" pitchFamily="34" charset="0"/>
                <a:cs typeface="Calibri" pitchFamily="34" charset="0"/>
              </a:rPr>
              <a:t>    Financial Excerpts</a:t>
            </a:r>
          </a:p>
        </p:txBody>
      </p:sp>
      <p:grpSp>
        <p:nvGrpSpPr>
          <p:cNvPr id="43011" name="Group 7"/>
          <p:cNvGrpSpPr>
            <a:grpSpLocks/>
          </p:cNvGrpSpPr>
          <p:nvPr/>
        </p:nvGrpSpPr>
        <p:grpSpPr bwMode="auto">
          <a:xfrm>
            <a:off x="0" y="6324600"/>
            <a:ext cx="9156700" cy="533400"/>
            <a:chOff x="0" y="6324600"/>
            <a:chExt cx="9156700" cy="533400"/>
          </a:xfrm>
        </p:grpSpPr>
        <p:sp>
          <p:nvSpPr>
            <p:cNvPr id="10" name="Rectangle 9"/>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43012" name="Picture 83" descr="C:\Users\HOME\Desktop\Marriott_International_Logo.png"/>
          <p:cNvPicPr>
            <a:picLocks noChangeAspect="1" noChangeArrowheads="1"/>
          </p:cNvPicPr>
          <p:nvPr/>
        </p:nvPicPr>
        <p:blipFill>
          <a:blip r:embed="rId2" cstate="print"/>
          <a:srcRect/>
          <a:stretch>
            <a:fillRect/>
          </a:stretch>
        </p:blipFill>
        <p:spPr bwMode="auto">
          <a:xfrm>
            <a:off x="1600200" y="1206414"/>
            <a:ext cx="3202275" cy="1279611"/>
          </a:xfrm>
          <a:prstGeom prst="rect">
            <a:avLst/>
          </a:prstGeom>
          <a:noFill/>
          <a:ln w="9525">
            <a:noFill/>
            <a:miter lim="800000"/>
            <a:headEnd/>
            <a:tailEnd/>
          </a:ln>
        </p:spPr>
      </p:pic>
      <p:pic>
        <p:nvPicPr>
          <p:cNvPr id="43013" name="Picture 84" descr="C:\Users\HOME\Desktop\Marriott_Courtyard_Logo.png"/>
          <p:cNvPicPr>
            <a:picLocks noChangeAspect="1" noChangeArrowheads="1"/>
          </p:cNvPicPr>
          <p:nvPr/>
        </p:nvPicPr>
        <p:blipFill>
          <a:blip r:embed="rId3" cstate="print"/>
          <a:srcRect/>
          <a:stretch>
            <a:fillRect/>
          </a:stretch>
        </p:blipFill>
        <p:spPr bwMode="auto">
          <a:xfrm>
            <a:off x="5647531" y="978867"/>
            <a:ext cx="1820069" cy="1441076"/>
          </a:xfrm>
          <a:prstGeom prst="rect">
            <a:avLst/>
          </a:prstGeom>
          <a:noFill/>
          <a:ln w="9525">
            <a:noFill/>
            <a:miter lim="800000"/>
            <a:headEnd/>
            <a:tailEnd/>
          </a:ln>
        </p:spPr>
      </p:pic>
      <p:sp>
        <p:nvSpPr>
          <p:cNvPr id="14" name="Rectangle 13"/>
          <p:cNvSpPr/>
          <p:nvPr/>
        </p:nvSpPr>
        <p:spPr>
          <a:xfrm>
            <a:off x="5181600" y="2507453"/>
            <a:ext cx="2819399" cy="79772"/>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674525" y="2507453"/>
            <a:ext cx="3127950" cy="159545"/>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6" name="TextBox 5"/>
          <p:cNvSpPr txBox="1">
            <a:spLocks noChangeArrowheads="1"/>
          </p:cNvSpPr>
          <p:nvPr/>
        </p:nvSpPr>
        <p:spPr bwMode="auto">
          <a:xfrm>
            <a:off x="5181600" y="2419943"/>
            <a:ext cx="3722370" cy="276999"/>
          </a:xfrm>
          <a:prstGeom prst="rect">
            <a:avLst/>
          </a:prstGeom>
          <a:noFill/>
          <a:ln w="9525">
            <a:noFill/>
            <a:miter lim="800000"/>
            <a:headEnd/>
            <a:tailEnd/>
          </a:ln>
        </p:spPr>
        <p:txBody>
          <a:bodyPr wrap="square">
            <a:spAutoFit/>
          </a:bodyPr>
          <a:lstStyle/>
          <a:p>
            <a:pPr algn="r"/>
            <a:r>
              <a:rPr lang="en-US" sz="1200" b="1" i="1" dirty="0">
                <a:latin typeface="Cambria" pitchFamily="18" charset="0"/>
              </a:rPr>
              <a:t>(In INR </a:t>
            </a:r>
            <a:r>
              <a:rPr lang="en-US" sz="1200" b="1" i="1" dirty="0" err="1">
                <a:latin typeface="Cambria" pitchFamily="18" charset="0"/>
              </a:rPr>
              <a:t>Lacs</a:t>
            </a:r>
            <a:r>
              <a:rPr lang="en-US" sz="1200" b="1" i="1" dirty="0">
                <a:latin typeface="Cambria" pitchFamily="18" charset="0"/>
              </a:rPr>
              <a:t> )</a:t>
            </a:r>
          </a:p>
        </p:txBody>
      </p:sp>
      <p:graphicFrame>
        <p:nvGraphicFramePr>
          <p:cNvPr id="13" name="Table 12"/>
          <p:cNvGraphicFramePr>
            <a:graphicFrameLocks noGrp="1"/>
          </p:cNvGraphicFramePr>
          <p:nvPr>
            <p:extLst>
              <p:ext uri="{D42A27DB-BD31-4B8C-83A1-F6EECF244321}">
                <p14:modId xmlns:p14="http://schemas.microsoft.com/office/powerpoint/2010/main" val="3545806301"/>
              </p:ext>
            </p:extLst>
          </p:nvPr>
        </p:nvGraphicFramePr>
        <p:xfrm>
          <a:off x="485775" y="2743200"/>
          <a:ext cx="7018076" cy="2130863"/>
        </p:xfrm>
        <a:graphic>
          <a:graphicData uri="http://schemas.openxmlformats.org/drawingml/2006/table">
            <a:tbl>
              <a:tblPr firstRow="1">
                <a:tableStyleId>{72833802-FEF1-4C79-8D5D-14CF1EAF98D9}</a:tableStyleId>
              </a:tblPr>
              <a:tblGrid>
                <a:gridCol w="1800225"/>
                <a:gridCol w="584334"/>
                <a:gridCol w="483485"/>
                <a:gridCol w="528130"/>
                <a:gridCol w="528130"/>
                <a:gridCol w="528130"/>
                <a:gridCol w="65817"/>
                <a:gridCol w="945798"/>
                <a:gridCol w="463517"/>
                <a:gridCol w="503453"/>
                <a:gridCol w="587057"/>
              </a:tblGrid>
              <a:tr h="653827">
                <a:tc>
                  <a:txBody>
                    <a:bodyPr/>
                    <a:lstStyle/>
                    <a:p>
                      <a:pPr algn="ctr" fontAlgn="b"/>
                      <a:r>
                        <a:rPr lang="en-US" sz="1400" u="none" strike="noStrike" dirty="0" smtClean="0">
                          <a:effectLst/>
                          <a:latin typeface="Cambria" pitchFamily="18" charset="0"/>
                        </a:rPr>
                        <a:t>Particulars</a:t>
                      </a:r>
                      <a:endParaRPr lang="en-US" sz="1400" b="1" i="0" u="none" strike="noStrike" dirty="0">
                        <a:solidFill>
                          <a:srgbClr val="000000"/>
                        </a:solidFill>
                        <a:effectLst/>
                        <a:latin typeface="Cambria" pitchFamily="18" charset="0"/>
                      </a:endParaRPr>
                    </a:p>
                  </a:txBody>
                  <a:tcPr marL="9525" marR="9525" marT="9530" marB="0" anchor="ctr">
                    <a:lnR w="12700" cap="flat" cmpd="sng" algn="ctr">
                      <a:solidFill>
                        <a:schemeClr val="tx1"/>
                      </a:solidFill>
                      <a:prstDash val="solid"/>
                      <a:round/>
                      <a:headEnd type="none" w="med" len="med"/>
                      <a:tailEnd type="none" w="med" len="med"/>
                    </a:lnR>
                    <a:solidFill>
                      <a:srgbClr val="95373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dirty="0" smtClean="0">
                          <a:solidFill>
                            <a:schemeClr val="bg1"/>
                          </a:solidFill>
                          <a:effectLst/>
                          <a:latin typeface="Cambria" pitchFamily="18" charset="0"/>
                          <a:ea typeface="+mn-ea"/>
                          <a:cs typeface="+mn-cs"/>
                        </a:rPr>
                        <a:t>2017</a:t>
                      </a: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5373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dirty="0" smtClean="0">
                          <a:solidFill>
                            <a:schemeClr val="bg1"/>
                          </a:solidFill>
                          <a:effectLst/>
                          <a:latin typeface="Cambria" pitchFamily="18" charset="0"/>
                          <a:ea typeface="+mn-ea"/>
                          <a:cs typeface="+mn-cs"/>
                        </a:rPr>
                        <a:t>2018</a:t>
                      </a: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53735"/>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kumimoji="0" lang="en-US" sz="1400" b="1" i="0" u="none" strike="noStrike" kern="1200" dirty="0" smtClean="0">
                        <a:solidFill>
                          <a:schemeClr val="bg1"/>
                        </a:solidFill>
                        <a:effectLst/>
                        <a:latin typeface="Cambria" pitchFamily="18"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dirty="0" smtClean="0">
                          <a:solidFill>
                            <a:schemeClr val="bg1"/>
                          </a:solidFill>
                          <a:effectLst/>
                          <a:latin typeface="Cambria" pitchFamily="18" charset="0"/>
                          <a:ea typeface="+mn-ea"/>
                          <a:cs typeface="+mn-cs"/>
                        </a:rPr>
                        <a:t>2019</a:t>
                      </a:r>
                    </a:p>
                    <a:p>
                      <a:pPr algn="ctr" fontAlgn="b"/>
                      <a:endParaRPr lang="en-US" sz="1400" b="1" i="0" u="none" strike="noStrike" dirty="0">
                        <a:solidFill>
                          <a:schemeClr val="bg1"/>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53735"/>
                    </a:solidFill>
                  </a:tcPr>
                </a:tc>
                <a:tc>
                  <a:txBody>
                    <a:bodyPr/>
                    <a:lstStyle/>
                    <a:p>
                      <a:pPr algn="ctr" fontAlgn="b"/>
                      <a:r>
                        <a:rPr lang="en-US" sz="1400" b="1" i="0" u="none" strike="noStrike" dirty="0" smtClean="0">
                          <a:solidFill>
                            <a:schemeClr val="bg1"/>
                          </a:solidFill>
                          <a:effectLst/>
                          <a:latin typeface="Cambria" pitchFamily="18" charset="0"/>
                        </a:rPr>
                        <a:t>2020</a:t>
                      </a:r>
                      <a:endParaRPr lang="en-US" sz="1400" b="1" i="0" u="none" strike="noStrike" dirty="0">
                        <a:solidFill>
                          <a:schemeClr val="bg1"/>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53735"/>
                    </a:solidFill>
                  </a:tcPr>
                </a:tc>
                <a:tc>
                  <a:txBody>
                    <a:bodyPr/>
                    <a:lstStyle/>
                    <a:p>
                      <a:pPr algn="ctr" fontAlgn="b"/>
                      <a:r>
                        <a:rPr lang="en-US" sz="1400" b="1" i="0" u="none" strike="noStrike" dirty="0" smtClean="0">
                          <a:solidFill>
                            <a:schemeClr val="bg1"/>
                          </a:solidFill>
                          <a:effectLst/>
                          <a:latin typeface="Cambria" pitchFamily="18" charset="0"/>
                        </a:rPr>
                        <a:t>2021</a:t>
                      </a:r>
                      <a:endParaRPr lang="en-US" sz="1400" b="1" i="0" u="none" strike="noStrike" dirty="0">
                        <a:solidFill>
                          <a:schemeClr val="bg1"/>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53735"/>
                    </a:solidFill>
                  </a:tcPr>
                </a:tc>
                <a:tc>
                  <a:txBody>
                    <a:bodyPr/>
                    <a:lstStyle/>
                    <a:p>
                      <a:pPr algn="ctr" fontAlgn="b"/>
                      <a:endParaRPr lang="en-US" sz="1400" b="1" i="0" u="none" strike="noStrike" dirty="0">
                        <a:solidFill>
                          <a:schemeClr val="bg1"/>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53735"/>
                    </a:solidFill>
                  </a:tcPr>
                </a:tc>
                <a:tc>
                  <a:txBody>
                    <a:bodyPr/>
                    <a:lstStyle/>
                    <a:p>
                      <a:pPr marL="0" algn="ctr" rtl="0" eaLnBrk="1" fontAlgn="b" latinLnBrk="0" hangingPunct="1"/>
                      <a:r>
                        <a:rPr kumimoji="0" lang="en-US" sz="1400" b="1" i="0" u="none" strike="noStrike" kern="1200" dirty="0" smtClean="0">
                          <a:solidFill>
                            <a:schemeClr val="bg1"/>
                          </a:solidFill>
                          <a:effectLst/>
                          <a:latin typeface="Cambria" pitchFamily="18" charset="0"/>
                          <a:ea typeface="+mn-ea"/>
                          <a:cs typeface="+mn-cs"/>
                        </a:rPr>
                        <a:t>2017</a:t>
                      </a:r>
                      <a:endParaRPr kumimoji="0" lang="en-US" sz="1400" b="1" i="0" u="none" strike="noStrike" kern="1200" dirty="0">
                        <a:solidFill>
                          <a:schemeClr val="bg1"/>
                        </a:solidFill>
                        <a:effectLst/>
                        <a:latin typeface="Cambria" pitchFamily="18" charset="0"/>
                        <a:ea typeface="+mn-ea"/>
                        <a:cs typeface="+mn-cs"/>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53735"/>
                    </a:solidFill>
                  </a:tcPr>
                </a:tc>
                <a:tc>
                  <a:txBody>
                    <a:bodyPr/>
                    <a:lstStyle/>
                    <a:p>
                      <a:pPr marL="0" algn="ctr" rtl="0" eaLnBrk="1" fontAlgn="b" latinLnBrk="0" hangingPunct="1"/>
                      <a:r>
                        <a:rPr kumimoji="0" lang="en-US" sz="1400" b="1" i="0" u="none" strike="noStrike" kern="1200" dirty="0" smtClean="0">
                          <a:solidFill>
                            <a:schemeClr val="bg1"/>
                          </a:solidFill>
                          <a:effectLst/>
                          <a:latin typeface="Cambria" pitchFamily="18" charset="0"/>
                          <a:ea typeface="+mn-ea"/>
                          <a:cs typeface="+mn-cs"/>
                        </a:rPr>
                        <a:t>2018</a:t>
                      </a:r>
                      <a:endParaRPr kumimoji="0" lang="en-US" sz="1400" b="1" i="0" u="none" strike="noStrike" kern="1200" dirty="0">
                        <a:solidFill>
                          <a:schemeClr val="bg1"/>
                        </a:solidFill>
                        <a:effectLst/>
                        <a:latin typeface="Cambria" pitchFamily="18" charset="0"/>
                        <a:ea typeface="+mn-ea"/>
                        <a:cs typeface="+mn-cs"/>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53735"/>
                    </a:solidFill>
                  </a:tcPr>
                </a:tc>
                <a:tc>
                  <a:txBody>
                    <a:bodyPr/>
                    <a:lstStyle/>
                    <a:p>
                      <a:pPr marL="0" algn="ctr" rtl="0" eaLnBrk="1" fontAlgn="b" latinLnBrk="0" hangingPunct="1"/>
                      <a:r>
                        <a:rPr kumimoji="0" lang="en-US" sz="1400" b="1" i="0" u="none" strike="noStrike" kern="1200" dirty="0" smtClean="0">
                          <a:solidFill>
                            <a:schemeClr val="bg1"/>
                          </a:solidFill>
                          <a:effectLst/>
                          <a:latin typeface="Cambria" pitchFamily="18" charset="0"/>
                          <a:ea typeface="+mn-ea"/>
                          <a:cs typeface="+mn-cs"/>
                        </a:rPr>
                        <a:t>2019</a:t>
                      </a:r>
                      <a:endParaRPr kumimoji="0" lang="en-US" sz="1400" b="1" i="0" u="none" strike="noStrike" kern="1200" dirty="0">
                        <a:solidFill>
                          <a:schemeClr val="bg1"/>
                        </a:solidFill>
                        <a:effectLst/>
                        <a:latin typeface="Cambria" pitchFamily="18" charset="0"/>
                        <a:ea typeface="+mn-ea"/>
                        <a:cs typeface="+mn-cs"/>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53735"/>
                    </a:solidFill>
                  </a:tcPr>
                </a:tc>
                <a:tc>
                  <a:txBody>
                    <a:bodyPr/>
                    <a:lstStyle/>
                    <a:p>
                      <a:pPr marL="0" algn="ctr" rtl="0" eaLnBrk="1" fontAlgn="b" latinLnBrk="0" hangingPunct="1"/>
                      <a:r>
                        <a:rPr kumimoji="0" lang="en-US" sz="1400" b="1" i="0" u="none" strike="noStrike" kern="1200" dirty="0" smtClean="0">
                          <a:solidFill>
                            <a:schemeClr val="bg1"/>
                          </a:solidFill>
                          <a:effectLst/>
                          <a:latin typeface="Cambria" pitchFamily="18" charset="0"/>
                          <a:ea typeface="+mn-ea"/>
                          <a:cs typeface="+mn-cs"/>
                        </a:rPr>
                        <a:t>2020</a:t>
                      </a:r>
                      <a:endParaRPr kumimoji="0" lang="en-US" sz="1400" b="1" i="0" u="none" strike="noStrike" kern="1200" dirty="0">
                        <a:solidFill>
                          <a:schemeClr val="bg1"/>
                        </a:solidFill>
                        <a:effectLst/>
                        <a:latin typeface="Cambria" pitchFamily="18" charset="0"/>
                        <a:ea typeface="+mn-ea"/>
                        <a:cs typeface="+mn-cs"/>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53735"/>
                    </a:solidFill>
                  </a:tcPr>
                </a:tc>
              </a:tr>
              <a:tr h="360254">
                <a:tc>
                  <a:txBody>
                    <a:bodyPr/>
                    <a:lstStyle/>
                    <a:p>
                      <a:pPr algn="l" fontAlgn="b"/>
                      <a:r>
                        <a:rPr lang="en-US" sz="1400" b="1" u="none" strike="noStrike" baseline="0" dirty="0" smtClean="0">
                          <a:effectLst/>
                          <a:latin typeface="Cambria" pitchFamily="18" charset="0"/>
                        </a:rPr>
                        <a:t> </a:t>
                      </a:r>
                      <a:r>
                        <a:rPr lang="en-US" sz="1400" b="1" u="none" strike="noStrike" dirty="0" smtClean="0">
                          <a:effectLst/>
                          <a:latin typeface="Cambria" pitchFamily="18" charset="0"/>
                        </a:rPr>
                        <a:t>Total Revenues</a:t>
                      </a:r>
                      <a:endParaRPr lang="en-US" sz="1400" b="1" i="0" u="none" strike="noStrike" dirty="0">
                        <a:solidFill>
                          <a:srgbClr val="000000"/>
                        </a:solidFill>
                        <a:effectLst/>
                        <a:latin typeface="Cambria" pitchFamily="18" charset="0"/>
                      </a:endParaRPr>
                    </a:p>
                  </a:txBody>
                  <a:tcPr marL="9525" marR="9525" marT="9530" marB="0" anchor="ctr">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6478</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fontAlgn="b"/>
                      <a:r>
                        <a:rPr lang="en-IN" sz="1400" b="1" i="0" u="none" strike="noStrike" dirty="0" smtClean="0">
                          <a:solidFill>
                            <a:srgbClr val="000000"/>
                          </a:solidFill>
                          <a:effectLst/>
                          <a:latin typeface="Cambria" pitchFamily="18" charset="0"/>
                        </a:rPr>
                        <a:t>6336</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6839</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6811</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2271</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1885</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IN" sz="1400" b="1" i="0" u="none" strike="noStrike" dirty="0" smtClean="0">
                          <a:solidFill>
                            <a:srgbClr val="000000"/>
                          </a:solidFill>
                          <a:effectLst/>
                          <a:latin typeface="Cambria" pitchFamily="18" charset="0"/>
                        </a:rPr>
                        <a:t>1929</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1969</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2020</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60254">
                <a:tc>
                  <a:txBody>
                    <a:bodyPr/>
                    <a:lstStyle/>
                    <a:p>
                      <a:pPr algn="l" fontAlgn="b"/>
                      <a:r>
                        <a:rPr lang="en-US" sz="1400" b="1" u="none" strike="noStrike" dirty="0" smtClean="0">
                          <a:effectLst/>
                          <a:latin typeface="Cambria" pitchFamily="18" charset="0"/>
                        </a:rPr>
                        <a:t> Room</a:t>
                      </a:r>
                      <a:r>
                        <a:rPr lang="en-US" sz="1400" b="1" u="none" strike="noStrike" baseline="0" dirty="0" smtClean="0">
                          <a:effectLst/>
                          <a:latin typeface="Cambria" pitchFamily="18" charset="0"/>
                        </a:rPr>
                        <a:t> Revenue</a:t>
                      </a:r>
                      <a:endParaRPr lang="en-US" sz="1400" b="1" i="0" u="none" strike="noStrike" dirty="0">
                        <a:solidFill>
                          <a:srgbClr val="000000"/>
                        </a:solidFill>
                        <a:effectLst/>
                        <a:latin typeface="Cambria" pitchFamily="18" charset="0"/>
                      </a:endParaRPr>
                    </a:p>
                  </a:txBody>
                  <a:tcPr marL="9525" marR="9525" marT="9530" marB="0" anchor="ctr">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2715</a:t>
                      </a: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IN" sz="1400" b="1" i="0" u="none" strike="noStrike" dirty="0" smtClean="0">
                          <a:solidFill>
                            <a:srgbClr val="000000"/>
                          </a:solidFill>
                          <a:effectLst/>
                          <a:latin typeface="Cambria" pitchFamily="18" charset="0"/>
                        </a:rPr>
                        <a:t>2602</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2802</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2850</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950</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1251</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IN" sz="1400" b="1" i="0" u="none" strike="noStrike" dirty="0" smtClean="0">
                          <a:solidFill>
                            <a:srgbClr val="000000"/>
                          </a:solidFill>
                          <a:effectLst/>
                          <a:latin typeface="Cambria" pitchFamily="18" charset="0"/>
                        </a:rPr>
                        <a:t>1264</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1266</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1348</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8264">
                <a:tc>
                  <a:txBody>
                    <a:bodyPr/>
                    <a:lstStyle/>
                    <a:p>
                      <a:pPr algn="l" fontAlgn="b"/>
                      <a:r>
                        <a:rPr lang="en-US" sz="1400" b="1" i="0" u="none" strike="noStrike" dirty="0" smtClean="0">
                          <a:solidFill>
                            <a:srgbClr val="000000"/>
                          </a:solidFill>
                          <a:effectLst/>
                          <a:latin typeface="Cambria" pitchFamily="18" charset="0"/>
                        </a:rPr>
                        <a:t>F &amp; B, Other Revenue</a:t>
                      </a:r>
                      <a:endParaRPr lang="en-US" sz="1400" b="1" i="0" u="none" strike="noStrike" dirty="0">
                        <a:solidFill>
                          <a:srgbClr val="000000"/>
                        </a:solidFill>
                        <a:effectLst/>
                        <a:latin typeface="Cambria" pitchFamily="18" charset="0"/>
                      </a:endParaRPr>
                    </a:p>
                  </a:txBody>
                  <a:tcPr marL="9525" marR="9525" marT="9530" marB="0" anchor="ctr">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3763</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IN" sz="1400" b="1" i="0" u="none" strike="noStrike" dirty="0" smtClean="0">
                          <a:solidFill>
                            <a:srgbClr val="000000"/>
                          </a:solidFill>
                          <a:effectLst/>
                          <a:latin typeface="Cambria" pitchFamily="18" charset="0"/>
                        </a:rPr>
                        <a:t>3734</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4037</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3971</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1321</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634</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IN" sz="1400" b="1" i="0" u="none" strike="noStrike" dirty="0" smtClean="0">
                          <a:solidFill>
                            <a:srgbClr val="000000"/>
                          </a:solidFill>
                          <a:effectLst/>
                          <a:latin typeface="Cambria" pitchFamily="18" charset="0"/>
                        </a:rPr>
                        <a:t>665</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703</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671</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8264">
                <a:tc>
                  <a:txBody>
                    <a:bodyPr/>
                    <a:lstStyle/>
                    <a:p>
                      <a:pPr algn="l" fontAlgn="b"/>
                      <a:r>
                        <a:rPr lang="en-US" sz="1400" b="1" i="0" u="none" strike="noStrike" dirty="0" smtClean="0">
                          <a:solidFill>
                            <a:srgbClr val="000000"/>
                          </a:solidFill>
                          <a:effectLst/>
                          <a:latin typeface="Cambria" pitchFamily="18" charset="0"/>
                        </a:rPr>
                        <a:t>EDBIDTA</a:t>
                      </a:r>
                      <a:endParaRPr lang="en-US" sz="1400" b="1" i="0" u="none" strike="noStrike" dirty="0">
                        <a:solidFill>
                          <a:srgbClr val="000000"/>
                        </a:solidFill>
                        <a:effectLst/>
                        <a:latin typeface="Cambria" pitchFamily="18" charset="0"/>
                      </a:endParaRPr>
                    </a:p>
                  </a:txBody>
                  <a:tcPr marL="9525" marR="9525" marT="9530" marB="0" anchor="ctr">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2,108</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IN" sz="1400" b="1" i="0" u="none" strike="noStrike" dirty="0" smtClean="0">
                          <a:solidFill>
                            <a:srgbClr val="000000"/>
                          </a:solidFill>
                          <a:effectLst/>
                          <a:latin typeface="Cambria" pitchFamily="18" charset="0"/>
                        </a:rPr>
                        <a:t>1286</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110</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1772</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755</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IN" sz="1400" b="1" i="0" u="none" strike="noStrike" dirty="0" smtClean="0">
                          <a:solidFill>
                            <a:srgbClr val="000000"/>
                          </a:solidFill>
                          <a:effectLst/>
                          <a:latin typeface="Cambria" pitchFamily="18" charset="0"/>
                        </a:rPr>
                        <a:t>667</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608</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400" b="1" i="0" u="none" strike="noStrike" dirty="0" smtClean="0">
                          <a:solidFill>
                            <a:srgbClr val="000000"/>
                          </a:solidFill>
                          <a:effectLst/>
                          <a:latin typeface="Cambria" pitchFamily="18" charset="0"/>
                        </a:rPr>
                        <a:t>773</a:t>
                      </a:r>
                      <a:endParaRPr lang="en-US" sz="1400" b="1" i="0" u="none" strike="noStrike" dirty="0">
                        <a:solidFill>
                          <a:srgbClr val="000000"/>
                        </a:solidFill>
                        <a:effectLst/>
                        <a:latin typeface="Cambria" pitchFamily="18" charset="0"/>
                      </a:endParaRPr>
                    </a:p>
                  </a:txBody>
                  <a:tcPr marL="9525" marR="9525" marT="9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938" y="3124200"/>
            <a:ext cx="9136062" cy="609600"/>
          </a:xfrm>
          <a:prstGeom prst="rect">
            <a:avLst/>
          </a:prstGeom>
          <a:solidFill>
            <a:srgbClr val="953735"/>
          </a:solid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a:latin typeface="Cambria" pitchFamily="18" charset="0"/>
              </a:rPr>
              <a:t>THANK YOU</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700" y="0"/>
            <a:ext cx="7454900" cy="990600"/>
          </a:xfrm>
        </p:spPr>
        <p:txBody>
          <a:bodyPr/>
          <a:lstStyle/>
          <a:p>
            <a:pPr eaLnBrk="1" hangingPunct="1"/>
            <a:r>
              <a:rPr lang="en-US" smtClean="0"/>
              <a:t>   </a:t>
            </a:r>
            <a:r>
              <a:rPr lang="en-US" sz="3000" b="1" smtClean="0">
                <a:latin typeface="Calibri" pitchFamily="34" charset="0"/>
                <a:cs typeface="Calibri" pitchFamily="34" charset="0"/>
              </a:rPr>
              <a:t>Property &amp; Location Snapshots</a:t>
            </a:r>
            <a:endParaRPr lang="en-IN" sz="3000" b="1" smtClean="0">
              <a:latin typeface="Calibri" pitchFamily="34" charset="0"/>
              <a:cs typeface="Calibri" pitchFamily="34" charset="0"/>
            </a:endParaRPr>
          </a:p>
        </p:txBody>
      </p:sp>
      <p:sp>
        <p:nvSpPr>
          <p:cNvPr id="7" name="TextBox 6"/>
          <p:cNvSpPr txBox="1"/>
          <p:nvPr/>
        </p:nvSpPr>
        <p:spPr>
          <a:xfrm>
            <a:off x="457200" y="5937250"/>
            <a:ext cx="8235950" cy="363538"/>
          </a:xfrm>
          <a:prstGeom prst="snip2SameRect">
            <a:avLst>
              <a:gd name="adj1" fmla="val 23489"/>
              <a:gd name="adj2" fmla="val 0"/>
            </a:avLst>
          </a:prstGeom>
          <a:solidFill>
            <a:srgbClr val="953735"/>
          </a:solidFill>
          <a:ln>
            <a:solidFill>
              <a:schemeClr val="bg1">
                <a:lumMod val="95000"/>
              </a:schemeClr>
            </a:solidFill>
          </a:ln>
        </p:spPr>
        <p:txBody>
          <a:bodyPr>
            <a:spAutoFit/>
          </a:bodyPr>
          <a:lstStyle/>
          <a:p>
            <a:pPr algn="ctr" fontAlgn="auto">
              <a:spcBef>
                <a:spcPts val="0"/>
              </a:spcBef>
              <a:spcAft>
                <a:spcPts val="0"/>
              </a:spcAft>
              <a:defRPr/>
            </a:pPr>
            <a:r>
              <a:rPr lang="en-US" sz="1500" b="1" i="1" dirty="0">
                <a:solidFill>
                  <a:schemeClr val="bg1"/>
                </a:solidFill>
                <a:latin typeface="Cambria" pitchFamily="18" charset="0"/>
                <a:cs typeface="+mn-cs"/>
              </a:rPr>
              <a:t>Hotels together offer largest aggregation of rooms &amp; convention space at a single location</a:t>
            </a:r>
          </a:p>
        </p:txBody>
      </p:sp>
      <p:pic>
        <p:nvPicPr>
          <p:cNvPr id="17412" name="Picture 3"/>
          <p:cNvPicPr>
            <a:picLocks noChangeAspect="1" noChangeArrowheads="1"/>
          </p:cNvPicPr>
          <p:nvPr/>
        </p:nvPicPr>
        <p:blipFill>
          <a:blip r:embed="rId2" cstate="print"/>
          <a:srcRect/>
          <a:stretch>
            <a:fillRect/>
          </a:stretch>
        </p:blipFill>
        <p:spPr bwMode="auto">
          <a:xfrm>
            <a:off x="457200" y="1295400"/>
            <a:ext cx="4419600" cy="3152775"/>
          </a:xfrm>
          <a:prstGeom prst="rect">
            <a:avLst/>
          </a:prstGeom>
          <a:noFill/>
          <a:ln w="9525">
            <a:solidFill>
              <a:schemeClr val="tx1"/>
            </a:solidFill>
            <a:miter lim="800000"/>
            <a:headEnd/>
            <a:tailEnd/>
          </a:ln>
        </p:spPr>
      </p:pic>
      <p:sp>
        <p:nvSpPr>
          <p:cNvPr id="17413" name="TextBox 12"/>
          <p:cNvSpPr txBox="1">
            <a:spLocks noChangeArrowheads="1"/>
          </p:cNvSpPr>
          <p:nvPr/>
        </p:nvSpPr>
        <p:spPr bwMode="auto">
          <a:xfrm>
            <a:off x="369888" y="4910138"/>
            <a:ext cx="8382000" cy="923925"/>
          </a:xfrm>
          <a:prstGeom prst="rect">
            <a:avLst/>
          </a:prstGeom>
          <a:noFill/>
          <a:ln w="9525">
            <a:noFill/>
            <a:miter lim="800000"/>
            <a:headEnd/>
            <a:tailEnd/>
          </a:ln>
        </p:spPr>
        <p:txBody>
          <a:bodyPr>
            <a:spAutoFit/>
          </a:bodyPr>
          <a:lstStyle/>
          <a:p>
            <a:pPr marL="231775" indent="-231775" algn="just">
              <a:buClr>
                <a:srgbClr val="C00000"/>
              </a:buClr>
              <a:buFont typeface="Wingdings" pitchFamily="2" charset="2"/>
              <a:buChar char=""/>
            </a:pPr>
            <a:r>
              <a:rPr lang="en-US" b="1">
                <a:latin typeface="Calibri" pitchFamily="34" charset="0"/>
              </a:rPr>
              <a:t>Located at the heart of the CBD opposite the picturesque Hussain Sagar Lake</a:t>
            </a:r>
          </a:p>
          <a:p>
            <a:pPr marL="231775" indent="-231775" algn="just">
              <a:buClr>
                <a:srgbClr val="C00000"/>
              </a:buClr>
              <a:buFont typeface="Wingdings" pitchFamily="2" charset="2"/>
              <a:buChar char=""/>
            </a:pPr>
            <a:r>
              <a:rPr lang="en-IN" b="1">
                <a:latin typeface="Calibri" pitchFamily="34" charset="0"/>
              </a:rPr>
              <a:t>Easy access to International Airport, the U.S. Consulate, Government Secretariat,  Hi-tech city &amp; New IT Campuses ( Uppal ),  new AIIMS and shopping.</a:t>
            </a:r>
          </a:p>
        </p:txBody>
      </p:sp>
      <p:sp>
        <p:nvSpPr>
          <p:cNvPr id="11" name="TextBox 10"/>
          <p:cNvSpPr txBox="1"/>
          <p:nvPr/>
        </p:nvSpPr>
        <p:spPr>
          <a:xfrm>
            <a:off x="457200" y="4538663"/>
            <a:ext cx="8294688" cy="338137"/>
          </a:xfrm>
          <a:prstGeom prst="rect">
            <a:avLst/>
          </a:prstGeom>
          <a:solidFill>
            <a:srgbClr val="953735"/>
          </a:solidFill>
          <a:ln>
            <a:solidFill>
              <a:schemeClr val="bg1">
                <a:lumMod val="95000"/>
              </a:schemeClr>
            </a:solidFill>
          </a:ln>
        </p:spPr>
        <p:txBody>
          <a:bodyPr>
            <a:spAutoFit/>
          </a:bodyPr>
          <a:lstStyle/>
          <a:p>
            <a:pPr algn="ctr" fontAlgn="auto">
              <a:spcBef>
                <a:spcPts val="0"/>
              </a:spcBef>
              <a:spcAft>
                <a:spcPts val="0"/>
              </a:spcAft>
              <a:defRPr/>
            </a:pPr>
            <a:r>
              <a:rPr lang="en-US" sz="1600" b="1" i="1" dirty="0">
                <a:solidFill>
                  <a:schemeClr val="bg1"/>
                </a:solidFill>
                <a:latin typeface="Cambria" pitchFamily="18" charset="0"/>
                <a:cs typeface="+mn-cs"/>
              </a:rPr>
              <a:t>Strategic Location</a:t>
            </a:r>
          </a:p>
        </p:txBody>
      </p:sp>
      <p:pic>
        <p:nvPicPr>
          <p:cNvPr id="17415" name="Picture 5"/>
          <p:cNvPicPr>
            <a:picLocks noChangeAspect="1" noChangeArrowheads="1"/>
          </p:cNvPicPr>
          <p:nvPr/>
        </p:nvPicPr>
        <p:blipFill>
          <a:blip r:embed="rId3" cstate="print"/>
          <a:srcRect/>
          <a:stretch>
            <a:fillRect/>
          </a:stretch>
        </p:blipFill>
        <p:spPr bwMode="auto">
          <a:xfrm>
            <a:off x="5029200" y="1295400"/>
            <a:ext cx="3722688" cy="3124200"/>
          </a:xfrm>
          <a:prstGeom prst="rect">
            <a:avLst/>
          </a:prstGeom>
          <a:noFill/>
          <a:ln w="9525">
            <a:solidFill>
              <a:schemeClr val="tx1"/>
            </a:solidFill>
            <a:miter lim="800000"/>
            <a:headEnd/>
            <a:tailEnd/>
          </a:ln>
        </p:spPr>
      </p:pic>
      <p:sp>
        <p:nvSpPr>
          <p:cNvPr id="13" name="Rectangle 12"/>
          <p:cNvSpPr/>
          <p:nvPr/>
        </p:nvSpPr>
        <p:spPr>
          <a:xfrm>
            <a:off x="2257425" y="2438400"/>
            <a:ext cx="547688" cy="549275"/>
          </a:xfrm>
          <a:prstGeom prst="rect">
            <a:avLst/>
          </a:prstGeom>
          <a:noFill/>
          <a:ln w="28575">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flipV="1">
            <a:off x="2257425" y="1295400"/>
            <a:ext cx="2771775" cy="1143000"/>
          </a:xfrm>
          <a:prstGeom prst="line">
            <a:avLst/>
          </a:prstGeom>
          <a:ln w="19050">
            <a:solidFill>
              <a:srgbClr val="95373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57425" y="2987675"/>
            <a:ext cx="2771775" cy="1431925"/>
          </a:xfrm>
          <a:prstGeom prst="line">
            <a:avLst/>
          </a:prstGeom>
          <a:ln w="19050">
            <a:solidFill>
              <a:srgbClr val="95373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05113" y="1981200"/>
            <a:ext cx="2224087" cy="457200"/>
          </a:xfrm>
          <a:prstGeom prst="line">
            <a:avLst/>
          </a:prstGeom>
          <a:ln w="19050">
            <a:solidFill>
              <a:srgbClr val="95373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05113" y="2987675"/>
            <a:ext cx="2224087" cy="715963"/>
          </a:xfrm>
          <a:prstGeom prst="line">
            <a:avLst/>
          </a:prstGeom>
          <a:ln w="19050">
            <a:solidFill>
              <a:srgbClr val="953735"/>
            </a:solidFill>
          </a:ln>
        </p:spPr>
        <p:style>
          <a:lnRef idx="1">
            <a:schemeClr val="accent1"/>
          </a:lnRef>
          <a:fillRef idx="0">
            <a:schemeClr val="accent1"/>
          </a:fillRef>
          <a:effectRef idx="0">
            <a:schemeClr val="accent1"/>
          </a:effectRef>
          <a:fontRef idx="minor">
            <a:schemeClr val="tx1"/>
          </a:fontRef>
        </p:style>
      </p:cxnSp>
      <p:grpSp>
        <p:nvGrpSpPr>
          <p:cNvPr id="17421" name="Group 17"/>
          <p:cNvGrpSpPr>
            <a:grpSpLocks/>
          </p:cNvGrpSpPr>
          <p:nvPr/>
        </p:nvGrpSpPr>
        <p:grpSpPr bwMode="auto">
          <a:xfrm>
            <a:off x="0" y="6324600"/>
            <a:ext cx="9156700" cy="533400"/>
            <a:chOff x="0" y="6324600"/>
            <a:chExt cx="9156700" cy="533400"/>
          </a:xfrm>
        </p:grpSpPr>
        <p:sp>
          <p:nvSpPr>
            <p:cNvPr id="19" name="Rectangle 18"/>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7422" name="Picture 2" descr="C:\Users\HOME\Desktop\logo.jpg"/>
          <p:cNvPicPr>
            <a:picLocks noChangeAspect="1" noChangeArrowheads="1"/>
          </p:cNvPicPr>
          <p:nvPr/>
        </p:nvPicPr>
        <p:blipFill>
          <a:blip r:embed="rId4" cstate="print"/>
          <a:srcRect/>
          <a:stretch>
            <a:fillRect/>
          </a:stretch>
        </p:blipFill>
        <p:spPr bwMode="auto">
          <a:xfrm>
            <a:off x="7458075" y="9525"/>
            <a:ext cx="1647825" cy="1095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700" y="0"/>
            <a:ext cx="7454900" cy="990600"/>
          </a:xfrm>
        </p:spPr>
        <p:txBody>
          <a:bodyPr/>
          <a:lstStyle/>
          <a:p>
            <a:pPr eaLnBrk="1" hangingPunct="1"/>
            <a:r>
              <a:rPr lang="en-US" sz="2500" b="1" smtClean="0">
                <a:latin typeface="Calibri" pitchFamily="34" charset="0"/>
                <a:cs typeface="Calibri" pitchFamily="34" charset="0"/>
              </a:rPr>
              <a:t>      Marriott Hyderabad Hotel &amp; Convention Centre </a:t>
            </a:r>
            <a:endParaRPr lang="en-IN" sz="2500" b="1" smtClean="0">
              <a:latin typeface="Calibri" pitchFamily="34" charset="0"/>
              <a:cs typeface="Calibri" pitchFamily="34" charset="0"/>
            </a:endParaRPr>
          </a:p>
        </p:txBody>
      </p:sp>
      <p:pic>
        <p:nvPicPr>
          <p:cNvPr id="18435" name="Picture 2" descr="Exterior"/>
          <p:cNvPicPr>
            <a:picLocks noChangeAspect="1" noChangeArrowheads="1"/>
          </p:cNvPicPr>
          <p:nvPr/>
        </p:nvPicPr>
        <p:blipFill>
          <a:blip r:embed="rId2" cstate="print"/>
          <a:srcRect/>
          <a:stretch>
            <a:fillRect/>
          </a:stretch>
        </p:blipFill>
        <p:spPr bwMode="auto">
          <a:xfrm>
            <a:off x="485775" y="1295400"/>
            <a:ext cx="8201025" cy="4789488"/>
          </a:xfrm>
          <a:prstGeom prst="rect">
            <a:avLst/>
          </a:prstGeom>
          <a:noFill/>
          <a:ln w="9525">
            <a:solidFill>
              <a:schemeClr val="tx1"/>
            </a:solidFill>
            <a:miter lim="800000"/>
            <a:headEnd/>
            <a:tailEnd/>
          </a:ln>
        </p:spPr>
      </p:pic>
      <p:grpSp>
        <p:nvGrpSpPr>
          <p:cNvPr id="18436" name="Group 3"/>
          <p:cNvGrpSpPr>
            <a:grpSpLocks/>
          </p:cNvGrpSpPr>
          <p:nvPr/>
        </p:nvGrpSpPr>
        <p:grpSpPr bwMode="auto">
          <a:xfrm>
            <a:off x="0" y="6324600"/>
            <a:ext cx="9156700" cy="533400"/>
            <a:chOff x="0" y="6324600"/>
            <a:chExt cx="9156700" cy="533400"/>
          </a:xfrm>
        </p:grpSpPr>
        <p:sp>
          <p:nvSpPr>
            <p:cNvPr id="5" name="Rectangle 4"/>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8437" name="Picture 4" descr="C:\Users\HOME\Desktop\Marriott_International_Logo.png"/>
          <p:cNvPicPr>
            <a:picLocks noChangeAspect="1" noChangeArrowheads="1"/>
          </p:cNvPicPr>
          <p:nvPr/>
        </p:nvPicPr>
        <p:blipFill>
          <a:blip r:embed="rId3" cstate="print"/>
          <a:srcRect/>
          <a:stretch>
            <a:fillRect/>
          </a:stretch>
        </p:blipFill>
        <p:spPr bwMode="auto">
          <a:xfrm>
            <a:off x="7620000" y="331788"/>
            <a:ext cx="1371600" cy="549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7315200" cy="990600"/>
          </a:xfrm>
        </p:spPr>
        <p:txBody>
          <a:bodyPr/>
          <a:lstStyle/>
          <a:p>
            <a:r>
              <a:rPr lang="en-US" sz="3000" b="1" smtClean="0">
                <a:latin typeface="Calibri" pitchFamily="34" charset="0"/>
                <a:cs typeface="Calibri" pitchFamily="34" charset="0"/>
              </a:rPr>
              <a:t>       Snapshot</a:t>
            </a:r>
          </a:p>
        </p:txBody>
      </p:sp>
      <p:sp>
        <p:nvSpPr>
          <p:cNvPr id="4" name="Rectangle 3"/>
          <p:cNvSpPr/>
          <p:nvPr/>
        </p:nvSpPr>
        <p:spPr>
          <a:xfrm>
            <a:off x="533400" y="1120775"/>
            <a:ext cx="8153400" cy="4246563"/>
          </a:xfrm>
          <a:prstGeom prst="rect">
            <a:avLst/>
          </a:prstGeom>
        </p:spPr>
        <p:txBody>
          <a:bodyPr>
            <a:spAutoFit/>
          </a:bodyPr>
          <a:lstStyle/>
          <a:p>
            <a:pPr marL="231775" indent="-231775" algn="just" fontAlgn="auto">
              <a:spcAft>
                <a:spcPts val="0"/>
              </a:spcAft>
              <a:buClr>
                <a:srgbClr val="C00000"/>
              </a:buClr>
              <a:buFont typeface="Wingdings" pitchFamily="2" charset="2"/>
              <a:buChar char=""/>
              <a:defRPr/>
            </a:pPr>
            <a:endParaRPr lang="en-US" b="1" dirty="0">
              <a:latin typeface="Calibri" pitchFamily="34" charset="0"/>
              <a:cs typeface="Calibri" pitchFamily="34" charset="0"/>
            </a:endParaRPr>
          </a:p>
          <a:p>
            <a:pPr marL="231775" indent="-231775" algn="just" fontAlgn="auto">
              <a:spcAft>
                <a:spcPts val="0"/>
              </a:spcAft>
              <a:buClr>
                <a:srgbClr val="C00000"/>
              </a:buClr>
              <a:buFont typeface="Wingdings" pitchFamily="2" charset="2"/>
              <a:buChar char=""/>
              <a:defRPr/>
            </a:pPr>
            <a:r>
              <a:rPr lang="en-US" b="1" dirty="0">
                <a:latin typeface="Calibri" pitchFamily="34" charset="0"/>
                <a:cs typeface="Calibri" pitchFamily="34" charset="0"/>
              </a:rPr>
              <a:t>The property is a 5-Star Deluxe hotel, spread across 3.5 acres, over looking the </a:t>
            </a:r>
            <a:r>
              <a:rPr lang="en-US" b="1" dirty="0" err="1">
                <a:latin typeface="Calibri" pitchFamily="34" charset="0"/>
                <a:cs typeface="Calibri" pitchFamily="34" charset="0"/>
              </a:rPr>
              <a:t>Hussain</a:t>
            </a:r>
            <a:r>
              <a:rPr lang="en-US" b="1" dirty="0">
                <a:latin typeface="Calibri" pitchFamily="34" charset="0"/>
                <a:cs typeface="Calibri" pitchFamily="34" charset="0"/>
              </a:rPr>
              <a:t> </a:t>
            </a:r>
            <a:r>
              <a:rPr lang="en-US" b="1" dirty="0" err="1">
                <a:latin typeface="Calibri" pitchFamily="34" charset="0"/>
                <a:cs typeface="Calibri" pitchFamily="34" charset="0"/>
              </a:rPr>
              <a:t>Sagar</a:t>
            </a:r>
            <a:r>
              <a:rPr lang="en-US" b="1" dirty="0">
                <a:latin typeface="Calibri" pitchFamily="34" charset="0"/>
                <a:cs typeface="Calibri" pitchFamily="34" charset="0"/>
              </a:rPr>
              <a:t> Lake, operational since April 2005.</a:t>
            </a:r>
          </a:p>
          <a:p>
            <a:pPr algn="just" fontAlgn="auto">
              <a:spcAft>
                <a:spcPts val="0"/>
              </a:spcAft>
              <a:buClr>
                <a:srgbClr val="C00000"/>
              </a:buClr>
              <a:defRPr/>
            </a:pPr>
            <a:endParaRPr lang="en-US" b="1" dirty="0">
              <a:latin typeface="Calibri" pitchFamily="34" charset="0"/>
              <a:cs typeface="Calibri" pitchFamily="34" charset="0"/>
            </a:endParaRPr>
          </a:p>
          <a:p>
            <a:pPr marL="231775" indent="-231775" algn="just" fontAlgn="auto">
              <a:spcAft>
                <a:spcPts val="0"/>
              </a:spcAft>
              <a:buClr>
                <a:srgbClr val="C00000"/>
              </a:buClr>
              <a:buFont typeface="Wingdings" pitchFamily="2" charset="2"/>
              <a:buChar char=""/>
              <a:defRPr/>
            </a:pPr>
            <a:r>
              <a:rPr lang="en-IN" b="1" dirty="0">
                <a:latin typeface="Calibri" pitchFamily="34" charset="0"/>
                <a:cs typeface="Calibri" pitchFamily="34" charset="0"/>
              </a:rPr>
              <a:t>It offers 297 luxurious rooms including </a:t>
            </a:r>
            <a:r>
              <a:rPr lang="en-US" b="1" dirty="0">
                <a:latin typeface="Calibri" pitchFamily="34" charset="0"/>
                <a:cs typeface="Calibri" pitchFamily="34" charset="0"/>
              </a:rPr>
              <a:t>1 presidential suite, 10 exclusive suites, a state-of art Gymnasium, a Spa, 4 specialty F&amp;B outlets and Lounge.</a:t>
            </a:r>
          </a:p>
          <a:p>
            <a:pPr marL="231775" indent="-231775" algn="just" fontAlgn="auto">
              <a:spcAft>
                <a:spcPts val="0"/>
              </a:spcAft>
              <a:buClr>
                <a:srgbClr val="C00000"/>
              </a:buClr>
              <a:buFont typeface="Wingdings" pitchFamily="2" charset="2"/>
              <a:buChar char=""/>
              <a:defRPr/>
            </a:pPr>
            <a:endParaRPr lang="en-US" b="1" dirty="0">
              <a:latin typeface="Calibri" pitchFamily="34" charset="0"/>
              <a:cs typeface="Calibri" pitchFamily="34" charset="0"/>
            </a:endParaRPr>
          </a:p>
          <a:p>
            <a:pPr marL="231775" indent="-231775" algn="just" fontAlgn="auto">
              <a:spcAft>
                <a:spcPts val="0"/>
              </a:spcAft>
              <a:buClr>
                <a:srgbClr val="C00000"/>
              </a:buClr>
              <a:buFont typeface="Wingdings" pitchFamily="2" charset="2"/>
              <a:buChar char=""/>
              <a:defRPr/>
            </a:pPr>
            <a:r>
              <a:rPr lang="en-US" b="1" dirty="0">
                <a:latin typeface="Calibri" pitchFamily="34" charset="0"/>
                <a:cs typeface="Calibri" pitchFamily="34" charset="0"/>
              </a:rPr>
              <a:t>10,000 </a:t>
            </a:r>
            <a:r>
              <a:rPr lang="en-US" b="1" dirty="0" err="1">
                <a:latin typeface="Calibri" pitchFamily="34" charset="0"/>
                <a:cs typeface="Calibri" pitchFamily="34" charset="0"/>
              </a:rPr>
              <a:t>sq</a:t>
            </a:r>
            <a:r>
              <a:rPr lang="en-US" b="1" dirty="0">
                <a:latin typeface="Calibri" pitchFamily="34" charset="0"/>
                <a:cs typeface="Calibri" pitchFamily="34" charset="0"/>
              </a:rPr>
              <a:t> </a:t>
            </a:r>
            <a:r>
              <a:rPr lang="en-US" b="1" dirty="0" err="1">
                <a:latin typeface="Calibri" pitchFamily="34" charset="0"/>
                <a:cs typeface="Calibri" pitchFamily="34" charset="0"/>
              </a:rPr>
              <a:t>ft</a:t>
            </a:r>
            <a:r>
              <a:rPr lang="en-US" b="1" dirty="0">
                <a:latin typeface="Calibri" pitchFamily="34" charset="0"/>
                <a:cs typeface="Calibri" pitchFamily="34" charset="0"/>
              </a:rPr>
              <a:t> Rooftop Bar and Lounge with PDR, Indoor, Outdoor Seating and  Pool table. Largest in the city. </a:t>
            </a:r>
          </a:p>
          <a:p>
            <a:pPr algn="just" fontAlgn="auto">
              <a:spcAft>
                <a:spcPts val="0"/>
              </a:spcAft>
              <a:buClr>
                <a:srgbClr val="C00000"/>
              </a:buClr>
              <a:defRPr/>
            </a:pPr>
            <a:endParaRPr lang="en-IN" b="1" dirty="0">
              <a:latin typeface="Calibri" pitchFamily="34" charset="0"/>
              <a:cs typeface="Calibri" pitchFamily="34" charset="0"/>
            </a:endParaRPr>
          </a:p>
          <a:p>
            <a:pPr marL="231775" indent="-231775" algn="just" fontAlgn="auto">
              <a:spcAft>
                <a:spcPts val="0"/>
              </a:spcAft>
              <a:buClr>
                <a:srgbClr val="C00000"/>
              </a:buClr>
              <a:buFont typeface="Wingdings" pitchFamily="2" charset="2"/>
              <a:buChar char=""/>
              <a:defRPr/>
            </a:pPr>
            <a:r>
              <a:rPr lang="en-IN" b="1" dirty="0">
                <a:latin typeface="Calibri" pitchFamily="34" charset="0"/>
                <a:cs typeface="Calibri" pitchFamily="34" charset="0"/>
              </a:rPr>
              <a:t>The hotel also offers one of the largest Convention Centre in India.</a:t>
            </a:r>
          </a:p>
          <a:p>
            <a:pPr algn="just" fontAlgn="auto">
              <a:spcAft>
                <a:spcPts val="0"/>
              </a:spcAft>
              <a:buClr>
                <a:srgbClr val="C00000"/>
              </a:buClr>
              <a:defRPr/>
            </a:pPr>
            <a:endParaRPr lang="en-IN" b="1" dirty="0">
              <a:latin typeface="Calibri" pitchFamily="34" charset="0"/>
              <a:cs typeface="Calibri" pitchFamily="34" charset="0"/>
            </a:endParaRPr>
          </a:p>
          <a:p>
            <a:pPr marL="231775" indent="-231775" algn="just" fontAlgn="auto">
              <a:spcAft>
                <a:spcPts val="0"/>
              </a:spcAft>
              <a:buClr>
                <a:srgbClr val="C00000"/>
              </a:buClr>
              <a:buFont typeface="Wingdings" pitchFamily="2" charset="2"/>
              <a:buChar char=""/>
              <a:defRPr/>
            </a:pPr>
            <a:r>
              <a:rPr lang="en-IN" b="1" dirty="0">
                <a:latin typeface="Calibri" pitchFamily="34" charset="0"/>
                <a:cs typeface="Calibri" pitchFamily="34" charset="0"/>
              </a:rPr>
              <a:t>The Hotel is under Management Contract with ‘Marriott International’ with its ‘Marriot’ brand.</a:t>
            </a:r>
          </a:p>
          <a:p>
            <a:pPr algn="just" fontAlgn="auto">
              <a:spcAft>
                <a:spcPts val="0"/>
              </a:spcAft>
              <a:buClr>
                <a:srgbClr val="C00000"/>
              </a:buClr>
              <a:defRPr/>
            </a:pPr>
            <a:endParaRPr lang="en-IN" b="1" dirty="0">
              <a:latin typeface="Calibri" pitchFamily="34" charset="0"/>
              <a:cs typeface="Calibri" pitchFamily="34" charset="0"/>
            </a:endParaRPr>
          </a:p>
        </p:txBody>
      </p:sp>
      <p:grpSp>
        <p:nvGrpSpPr>
          <p:cNvPr id="19460" name="Group 4"/>
          <p:cNvGrpSpPr>
            <a:grpSpLocks/>
          </p:cNvGrpSpPr>
          <p:nvPr/>
        </p:nvGrpSpPr>
        <p:grpSpPr bwMode="auto">
          <a:xfrm>
            <a:off x="0" y="6324600"/>
            <a:ext cx="9156700" cy="533400"/>
            <a:chOff x="0" y="6324600"/>
            <a:chExt cx="9156700" cy="533400"/>
          </a:xfrm>
        </p:grpSpPr>
        <p:sp>
          <p:nvSpPr>
            <p:cNvPr id="6" name="Rectangle 5"/>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9461" name="Picture 4" descr="C:\Users\HOME\Desktop\Marriott_International_Logo.png"/>
          <p:cNvPicPr>
            <a:picLocks noChangeAspect="1" noChangeArrowheads="1"/>
          </p:cNvPicPr>
          <p:nvPr/>
        </p:nvPicPr>
        <p:blipFill>
          <a:blip r:embed="rId2" cstate="print"/>
          <a:srcRect/>
          <a:stretch>
            <a:fillRect/>
          </a:stretch>
        </p:blipFill>
        <p:spPr bwMode="auto">
          <a:xfrm>
            <a:off x="7620000" y="331788"/>
            <a:ext cx="1371600" cy="549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000" b="1" smtClean="0">
                <a:latin typeface="Calibri" pitchFamily="34" charset="0"/>
                <a:cs typeface="Calibri" pitchFamily="34" charset="0"/>
              </a:rPr>
              <a:t>Our Consultants</a:t>
            </a:r>
          </a:p>
        </p:txBody>
      </p:sp>
      <p:sp>
        <p:nvSpPr>
          <p:cNvPr id="20483" name="Content Placeholder 2"/>
          <p:cNvSpPr>
            <a:spLocks noGrp="1"/>
          </p:cNvSpPr>
          <p:nvPr>
            <p:ph sz="quarter" idx="1"/>
          </p:nvPr>
        </p:nvSpPr>
        <p:spPr>
          <a:xfrm>
            <a:off x="457200" y="1219200"/>
            <a:ext cx="8229600" cy="4937125"/>
          </a:xfrm>
        </p:spPr>
        <p:txBody>
          <a:bodyPr/>
          <a:lstStyle/>
          <a:p>
            <a:pPr marL="0" indent="0">
              <a:buFont typeface="Wingdings 3" pitchFamily="18" charset="2"/>
              <a:buNone/>
            </a:pPr>
            <a:r>
              <a:rPr lang="en-US" sz="1800" b="1" smtClean="0">
                <a:latin typeface="Calibri" pitchFamily="34" charset="0"/>
                <a:cs typeface="Calibri" pitchFamily="34" charset="0"/>
              </a:rPr>
              <a:t>Interior Designs     :       Jeffrey Wilkes &amp; Associates, KL</a:t>
            </a:r>
          </a:p>
          <a:p>
            <a:pPr marL="0" indent="0">
              <a:buFont typeface="Wingdings 3" pitchFamily="18" charset="2"/>
              <a:buNone/>
            </a:pPr>
            <a:endParaRPr lang="en-US" sz="1800" b="1" smtClean="0">
              <a:latin typeface="Calibri" pitchFamily="34" charset="0"/>
              <a:cs typeface="Calibri" pitchFamily="34" charset="0"/>
            </a:endParaRPr>
          </a:p>
          <a:p>
            <a:pPr marL="0" indent="0">
              <a:buFont typeface="Wingdings 3" pitchFamily="18" charset="2"/>
              <a:buNone/>
            </a:pPr>
            <a:r>
              <a:rPr lang="en-US" sz="1800" b="1" smtClean="0">
                <a:latin typeface="Calibri" pitchFamily="34" charset="0"/>
                <a:cs typeface="Calibri" pitchFamily="34" charset="0"/>
              </a:rPr>
              <a:t>Landscaping &amp;</a:t>
            </a:r>
          </a:p>
          <a:p>
            <a:pPr marL="0" indent="0">
              <a:buFont typeface="Wingdings 3" pitchFamily="18" charset="2"/>
              <a:buNone/>
            </a:pPr>
            <a:r>
              <a:rPr lang="en-US" sz="1800" b="1" smtClean="0">
                <a:latin typeface="Calibri" pitchFamily="34" charset="0"/>
                <a:cs typeface="Calibri" pitchFamily="34" charset="0"/>
              </a:rPr>
              <a:t>Hardscaping            :      Bill Bensley , Bangkok          </a:t>
            </a:r>
          </a:p>
          <a:p>
            <a:pPr marL="0" indent="0">
              <a:buFont typeface="Wingdings 3" pitchFamily="18" charset="2"/>
              <a:buNone/>
            </a:pPr>
            <a:endParaRPr lang="en-US" sz="1800" b="1" smtClean="0">
              <a:latin typeface="Calibri" pitchFamily="34" charset="0"/>
              <a:cs typeface="Calibri" pitchFamily="34" charset="0"/>
            </a:endParaRPr>
          </a:p>
          <a:p>
            <a:pPr marL="0" indent="0">
              <a:buFont typeface="Wingdings 3" pitchFamily="18" charset="2"/>
              <a:buNone/>
            </a:pPr>
            <a:r>
              <a:rPr lang="en-US" sz="1800" b="1" smtClean="0">
                <a:latin typeface="Calibri" pitchFamily="34" charset="0"/>
                <a:cs typeface="Calibri" pitchFamily="34" charset="0"/>
              </a:rPr>
              <a:t>Lighting                    :     Tony Corbett, UK</a:t>
            </a:r>
          </a:p>
          <a:p>
            <a:pPr marL="0" indent="0">
              <a:buFont typeface="Wingdings 3" pitchFamily="18" charset="2"/>
              <a:buNone/>
            </a:pPr>
            <a:endParaRPr lang="en-US" sz="1800" b="1" smtClean="0">
              <a:latin typeface="Calibri" pitchFamily="34" charset="0"/>
              <a:cs typeface="Calibri" pitchFamily="34" charset="0"/>
            </a:endParaRPr>
          </a:p>
          <a:p>
            <a:pPr marL="0" indent="0">
              <a:buFont typeface="Wingdings 3" pitchFamily="18" charset="2"/>
              <a:buNone/>
            </a:pPr>
            <a:r>
              <a:rPr lang="en-US" sz="1800" b="1" smtClean="0">
                <a:latin typeface="Calibri" pitchFamily="34" charset="0"/>
                <a:cs typeface="Calibri" pitchFamily="34" charset="0"/>
              </a:rPr>
              <a:t>Graphic Design       :     Corlett  Design, AUS</a:t>
            </a:r>
          </a:p>
          <a:p>
            <a:pPr marL="0" indent="0">
              <a:buFont typeface="Wingdings 3" pitchFamily="18" charset="2"/>
              <a:buNone/>
            </a:pPr>
            <a:endParaRPr lang="en-US" sz="1800" b="1" smtClean="0">
              <a:latin typeface="Calibri" pitchFamily="34" charset="0"/>
              <a:cs typeface="Calibri" pitchFamily="34" charset="0"/>
            </a:endParaRPr>
          </a:p>
          <a:p>
            <a:pPr marL="0" indent="0">
              <a:buFont typeface="Wingdings 3" pitchFamily="18" charset="2"/>
              <a:buNone/>
            </a:pPr>
            <a:r>
              <a:rPr lang="en-US" sz="1800" b="1" smtClean="0">
                <a:latin typeface="Calibri" pitchFamily="34" charset="0"/>
                <a:cs typeface="Calibri" pitchFamily="34" charset="0"/>
              </a:rPr>
              <a:t>     </a:t>
            </a:r>
          </a:p>
        </p:txBody>
      </p:sp>
      <p:grpSp>
        <p:nvGrpSpPr>
          <p:cNvPr id="20484" name="Group 3"/>
          <p:cNvGrpSpPr>
            <a:grpSpLocks/>
          </p:cNvGrpSpPr>
          <p:nvPr/>
        </p:nvGrpSpPr>
        <p:grpSpPr bwMode="auto">
          <a:xfrm>
            <a:off x="0" y="6324600"/>
            <a:ext cx="9156700" cy="533400"/>
            <a:chOff x="0" y="6324600"/>
            <a:chExt cx="9156700" cy="533400"/>
          </a:xfrm>
        </p:grpSpPr>
        <p:sp>
          <p:nvSpPr>
            <p:cNvPr id="5" name="Rectangle 4"/>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700" y="0"/>
            <a:ext cx="70739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Marriott Hyderabad – Rooms</a:t>
            </a:r>
            <a:endParaRPr lang="en-IN" sz="3000" b="1" smtClean="0">
              <a:latin typeface="Calibri" pitchFamily="34" charset="0"/>
              <a:cs typeface="Calibri" pitchFamily="34" charset="0"/>
            </a:endParaRPr>
          </a:p>
        </p:txBody>
      </p:sp>
      <p:pic>
        <p:nvPicPr>
          <p:cNvPr id="21507" name="Picture 2" descr="Guest Room"/>
          <p:cNvPicPr>
            <a:picLocks noChangeAspect="1" noChangeArrowheads="1"/>
          </p:cNvPicPr>
          <p:nvPr/>
        </p:nvPicPr>
        <p:blipFill>
          <a:blip r:embed="rId2" cstate="print"/>
          <a:srcRect/>
          <a:stretch>
            <a:fillRect/>
          </a:stretch>
        </p:blipFill>
        <p:spPr bwMode="auto">
          <a:xfrm>
            <a:off x="471488" y="1966913"/>
            <a:ext cx="5243512" cy="3214687"/>
          </a:xfrm>
          <a:prstGeom prst="rect">
            <a:avLst/>
          </a:prstGeom>
          <a:noFill/>
          <a:ln w="9525">
            <a:solidFill>
              <a:schemeClr val="tx1"/>
            </a:solidFill>
            <a:miter lim="800000"/>
            <a:headEnd/>
            <a:tailEnd/>
          </a:ln>
        </p:spPr>
      </p:pic>
      <p:graphicFrame>
        <p:nvGraphicFramePr>
          <p:cNvPr id="5" name="Table 4"/>
          <p:cNvGraphicFramePr>
            <a:graphicFrameLocks noGrp="1"/>
          </p:cNvGraphicFramePr>
          <p:nvPr/>
        </p:nvGraphicFramePr>
        <p:xfrm>
          <a:off x="5867400" y="1966913"/>
          <a:ext cx="2890838" cy="3217863"/>
        </p:xfrm>
        <a:graphic>
          <a:graphicData uri="http://schemas.openxmlformats.org/drawingml/2006/table">
            <a:tbl>
              <a:tblPr/>
              <a:tblGrid>
                <a:gridCol w="1976438"/>
                <a:gridCol w="914400"/>
              </a:tblGrid>
              <a:tr h="7604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Calibri" pitchFamily="34" charset="0"/>
                        </a:rPr>
                        <a:t>Room Configuration</a:t>
                      </a: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5373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cs typeface="Calibri" pitchFamily="34" charset="0"/>
                        </a:rPr>
                        <a:t>No. of Rooms</a:t>
                      </a: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953735"/>
                    </a:solidFill>
                  </a:tcPr>
                </a:tc>
              </a:tr>
              <a:tr h="409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Calibri" pitchFamily="34" charset="0"/>
                        </a:rPr>
                        <a:t>  Premier Club</a:t>
                      </a:r>
                    </a:p>
                  </a:txBody>
                  <a:tcPr marL="9525" marR="9525" marT="9523"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Calibri" pitchFamily="34" charset="0"/>
                        </a:rPr>
                        <a:t>106 </a:t>
                      </a:r>
                    </a:p>
                  </a:txBody>
                  <a:tcPr marL="9525" marR="9525" marT="9523"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09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Calibri" pitchFamily="34" charset="0"/>
                        </a:rPr>
                        <a:t>  Lake View</a:t>
                      </a:r>
                    </a:p>
                  </a:txBody>
                  <a:tcPr marL="9525" marR="9525" marT="9523"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Calibri" pitchFamily="34" charset="0"/>
                        </a:rPr>
                        <a:t>40 </a:t>
                      </a:r>
                    </a:p>
                  </a:txBody>
                  <a:tcPr marL="9525" marR="9525" marT="9523"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09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Calibri" pitchFamily="34" charset="0"/>
                        </a:rPr>
                        <a:t>  Executive rooms</a:t>
                      </a:r>
                    </a:p>
                  </a:txBody>
                  <a:tcPr marL="9525" marR="9525" marT="9523"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Calibri" pitchFamily="34" charset="0"/>
                        </a:rPr>
                        <a:t>140 </a:t>
                      </a:r>
                    </a:p>
                  </a:txBody>
                  <a:tcPr marL="9525" marR="9525" marT="9523"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09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Calibri" pitchFamily="34" charset="0"/>
                        </a:rPr>
                        <a:t>  Suite Rooms</a:t>
                      </a:r>
                    </a:p>
                  </a:txBody>
                  <a:tcPr marL="9525" marR="9525" marT="9523"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Calibri" pitchFamily="34" charset="0"/>
                        </a:rPr>
                        <a:t>10 </a:t>
                      </a:r>
                    </a:p>
                  </a:txBody>
                  <a:tcPr marL="9525" marR="9525" marT="9523"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09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Calibri" pitchFamily="34" charset="0"/>
                        </a:rPr>
                        <a:t>  Presidential Suite</a:t>
                      </a:r>
                    </a:p>
                  </a:txBody>
                  <a:tcPr marL="9525" marR="9525" marT="9523"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sz="1800" b="0" i="0" u="none" strike="noStrike" cap="none" normalizeH="0" baseline="0" smtClean="0">
                          <a:ln>
                            <a:noFill/>
                          </a:ln>
                          <a:solidFill>
                            <a:srgbClr val="000000"/>
                          </a:solidFill>
                          <a:effectLst/>
                          <a:latin typeface="Calibri" pitchFamily="34" charset="0"/>
                          <a:cs typeface="Calibri" pitchFamily="34" charset="0"/>
                        </a:rPr>
                        <a:t>1 </a:t>
                      </a:r>
                    </a:p>
                  </a:txBody>
                  <a:tcPr marL="9525" marR="9525" marT="9523"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409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IN" sz="1800" b="1" i="0" u="none" strike="noStrike" cap="none" normalizeH="0" baseline="0" smtClean="0">
                          <a:ln>
                            <a:noFill/>
                          </a:ln>
                          <a:solidFill>
                            <a:srgbClr val="000000"/>
                          </a:solidFill>
                          <a:effectLst/>
                          <a:latin typeface="Calibri" pitchFamily="34" charset="0"/>
                          <a:cs typeface="Calibri" pitchFamily="34" charset="0"/>
                        </a:rPr>
                        <a:t>Total </a:t>
                      </a:r>
                    </a:p>
                  </a:txBody>
                  <a:tcPr marL="9525" marR="9525" marT="9523"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cs typeface="Calibri" pitchFamily="34" charset="0"/>
                        </a:rPr>
                        <a:t>297</a:t>
                      </a: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1533" name="Group 8"/>
          <p:cNvGrpSpPr>
            <a:grpSpLocks/>
          </p:cNvGrpSpPr>
          <p:nvPr/>
        </p:nvGrpSpPr>
        <p:grpSpPr bwMode="auto">
          <a:xfrm>
            <a:off x="0" y="6324600"/>
            <a:ext cx="9156700" cy="533400"/>
            <a:chOff x="0" y="6324600"/>
            <a:chExt cx="9156700" cy="533400"/>
          </a:xfrm>
        </p:grpSpPr>
        <p:sp>
          <p:nvSpPr>
            <p:cNvPr id="10" name="Rectangle 9"/>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1534" name="Picture 4" descr="C:\Users\HOME\Desktop\Marriott_International_Logo.png"/>
          <p:cNvPicPr>
            <a:picLocks noChangeAspect="1" noChangeArrowheads="1"/>
          </p:cNvPicPr>
          <p:nvPr/>
        </p:nvPicPr>
        <p:blipFill>
          <a:blip r:embed="rId3" cstate="print"/>
          <a:srcRect/>
          <a:stretch>
            <a:fillRect/>
          </a:stretch>
        </p:blipFill>
        <p:spPr bwMode="auto">
          <a:xfrm>
            <a:off x="7620000" y="331788"/>
            <a:ext cx="1371600" cy="549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7162800" cy="990600"/>
          </a:xfrm>
        </p:spPr>
        <p:txBody>
          <a:bodyPr/>
          <a:lstStyle/>
          <a:p>
            <a:pPr eaLnBrk="1" hangingPunct="1"/>
            <a:r>
              <a:rPr lang="en-US" sz="3000" smtClean="0">
                <a:latin typeface="Calibri" pitchFamily="34" charset="0"/>
                <a:cs typeface="Calibri" pitchFamily="34" charset="0"/>
              </a:rPr>
              <a:t>       </a:t>
            </a:r>
            <a:r>
              <a:rPr lang="en-US" sz="3000" b="1" smtClean="0">
                <a:latin typeface="Calibri" pitchFamily="34" charset="0"/>
                <a:cs typeface="Calibri" pitchFamily="34" charset="0"/>
              </a:rPr>
              <a:t>Mariott Hyderabad - Competition</a:t>
            </a:r>
          </a:p>
        </p:txBody>
      </p:sp>
      <p:sp>
        <p:nvSpPr>
          <p:cNvPr id="22531" name="TextBox 3"/>
          <p:cNvSpPr txBox="1">
            <a:spLocks noChangeArrowheads="1"/>
          </p:cNvSpPr>
          <p:nvPr/>
        </p:nvSpPr>
        <p:spPr bwMode="auto">
          <a:xfrm>
            <a:off x="609600" y="1524000"/>
            <a:ext cx="2667000" cy="461963"/>
          </a:xfrm>
          <a:prstGeom prst="rect">
            <a:avLst/>
          </a:prstGeom>
          <a:noFill/>
          <a:ln w="9525">
            <a:noFill/>
            <a:miter lim="800000"/>
            <a:headEnd/>
            <a:tailEnd/>
          </a:ln>
        </p:spPr>
        <p:txBody>
          <a:bodyPr>
            <a:spAutoFit/>
          </a:bodyPr>
          <a:lstStyle/>
          <a:p>
            <a:r>
              <a:rPr lang="en-US" sz="2400" b="1">
                <a:latin typeface="Calibri" pitchFamily="34" charset="0"/>
              </a:rPr>
              <a:t>Hotel</a:t>
            </a:r>
          </a:p>
        </p:txBody>
      </p:sp>
      <p:sp>
        <p:nvSpPr>
          <p:cNvPr id="22532" name="TextBox 4"/>
          <p:cNvSpPr txBox="1">
            <a:spLocks noChangeArrowheads="1"/>
          </p:cNvSpPr>
          <p:nvPr/>
        </p:nvSpPr>
        <p:spPr bwMode="auto">
          <a:xfrm>
            <a:off x="4800600" y="1524000"/>
            <a:ext cx="2895600" cy="461963"/>
          </a:xfrm>
          <a:prstGeom prst="rect">
            <a:avLst/>
          </a:prstGeom>
          <a:noFill/>
          <a:ln w="9525">
            <a:noFill/>
            <a:miter lim="800000"/>
            <a:headEnd/>
            <a:tailEnd/>
          </a:ln>
        </p:spPr>
        <p:txBody>
          <a:bodyPr>
            <a:spAutoFit/>
          </a:bodyPr>
          <a:lstStyle/>
          <a:p>
            <a:r>
              <a:rPr lang="en-US" sz="2400" b="1">
                <a:latin typeface="Calibri" pitchFamily="34" charset="0"/>
              </a:rPr>
              <a:t>Rooms</a:t>
            </a:r>
          </a:p>
        </p:txBody>
      </p:sp>
      <p:sp>
        <p:nvSpPr>
          <p:cNvPr id="22533" name="TextBox 10"/>
          <p:cNvSpPr txBox="1">
            <a:spLocks noChangeArrowheads="1"/>
          </p:cNvSpPr>
          <p:nvPr/>
        </p:nvSpPr>
        <p:spPr bwMode="auto">
          <a:xfrm>
            <a:off x="596900" y="2209800"/>
            <a:ext cx="5651500" cy="2032000"/>
          </a:xfrm>
          <a:prstGeom prst="rect">
            <a:avLst/>
          </a:prstGeom>
          <a:noFill/>
          <a:ln w="9525">
            <a:noFill/>
            <a:miter lim="800000"/>
            <a:headEnd/>
            <a:tailEnd/>
          </a:ln>
        </p:spPr>
        <p:txBody>
          <a:bodyPr>
            <a:spAutoFit/>
          </a:bodyPr>
          <a:lstStyle/>
          <a:p>
            <a:r>
              <a:rPr lang="en-US" b="1">
                <a:latin typeface="Calibri" pitchFamily="34" charset="0"/>
              </a:rPr>
              <a:t>Taj Krishna                                                               258</a:t>
            </a:r>
          </a:p>
          <a:p>
            <a:r>
              <a:rPr lang="en-US" b="1">
                <a:latin typeface="Calibri" pitchFamily="34" charset="0"/>
              </a:rPr>
              <a:t> </a:t>
            </a:r>
          </a:p>
          <a:p>
            <a:r>
              <a:rPr lang="en-US" b="1">
                <a:latin typeface="Calibri" pitchFamily="34" charset="0"/>
              </a:rPr>
              <a:t>Taj Deccan                                                               151</a:t>
            </a:r>
          </a:p>
          <a:p>
            <a:endParaRPr lang="en-US" b="1">
              <a:latin typeface="Calibri" pitchFamily="34" charset="0"/>
            </a:endParaRPr>
          </a:p>
          <a:p>
            <a:r>
              <a:rPr lang="en-US" b="1">
                <a:latin typeface="Calibri" pitchFamily="34" charset="0"/>
              </a:rPr>
              <a:t>ITC Kakatiya                                                             189</a:t>
            </a:r>
          </a:p>
          <a:p>
            <a:endParaRPr lang="en-US" b="1">
              <a:latin typeface="Calibri" pitchFamily="34" charset="0"/>
            </a:endParaRPr>
          </a:p>
          <a:p>
            <a:r>
              <a:rPr lang="en-US" b="1">
                <a:latin typeface="Calibri" pitchFamily="34" charset="0"/>
              </a:rPr>
              <a:t>THE PARK                                                                 270    </a:t>
            </a:r>
          </a:p>
        </p:txBody>
      </p:sp>
      <p:grpSp>
        <p:nvGrpSpPr>
          <p:cNvPr id="22534" name="Group 11"/>
          <p:cNvGrpSpPr>
            <a:grpSpLocks/>
          </p:cNvGrpSpPr>
          <p:nvPr/>
        </p:nvGrpSpPr>
        <p:grpSpPr bwMode="auto">
          <a:xfrm>
            <a:off x="0" y="6324600"/>
            <a:ext cx="9156700" cy="533400"/>
            <a:chOff x="0" y="6324600"/>
            <a:chExt cx="9156700" cy="533400"/>
          </a:xfrm>
        </p:grpSpPr>
        <p:sp>
          <p:nvSpPr>
            <p:cNvPr id="13" name="Rectangle 12"/>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2535" name="Picture 4" descr="C:\Users\HOME\Desktop\Marriott_International_Logo.png"/>
          <p:cNvPicPr>
            <a:picLocks noChangeAspect="1" noChangeArrowheads="1"/>
          </p:cNvPicPr>
          <p:nvPr/>
        </p:nvPicPr>
        <p:blipFill>
          <a:blip r:embed="rId2" cstate="print"/>
          <a:srcRect/>
          <a:stretch>
            <a:fillRect/>
          </a:stretch>
        </p:blipFill>
        <p:spPr bwMode="auto">
          <a:xfrm>
            <a:off x="7620000" y="331788"/>
            <a:ext cx="1371600" cy="549275"/>
          </a:xfrm>
          <a:prstGeom prst="rect">
            <a:avLst/>
          </a:prstGeom>
          <a:noFill/>
          <a:ln w="9525">
            <a:noFill/>
            <a:miter lim="800000"/>
            <a:headEnd/>
            <a:tailEnd/>
          </a:ln>
        </p:spPr>
      </p:pic>
      <p:sp>
        <p:nvSpPr>
          <p:cNvPr id="2" name="Rectangle 1"/>
          <p:cNvSpPr/>
          <p:nvPr/>
        </p:nvSpPr>
        <p:spPr>
          <a:xfrm>
            <a:off x="457200" y="1524000"/>
            <a:ext cx="5562600" cy="2895600"/>
          </a:xfrm>
          <a:prstGeom prst="rect">
            <a:avLst/>
          </a:prstGeom>
          <a:noFill/>
          <a:ln>
            <a:solidFill>
              <a:srgbClr val="9537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a:off x="457200" y="2133600"/>
            <a:ext cx="5562600" cy="0"/>
          </a:xfrm>
          <a:prstGeom prst="line">
            <a:avLst/>
          </a:prstGeom>
          <a:ln>
            <a:solidFill>
              <a:srgbClr val="95373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700" y="0"/>
            <a:ext cx="7378700" cy="990600"/>
          </a:xfrm>
        </p:spPr>
        <p:txBody>
          <a:bodyPr/>
          <a:lstStyle/>
          <a:p>
            <a:pPr algn="ctr" eaLnBrk="1" hangingPunct="1"/>
            <a:r>
              <a:rPr lang="en-US" sz="3000" b="1" smtClean="0">
                <a:latin typeface="Calibri" pitchFamily="34" charset="0"/>
                <a:cs typeface="Calibri" pitchFamily="34" charset="0"/>
              </a:rPr>
              <a:t>Marriott Hyderabad – Convention Center</a:t>
            </a:r>
            <a:endParaRPr lang="en-IN" sz="3000" b="1" smtClean="0">
              <a:latin typeface="Calibri" pitchFamily="34" charset="0"/>
              <a:cs typeface="Calibri" pitchFamily="34" charset="0"/>
            </a:endParaRPr>
          </a:p>
        </p:txBody>
      </p:sp>
      <p:pic>
        <p:nvPicPr>
          <p:cNvPr id="23555" name="Picture 2" descr="Convention Hall"/>
          <p:cNvPicPr>
            <a:picLocks noChangeAspect="1" noChangeArrowheads="1"/>
          </p:cNvPicPr>
          <p:nvPr/>
        </p:nvPicPr>
        <p:blipFill>
          <a:blip r:embed="rId2" cstate="print"/>
          <a:srcRect/>
          <a:stretch>
            <a:fillRect/>
          </a:stretch>
        </p:blipFill>
        <p:spPr bwMode="auto">
          <a:xfrm>
            <a:off x="547688" y="1685925"/>
            <a:ext cx="8139112" cy="4181475"/>
          </a:xfrm>
          <a:prstGeom prst="rect">
            <a:avLst/>
          </a:prstGeom>
          <a:noFill/>
          <a:ln w="9525">
            <a:solidFill>
              <a:schemeClr val="tx1"/>
            </a:solidFill>
            <a:miter lim="800000"/>
            <a:headEnd/>
            <a:tailEnd/>
          </a:ln>
        </p:spPr>
      </p:pic>
      <p:sp>
        <p:nvSpPr>
          <p:cNvPr id="23556" name="TextBox 5"/>
          <p:cNvSpPr txBox="1">
            <a:spLocks noChangeArrowheads="1"/>
          </p:cNvSpPr>
          <p:nvPr/>
        </p:nvSpPr>
        <p:spPr bwMode="auto">
          <a:xfrm>
            <a:off x="547688" y="1216025"/>
            <a:ext cx="8139112" cy="344488"/>
          </a:xfrm>
          <a:prstGeom prst="rect">
            <a:avLst/>
          </a:prstGeom>
          <a:solidFill>
            <a:srgbClr val="953735"/>
          </a:solidFill>
          <a:ln w="9525">
            <a:noFill/>
            <a:miter lim="800000"/>
            <a:headEnd/>
            <a:tailEnd/>
          </a:ln>
        </p:spPr>
        <p:txBody>
          <a:bodyPr>
            <a:spAutoFit/>
          </a:bodyPr>
          <a:lstStyle/>
          <a:p>
            <a:pPr algn="ctr"/>
            <a:r>
              <a:rPr lang="en-US" sz="1600" b="1" i="1">
                <a:solidFill>
                  <a:schemeClr val="bg1"/>
                </a:solidFill>
                <a:latin typeface="Cambria" pitchFamily="18" charset="0"/>
              </a:rPr>
              <a:t>Marriott Convention Centre</a:t>
            </a:r>
            <a:endParaRPr lang="en-IN" sz="1600" b="1" i="1">
              <a:solidFill>
                <a:schemeClr val="bg1"/>
              </a:solidFill>
              <a:latin typeface="Cambria" pitchFamily="18" charset="0"/>
            </a:endParaRPr>
          </a:p>
        </p:txBody>
      </p:sp>
      <p:sp>
        <p:nvSpPr>
          <p:cNvPr id="23557" name="TextBox 2"/>
          <p:cNvSpPr txBox="1">
            <a:spLocks noChangeArrowheads="1"/>
          </p:cNvSpPr>
          <p:nvPr/>
        </p:nvSpPr>
        <p:spPr bwMode="auto">
          <a:xfrm>
            <a:off x="533400" y="5953125"/>
            <a:ext cx="8153400" cy="338138"/>
          </a:xfrm>
          <a:prstGeom prst="rect">
            <a:avLst/>
          </a:prstGeom>
          <a:solidFill>
            <a:srgbClr val="953735"/>
          </a:solidFill>
          <a:ln w="9525">
            <a:noFill/>
            <a:miter lim="800000"/>
            <a:headEnd/>
            <a:tailEnd/>
          </a:ln>
        </p:spPr>
        <p:txBody>
          <a:bodyPr>
            <a:spAutoFit/>
          </a:bodyPr>
          <a:lstStyle/>
          <a:p>
            <a:pPr algn="ctr"/>
            <a:r>
              <a:rPr lang="en-US" sz="1600" b="1" i="1">
                <a:solidFill>
                  <a:schemeClr val="bg1"/>
                </a:solidFill>
                <a:latin typeface="Cambria" pitchFamily="18" charset="0"/>
              </a:rPr>
              <a:t>Suitable for </a:t>
            </a:r>
            <a:r>
              <a:rPr lang="en-IN" sz="1600" b="1" i="1">
                <a:solidFill>
                  <a:schemeClr val="bg1"/>
                </a:solidFill>
                <a:latin typeface="Cambria" pitchFamily="18" charset="0"/>
              </a:rPr>
              <a:t>Business Convention, Associations  AGM’s, Weddings and Reception</a:t>
            </a:r>
          </a:p>
        </p:txBody>
      </p:sp>
      <p:grpSp>
        <p:nvGrpSpPr>
          <p:cNvPr id="23558" name="Group 7"/>
          <p:cNvGrpSpPr>
            <a:grpSpLocks/>
          </p:cNvGrpSpPr>
          <p:nvPr/>
        </p:nvGrpSpPr>
        <p:grpSpPr bwMode="auto">
          <a:xfrm>
            <a:off x="0" y="6324600"/>
            <a:ext cx="9156700" cy="533400"/>
            <a:chOff x="0" y="6324600"/>
            <a:chExt cx="9156700" cy="533400"/>
          </a:xfrm>
        </p:grpSpPr>
        <p:sp>
          <p:nvSpPr>
            <p:cNvPr id="9" name="Rectangle 8"/>
            <p:cNvSpPr/>
            <p:nvPr/>
          </p:nvSpPr>
          <p:spPr>
            <a:xfrm>
              <a:off x="0" y="6591300"/>
              <a:ext cx="9144000" cy="266700"/>
            </a:xfrm>
            <a:prstGeom prst="rect">
              <a:avLst/>
            </a:prstGeom>
            <a:solidFill>
              <a:srgbClr val="9537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2700" y="6324600"/>
              <a:ext cx="91440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3559" name="Picture 4" descr="C:\Users\HOME\Desktop\Marriott_International_Logo.png"/>
          <p:cNvPicPr>
            <a:picLocks noChangeAspect="1" noChangeArrowheads="1"/>
          </p:cNvPicPr>
          <p:nvPr/>
        </p:nvPicPr>
        <p:blipFill>
          <a:blip r:embed="rId3" cstate="print"/>
          <a:srcRect/>
          <a:stretch>
            <a:fillRect/>
          </a:stretch>
        </p:blipFill>
        <p:spPr bwMode="auto">
          <a:xfrm>
            <a:off x="7620000" y="331788"/>
            <a:ext cx="1371600" cy="549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Origin</Template>
  <TotalTime>5322</TotalTime>
  <Words>1513</Words>
  <Application>Microsoft Office PowerPoint</Application>
  <PresentationFormat>On-screen Show (4:3)</PresentationFormat>
  <Paragraphs>275</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Origin</vt:lpstr>
      <vt:lpstr>PowerPoint Presentation</vt:lpstr>
      <vt:lpstr>   Key Management Profile</vt:lpstr>
      <vt:lpstr>   Property &amp; Location Snapshots</vt:lpstr>
      <vt:lpstr>      Marriott Hyderabad Hotel &amp; Convention Centre </vt:lpstr>
      <vt:lpstr>       Snapshot</vt:lpstr>
      <vt:lpstr>Our Consultants</vt:lpstr>
      <vt:lpstr>    Marriott Hyderabad – Rooms</vt:lpstr>
      <vt:lpstr>       Mariott Hyderabad - Competition</vt:lpstr>
      <vt:lpstr>Marriott Hyderabad – Convention Center</vt:lpstr>
      <vt:lpstr>     Marriott Hyderabad – Conference Space</vt:lpstr>
      <vt:lpstr>     Marriott Hyderabad – Meeting Rooms</vt:lpstr>
      <vt:lpstr>    Marriott Hyderabad – Social Events</vt:lpstr>
      <vt:lpstr>     Marriott Hyderabad – F &amp; B</vt:lpstr>
      <vt:lpstr>     Marriott Hyderabad – F &amp; B</vt:lpstr>
      <vt:lpstr>     Marriott Hyderabad – F &amp; B</vt:lpstr>
      <vt:lpstr>     Marriott Hyderabad – Health &amp; Fitness</vt:lpstr>
      <vt:lpstr>      Courtyard by Marriott, Hyderabad</vt:lpstr>
      <vt:lpstr>     Courtyard Hyderabad– Property Overview</vt:lpstr>
      <vt:lpstr>       Courtyard Hyderabad– Snapshot</vt:lpstr>
      <vt:lpstr>       Courtyard Hyderabad – Rooms</vt:lpstr>
      <vt:lpstr>      Courtyard Hyderabad - Competition</vt:lpstr>
      <vt:lpstr>       Courtyard Hyderabad – F &amp; B</vt:lpstr>
      <vt:lpstr>     Courtyard Hyderabad – Conference facilities</vt:lpstr>
      <vt:lpstr>Market Analysis: Hyderabad</vt:lpstr>
      <vt:lpstr>      FUTURE</vt:lpstr>
      <vt:lpstr>      FUTURE</vt:lpstr>
      <vt:lpstr>     Our USP</vt:lpstr>
      <vt:lpstr>    Financial Excerpts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ankur.jain</dc:creator>
  <cp:lastModifiedBy>A Narahari</cp:lastModifiedBy>
  <cp:revision>377</cp:revision>
  <cp:lastPrinted>2013-04-16T13:22:13Z</cp:lastPrinted>
  <dcterms:created xsi:type="dcterms:W3CDTF">2013-03-25T08:57:23Z</dcterms:created>
  <dcterms:modified xsi:type="dcterms:W3CDTF">2022-04-20T10:56:40Z</dcterms:modified>
</cp:coreProperties>
</file>