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F7D4-82DB-43D7-9E10-BFCEDC66A912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BD26-2E79-4C22-9561-F2398FC54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0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F7D4-82DB-43D7-9E10-BFCEDC66A912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BD26-2E79-4C22-9561-F2398FC54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4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F7D4-82DB-43D7-9E10-BFCEDC66A912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BD26-2E79-4C22-9561-F2398FC54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0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F7D4-82DB-43D7-9E10-BFCEDC66A912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BD26-2E79-4C22-9561-F2398FC54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7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F7D4-82DB-43D7-9E10-BFCEDC66A912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BD26-2E79-4C22-9561-F2398FC54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55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F7D4-82DB-43D7-9E10-BFCEDC66A912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BD26-2E79-4C22-9561-F2398FC54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7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F7D4-82DB-43D7-9E10-BFCEDC66A912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BD26-2E79-4C22-9561-F2398FC54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8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F7D4-82DB-43D7-9E10-BFCEDC66A912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BD26-2E79-4C22-9561-F2398FC54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221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F7D4-82DB-43D7-9E10-BFCEDC66A912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BD26-2E79-4C22-9561-F2398FC54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3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F7D4-82DB-43D7-9E10-BFCEDC66A912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BD26-2E79-4C22-9561-F2398FC54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4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F7D4-82DB-43D7-9E10-BFCEDC66A912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CBD26-2E79-4C22-9561-F2398FC54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2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7F7D4-82DB-43D7-9E10-BFCEDC66A912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CBD26-2E79-4C22-9561-F2398FC54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13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5343" y="2456601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32576" y="2456601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9815" y="2456601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87051" y="2456601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87051" y="3837299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309814" y="3837299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32579" y="3837299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55342" y="3837299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55342" y="5217997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632579" y="5024886"/>
            <a:ext cx="1841307" cy="1029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4" idx="3"/>
          </p:cNvCxnSpPr>
          <p:nvPr/>
        </p:nvCxnSpPr>
        <p:spPr>
          <a:xfrm>
            <a:off x="2688608" y="2736380"/>
            <a:ext cx="943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365843" y="2736380"/>
            <a:ext cx="943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8043082" y="2761400"/>
            <a:ext cx="943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688607" y="5479579"/>
            <a:ext cx="943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7" idx="2"/>
            <a:endCxn id="8" idx="0"/>
          </p:cNvCxnSpPr>
          <p:nvPr/>
        </p:nvCxnSpPr>
        <p:spPr>
          <a:xfrm>
            <a:off x="9853684" y="3016159"/>
            <a:ext cx="0" cy="821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821974" y="4396857"/>
            <a:ext cx="0" cy="821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1"/>
            <a:endCxn id="9" idx="3"/>
          </p:cNvCxnSpPr>
          <p:nvPr/>
        </p:nvCxnSpPr>
        <p:spPr>
          <a:xfrm flipH="1">
            <a:off x="8043079" y="4117078"/>
            <a:ext cx="9439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5365839" y="4073859"/>
            <a:ext cx="9439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89742" y="4117078"/>
            <a:ext cx="9439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131625" y="2516036"/>
            <a:ext cx="181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Oil Charging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48480" y="2418773"/>
            <a:ext cx="1810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Addition Of </a:t>
            </a:r>
            <a:r>
              <a:rPr lang="en-US" dirty="0" err="1"/>
              <a:t>Pentaerythritol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770196" y="2422797"/>
            <a:ext cx="1810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Addition of catalyst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987048" y="2413214"/>
            <a:ext cx="1810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Hold For MG formation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125802" y="3932412"/>
            <a:ext cx="181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Check MG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31536" y="5293438"/>
            <a:ext cx="181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Check Viscosity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727273" y="2243966"/>
            <a:ext cx="973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Heat up to 150 °c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19741" y="355347"/>
            <a:ext cx="8242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Alkyd Process Flow Diagram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663284" y="3816322"/>
            <a:ext cx="1810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Check samples for Viscosity, AV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355302" y="3793912"/>
            <a:ext cx="1810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Addition Of PA, </a:t>
            </a:r>
            <a:r>
              <a:rPr lang="en-US" dirty="0" err="1"/>
              <a:t>Glycerine,MX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893932" y="3746271"/>
            <a:ext cx="1948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and transfer to blender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693427" y="5174610"/>
            <a:ext cx="1917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Transfer to Tank through Filter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88450" y="2200157"/>
            <a:ext cx="1014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Heat up to 170 °c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165904" y="2196283"/>
            <a:ext cx="1094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Heat up to 260 °c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373797" y="3478623"/>
            <a:ext cx="108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Heat gradually up to 230 °c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058852" y="3629046"/>
            <a:ext cx="108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If Ok Cool up to 190 °c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10797650" y="4117077"/>
            <a:ext cx="5163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11259403" y="2761400"/>
            <a:ext cx="13648" cy="1308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37" idx="3"/>
          </p:cNvCxnSpPr>
          <p:nvPr/>
        </p:nvCxnSpPr>
        <p:spPr>
          <a:xfrm flipH="1" flipV="1">
            <a:off x="10797650" y="2736380"/>
            <a:ext cx="426491" cy="9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1313994" y="3115568"/>
            <a:ext cx="682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If Not OK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837269" y="3480498"/>
            <a:ext cx="723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After getting it ok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977214" y="4563220"/>
            <a:ext cx="682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Add solvent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839859" y="5592632"/>
            <a:ext cx="682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If OK</a:t>
            </a:r>
          </a:p>
        </p:txBody>
      </p:sp>
      <p:cxnSp>
        <p:nvCxnSpPr>
          <p:cNvPr id="66" name="Straight Arrow Connector 65"/>
          <p:cNvCxnSpPr>
            <a:stCxn id="12" idx="1"/>
          </p:cNvCxnSpPr>
          <p:nvPr/>
        </p:nvCxnSpPr>
        <p:spPr>
          <a:xfrm flipH="1">
            <a:off x="455351" y="5497776"/>
            <a:ext cx="4999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55351" y="4807427"/>
            <a:ext cx="0" cy="670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455351" y="4794052"/>
            <a:ext cx="1366623" cy="13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33880" y="4908710"/>
            <a:ext cx="682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If Not OK</a:t>
            </a:r>
          </a:p>
        </p:txBody>
      </p:sp>
    </p:spTree>
    <p:extLst>
      <p:ext uri="{BB962C8B-B14F-4D97-AF65-F5344CB8AC3E}">
        <p14:creationId xmlns:p14="http://schemas.microsoft.com/office/powerpoint/2010/main" val="2916507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5343" y="2456601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32576" y="2456601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9815" y="2456601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87051" y="2456601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87051" y="3837299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309814" y="3837299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32579" y="3837299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55342" y="3837299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55342" y="5217997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632579" y="5024886"/>
            <a:ext cx="1841307" cy="1029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4" idx="3"/>
          </p:cNvCxnSpPr>
          <p:nvPr/>
        </p:nvCxnSpPr>
        <p:spPr>
          <a:xfrm>
            <a:off x="2688608" y="2736380"/>
            <a:ext cx="943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365843" y="2736380"/>
            <a:ext cx="943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8043082" y="2761400"/>
            <a:ext cx="943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688607" y="5479579"/>
            <a:ext cx="943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7" idx="2"/>
            <a:endCxn id="8" idx="0"/>
          </p:cNvCxnSpPr>
          <p:nvPr/>
        </p:nvCxnSpPr>
        <p:spPr>
          <a:xfrm>
            <a:off x="9853684" y="3016159"/>
            <a:ext cx="0" cy="821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821974" y="4396857"/>
            <a:ext cx="0" cy="821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1"/>
            <a:endCxn id="9" idx="3"/>
          </p:cNvCxnSpPr>
          <p:nvPr/>
        </p:nvCxnSpPr>
        <p:spPr>
          <a:xfrm flipH="1">
            <a:off x="8043079" y="4117078"/>
            <a:ext cx="9439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5365839" y="4073859"/>
            <a:ext cx="9439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89742" y="4117078"/>
            <a:ext cx="9439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97339" y="2422797"/>
            <a:ext cx="1810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N-Butanol charging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271144" y="2418773"/>
            <a:ext cx="1887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Addition Of Paraformaldehyde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770196" y="2422797"/>
            <a:ext cx="1810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Addition of catalyst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987048" y="2413214"/>
            <a:ext cx="181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Hold For 4 hour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125802" y="3932412"/>
            <a:ext cx="181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Check sample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53069" y="5175481"/>
            <a:ext cx="1810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Check Viscosity, Tolerance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19741" y="355347"/>
            <a:ext cx="8242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UF Resin Process Flow Diagram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663284" y="3816322"/>
            <a:ext cx="181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Urea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355302" y="3793912"/>
            <a:ext cx="181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Addition Of Acid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45024" y="3910141"/>
            <a:ext cx="1948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</a:t>
            </a:r>
            <a:r>
              <a:rPr lang="en-US" dirty="0" err="1"/>
              <a:t>Xylol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557491" y="5016439"/>
            <a:ext cx="2200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the batch and pack into barrels through filter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165904" y="2196283"/>
            <a:ext cx="1094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Heat up to 105 °c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058852" y="3629046"/>
            <a:ext cx="1080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If Clear Cool up to 70 °c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10797650" y="4117077"/>
            <a:ext cx="5163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1313994" y="3115568"/>
            <a:ext cx="682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If Not clear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754398" y="3536172"/>
            <a:ext cx="90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Exothermic reaction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977213" y="4563220"/>
            <a:ext cx="862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Heat gradually up to 116 °c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839859" y="5592632"/>
            <a:ext cx="682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If OK</a:t>
            </a:r>
          </a:p>
        </p:txBody>
      </p:sp>
      <p:cxnSp>
        <p:nvCxnSpPr>
          <p:cNvPr id="66" name="Straight Arrow Connector 65"/>
          <p:cNvCxnSpPr>
            <a:stCxn id="12" idx="1"/>
          </p:cNvCxnSpPr>
          <p:nvPr/>
        </p:nvCxnSpPr>
        <p:spPr>
          <a:xfrm flipH="1">
            <a:off x="455351" y="5497776"/>
            <a:ext cx="4999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55351" y="4807427"/>
            <a:ext cx="0" cy="670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455351" y="4794052"/>
            <a:ext cx="1366623" cy="13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33880" y="4908710"/>
            <a:ext cx="682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If Not OK</a:t>
            </a:r>
          </a:p>
        </p:txBody>
      </p:sp>
      <p:cxnSp>
        <p:nvCxnSpPr>
          <p:cNvPr id="15" name="Straight Arrow Connector 14"/>
          <p:cNvCxnSpPr>
            <a:endCxn id="61" idx="1"/>
          </p:cNvCxnSpPr>
          <p:nvPr/>
        </p:nvCxnSpPr>
        <p:spPr>
          <a:xfrm flipV="1">
            <a:off x="11313994" y="3346401"/>
            <a:ext cx="0" cy="723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1" idx="1"/>
          </p:cNvCxnSpPr>
          <p:nvPr/>
        </p:nvCxnSpPr>
        <p:spPr>
          <a:xfrm flipH="1">
            <a:off x="9892350" y="3346401"/>
            <a:ext cx="14216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432451" y="3427090"/>
            <a:ext cx="723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Check pH and  if ok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729949" y="4178694"/>
            <a:ext cx="90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Hold for 1 </a:t>
            </a:r>
            <a:r>
              <a:rPr lang="en-US" sz="1200" dirty="0" err="1"/>
              <a:t>hr</a:t>
            </a:r>
            <a:r>
              <a:rPr lang="en-US" sz="1200" dirty="0"/>
              <a:t> at 95 °c</a:t>
            </a:r>
          </a:p>
        </p:txBody>
      </p:sp>
    </p:spTree>
    <p:extLst>
      <p:ext uri="{BB962C8B-B14F-4D97-AF65-F5344CB8AC3E}">
        <p14:creationId xmlns:p14="http://schemas.microsoft.com/office/powerpoint/2010/main" val="45616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5343" y="2456601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32576" y="2456601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9815" y="2456601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87051" y="2456601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87051" y="3837299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309814" y="3837299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32579" y="3837299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55342" y="3837299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55342" y="5217997"/>
            <a:ext cx="1733265" cy="559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632579" y="5024885"/>
            <a:ext cx="2249606" cy="1218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4" idx="3"/>
          </p:cNvCxnSpPr>
          <p:nvPr/>
        </p:nvCxnSpPr>
        <p:spPr>
          <a:xfrm>
            <a:off x="2688608" y="2736380"/>
            <a:ext cx="943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365843" y="2736380"/>
            <a:ext cx="943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8043082" y="2761400"/>
            <a:ext cx="943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688607" y="5479579"/>
            <a:ext cx="9439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7" idx="2"/>
            <a:endCxn id="8" idx="0"/>
          </p:cNvCxnSpPr>
          <p:nvPr/>
        </p:nvCxnSpPr>
        <p:spPr>
          <a:xfrm>
            <a:off x="9853684" y="3016159"/>
            <a:ext cx="0" cy="821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821974" y="4396857"/>
            <a:ext cx="0" cy="821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1"/>
            <a:endCxn id="9" idx="3"/>
          </p:cNvCxnSpPr>
          <p:nvPr/>
        </p:nvCxnSpPr>
        <p:spPr>
          <a:xfrm flipH="1">
            <a:off x="8043079" y="4117078"/>
            <a:ext cx="9439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5365839" y="4073859"/>
            <a:ext cx="9439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89742" y="4117078"/>
            <a:ext cx="9439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97339" y="2422797"/>
            <a:ext cx="181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Phenol charging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271144" y="2418773"/>
            <a:ext cx="1887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Addition Of Catalyst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74000" y="2380677"/>
            <a:ext cx="2021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Addition of Paraformaldehyde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987048" y="2413214"/>
            <a:ext cx="1810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Hold at 55, 60, 70 &amp; 80 °c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125802" y="3932412"/>
            <a:ext cx="181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Check Viscosity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53069" y="5175481"/>
            <a:ext cx="1810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2</a:t>
            </a:r>
            <a:r>
              <a:rPr lang="en-US" baseline="30000" dirty="0"/>
              <a:t>nd</a:t>
            </a:r>
            <a:r>
              <a:rPr lang="en-US" dirty="0"/>
              <a:t> lot of butanol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19741" y="355347"/>
            <a:ext cx="8242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Phenolic Resin Process Flow Diagram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663284" y="3816322"/>
            <a:ext cx="1810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Again </a:t>
            </a:r>
            <a:r>
              <a:rPr lang="en-US"/>
              <a:t>add 1</a:t>
            </a:r>
            <a:r>
              <a:rPr lang="en-US" baseline="30000"/>
              <a:t>st</a:t>
            </a:r>
            <a:r>
              <a:rPr lang="en-US"/>
              <a:t>  </a:t>
            </a:r>
            <a:r>
              <a:rPr lang="en-US" dirty="0"/>
              <a:t>part of butanol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286920" y="3793911"/>
            <a:ext cx="1810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Addition Of Butanol and Acid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75726" y="3801373"/>
            <a:ext cx="1840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Recover 1</a:t>
            </a:r>
            <a:r>
              <a:rPr lang="en-US" baseline="30000" dirty="0"/>
              <a:t>st</a:t>
            </a:r>
            <a:r>
              <a:rPr lang="en-US" dirty="0"/>
              <a:t> lot butanol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708241" y="5031711"/>
            <a:ext cx="2200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Recover 2</a:t>
            </a:r>
            <a:r>
              <a:rPr lang="en-US" baseline="30000" dirty="0"/>
              <a:t>nd</a:t>
            </a:r>
            <a:r>
              <a:rPr lang="en-US" dirty="0"/>
              <a:t> lot of butanol and cool the batch and pack into barrels after filtration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165904" y="2196283"/>
            <a:ext cx="1094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Exothermic Reaction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058852" y="3629046"/>
            <a:ext cx="1080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If Ok Cool up to 70 °c</a:t>
            </a:r>
          </a:p>
          <a:p>
            <a:endParaRPr lang="en-US" sz="1200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10797650" y="4117077"/>
            <a:ext cx="5163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1313994" y="3115568"/>
            <a:ext cx="682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If Not ok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754398" y="3536172"/>
            <a:ext cx="90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Heat for distillation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701653" y="5597536"/>
            <a:ext cx="997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Heat gradually up to 116 °c</a:t>
            </a:r>
          </a:p>
        </p:txBody>
      </p:sp>
      <p:cxnSp>
        <p:nvCxnSpPr>
          <p:cNvPr id="15" name="Straight Arrow Connector 14"/>
          <p:cNvCxnSpPr>
            <a:endCxn id="61" idx="1"/>
          </p:cNvCxnSpPr>
          <p:nvPr/>
        </p:nvCxnSpPr>
        <p:spPr>
          <a:xfrm flipV="1">
            <a:off x="11313994" y="3346401"/>
            <a:ext cx="0" cy="723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1" idx="1"/>
          </p:cNvCxnSpPr>
          <p:nvPr/>
        </p:nvCxnSpPr>
        <p:spPr>
          <a:xfrm flipH="1">
            <a:off x="9892350" y="3346401"/>
            <a:ext cx="14216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853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257</Words>
  <Application>Microsoft Office PowerPoint</Application>
  <PresentationFormat>Widescreen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Nashik Production</cp:lastModifiedBy>
  <cp:revision>10</cp:revision>
  <dcterms:created xsi:type="dcterms:W3CDTF">2022-06-19T09:53:11Z</dcterms:created>
  <dcterms:modified xsi:type="dcterms:W3CDTF">2022-08-07T05:32:22Z</dcterms:modified>
</cp:coreProperties>
</file>