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57" r:id="rId3"/>
    <p:sldId id="259" r:id="rId4"/>
    <p:sldId id="264" r:id="rId5"/>
    <p:sldId id="260" r:id="rId6"/>
    <p:sldId id="271" r:id="rId7"/>
    <p:sldId id="261" r:id="rId8"/>
    <p:sldId id="262" r:id="rId9"/>
    <p:sldId id="272" r:id="rId10"/>
    <p:sldId id="265" r:id="rId11"/>
    <p:sldId id="266" r:id="rId12"/>
    <p:sldId id="267" r:id="rId13"/>
    <p:sldId id="273" r:id="rId14"/>
  </p:sldIdLst>
  <p:sldSz cx="9144000" cy="6858000" type="screen4x3"/>
  <p:notesSz cx="6954838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701" autoAdjust="0"/>
    <p:restoredTop sz="94660"/>
  </p:normalViewPr>
  <p:slideViewPr>
    <p:cSldViewPr>
      <p:cViewPr>
        <p:scale>
          <a:sx n="110" d="100"/>
          <a:sy n="110" d="100"/>
        </p:scale>
        <p:origin x="-172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3763" cy="465455"/>
          </a:xfrm>
          <a:prstGeom prst="rect">
            <a:avLst/>
          </a:prstGeom>
        </p:spPr>
        <p:txBody>
          <a:bodyPr vert="horz" lIns="92930" tIns="46465" rIns="92930" bIns="4646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39466" y="0"/>
            <a:ext cx="3013763" cy="465455"/>
          </a:xfrm>
          <a:prstGeom prst="rect">
            <a:avLst/>
          </a:prstGeom>
        </p:spPr>
        <p:txBody>
          <a:bodyPr vert="horz" lIns="92930" tIns="46465" rIns="92930" bIns="46465" rtlCol="0"/>
          <a:lstStyle>
            <a:lvl1pPr algn="r">
              <a:defRPr sz="1200"/>
            </a:lvl1pPr>
          </a:lstStyle>
          <a:p>
            <a:fld id="{C83C4CDB-D446-4E7B-A860-B35F6C7A45E1}" type="datetimeFigureOut">
              <a:rPr lang="en-US" smtClean="0"/>
              <a:t>10/23/2023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50938" y="698500"/>
            <a:ext cx="4652962" cy="34909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930" tIns="46465" rIns="92930" bIns="46465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5484" y="4421823"/>
            <a:ext cx="5563870" cy="4189095"/>
          </a:xfrm>
          <a:prstGeom prst="rect">
            <a:avLst/>
          </a:prstGeom>
        </p:spPr>
        <p:txBody>
          <a:bodyPr vert="horz" lIns="92930" tIns="46465" rIns="92930" bIns="46465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029"/>
            <a:ext cx="3013763" cy="465455"/>
          </a:xfrm>
          <a:prstGeom prst="rect">
            <a:avLst/>
          </a:prstGeom>
        </p:spPr>
        <p:txBody>
          <a:bodyPr vert="horz" lIns="92930" tIns="46465" rIns="92930" bIns="4646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39466" y="8842029"/>
            <a:ext cx="3013763" cy="465455"/>
          </a:xfrm>
          <a:prstGeom prst="rect">
            <a:avLst/>
          </a:prstGeom>
        </p:spPr>
        <p:txBody>
          <a:bodyPr vert="horz" lIns="92930" tIns="46465" rIns="92930" bIns="46465" rtlCol="0" anchor="b"/>
          <a:lstStyle>
            <a:lvl1pPr algn="r">
              <a:defRPr sz="1200"/>
            </a:lvl1pPr>
          </a:lstStyle>
          <a:p>
            <a:fld id="{B99403DE-9AD2-46CD-8061-754F995690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73017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9403DE-9AD2-46CD-8061-754F9956903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455830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9403DE-9AD2-46CD-8061-754F99569035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455830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9403DE-9AD2-46CD-8061-754F99569035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455830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9403DE-9AD2-46CD-8061-754F99569035}" type="slidenum">
              <a:rPr lang="en-US" smtClean="0">
                <a:solidFill>
                  <a:prstClr val="black"/>
                </a:solidFill>
              </a:rPr>
              <a:pPr/>
              <a:t>13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45583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9403DE-9AD2-46CD-8061-754F9956903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455830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9403DE-9AD2-46CD-8061-754F9956903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455830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9403DE-9AD2-46CD-8061-754F9956903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455830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9403DE-9AD2-46CD-8061-754F9956903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455830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9403DE-9AD2-46CD-8061-754F9956903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455830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9403DE-9AD2-46CD-8061-754F9956903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455830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9403DE-9AD2-46CD-8061-754F9956903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455830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9403DE-9AD2-46CD-8061-754F99569035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45583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10/23/2023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10/23/2023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10/23/2023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447800"/>
            <a:ext cx="7848600" cy="3048000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0070C0"/>
                </a:solidFill>
              </a:rPr>
              <a:t>ACBIL 2X135 MW TPP Organization Chart</a:t>
            </a:r>
            <a:br>
              <a:rPr lang="en-US" b="1" dirty="0" smtClean="0">
                <a:solidFill>
                  <a:srgbClr val="0070C0"/>
                </a:solidFill>
              </a:rPr>
            </a:br>
            <a:r>
              <a:rPr lang="en-US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Required- 94+59</a:t>
            </a:r>
            <a:r>
              <a:rPr lang="en-US" b="1" dirty="0">
                <a:solidFill>
                  <a:srgbClr val="0070C0"/>
                </a:solidFill>
              </a:rPr>
              <a:t/>
            </a:r>
            <a:br>
              <a:rPr lang="en-US" b="1" dirty="0">
                <a:solidFill>
                  <a:srgbClr val="0070C0"/>
                </a:solidFill>
              </a:rPr>
            </a:br>
            <a:r>
              <a:rPr lang="en-US" b="1" dirty="0" smtClean="0">
                <a:solidFill>
                  <a:schemeClr val="accent6">
                    <a:lumMod val="50000"/>
                  </a:schemeClr>
                </a:solidFill>
              </a:rPr>
              <a:t>Exe- 84 </a:t>
            </a:r>
            <a:r>
              <a:rPr lang="en-US" b="1" dirty="0">
                <a:solidFill>
                  <a:schemeClr val="accent6">
                    <a:lumMod val="50000"/>
                  </a:schemeClr>
                </a:solidFill>
              </a:rPr>
              <a:t>&amp; Non </a:t>
            </a:r>
            <a:r>
              <a:rPr lang="en-US" b="1" dirty="0" smtClean="0">
                <a:solidFill>
                  <a:schemeClr val="accent6">
                    <a:lumMod val="50000"/>
                  </a:schemeClr>
                </a:solidFill>
              </a:rPr>
              <a:t>Exe- 45</a:t>
            </a:r>
            <a:r>
              <a:rPr lang="en-US" b="1" dirty="0">
                <a:solidFill>
                  <a:schemeClr val="accent6">
                    <a:lumMod val="50000"/>
                  </a:schemeClr>
                </a:solidFill>
              </a:rPr>
              <a:t/>
            </a:r>
            <a:br>
              <a:rPr lang="en-US" b="1" dirty="0">
                <a:solidFill>
                  <a:schemeClr val="accent6">
                    <a:lumMod val="50000"/>
                  </a:schemeClr>
                </a:solidFill>
              </a:rPr>
            </a:br>
            <a:r>
              <a:rPr lang="en-US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Available: 129 (Exe + Non Exe)</a:t>
            </a:r>
            <a:endParaRPr lang="en-US" b="1" i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8754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Rectangle 37"/>
          <p:cNvSpPr/>
          <p:nvPr/>
        </p:nvSpPr>
        <p:spPr>
          <a:xfrm>
            <a:off x="541786" y="2057400"/>
            <a:ext cx="7992614" cy="530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ectangle 40"/>
          <p:cNvSpPr/>
          <p:nvPr/>
        </p:nvSpPr>
        <p:spPr>
          <a:xfrm>
            <a:off x="35071" y="2421453"/>
            <a:ext cx="1412729" cy="96816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Shift Chemist-1 Chemist</a:t>
            </a:r>
          </a:p>
          <a:p>
            <a:pPr algn="ctr"/>
            <a:r>
              <a:rPr lang="en-US" sz="1400" dirty="0"/>
              <a:t>Kapil </a:t>
            </a:r>
            <a:r>
              <a:rPr lang="en-US" sz="1400" dirty="0" err="1"/>
              <a:t>narayan</a:t>
            </a:r>
            <a:r>
              <a:rPr lang="en-US" sz="1400" dirty="0"/>
              <a:t> </a:t>
            </a:r>
          </a:p>
          <a:p>
            <a:pPr algn="ctr"/>
            <a:r>
              <a:rPr lang="en-US" sz="1400" dirty="0" smtClean="0"/>
              <a:t>  </a:t>
            </a:r>
            <a:endParaRPr lang="en-US" dirty="0"/>
          </a:p>
        </p:txBody>
      </p:sp>
      <p:sp>
        <p:nvSpPr>
          <p:cNvPr id="53" name="Rectangle 52"/>
          <p:cNvSpPr/>
          <p:nvPr/>
        </p:nvSpPr>
        <p:spPr>
          <a:xfrm>
            <a:off x="6188699" y="2494548"/>
            <a:ext cx="1463164" cy="9400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Gen. Shift </a:t>
            </a:r>
          </a:p>
          <a:p>
            <a:pPr algn="ctr"/>
            <a:r>
              <a:rPr lang="en-US" sz="1400" dirty="0" smtClean="0"/>
              <a:t>Chemist</a:t>
            </a:r>
          </a:p>
          <a:p>
            <a:pPr algn="ctr"/>
            <a:r>
              <a:rPr lang="en-US" sz="1600" dirty="0" err="1"/>
              <a:t>Sourbh</a:t>
            </a:r>
            <a:r>
              <a:rPr lang="en-US" sz="1600" dirty="0"/>
              <a:t> </a:t>
            </a:r>
            <a:r>
              <a:rPr lang="en-US" sz="1600" dirty="0" smtClean="0"/>
              <a:t>Singh</a:t>
            </a:r>
            <a:endParaRPr lang="en-US" sz="1600" dirty="0"/>
          </a:p>
        </p:txBody>
      </p:sp>
      <p:sp>
        <p:nvSpPr>
          <p:cNvPr id="23" name="Rectangle 22"/>
          <p:cNvSpPr/>
          <p:nvPr/>
        </p:nvSpPr>
        <p:spPr>
          <a:xfrm>
            <a:off x="3599285" y="973028"/>
            <a:ext cx="1659583" cy="79814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b="1" dirty="0" smtClean="0"/>
              <a:t>WTP</a:t>
            </a:r>
          </a:p>
          <a:p>
            <a:pPr algn="ctr"/>
            <a:r>
              <a:rPr lang="en-US" sz="1400" dirty="0" smtClean="0"/>
              <a:t> Add.GM</a:t>
            </a:r>
          </a:p>
          <a:p>
            <a:pPr algn="ctr"/>
            <a:r>
              <a:rPr lang="en-US" sz="1400" dirty="0" err="1"/>
              <a:t>Prabhat</a:t>
            </a:r>
            <a:r>
              <a:rPr lang="en-US" sz="1400" dirty="0"/>
              <a:t> </a:t>
            </a:r>
            <a:r>
              <a:rPr lang="en-US" sz="1400" dirty="0" smtClean="0"/>
              <a:t>Chaudhary</a:t>
            </a:r>
          </a:p>
          <a:p>
            <a:pPr algn="ctr"/>
            <a:endParaRPr lang="en-US" dirty="0"/>
          </a:p>
        </p:txBody>
      </p:sp>
      <p:sp>
        <p:nvSpPr>
          <p:cNvPr id="25" name="Oval 24"/>
          <p:cNvSpPr/>
          <p:nvPr/>
        </p:nvSpPr>
        <p:spPr>
          <a:xfrm>
            <a:off x="482599" y="3149362"/>
            <a:ext cx="609600" cy="24740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01</a:t>
            </a:r>
            <a:endParaRPr lang="en-US" dirty="0"/>
          </a:p>
        </p:txBody>
      </p:sp>
      <p:sp>
        <p:nvSpPr>
          <p:cNvPr id="26" name="Rectangle 25"/>
          <p:cNvSpPr/>
          <p:nvPr/>
        </p:nvSpPr>
        <p:spPr>
          <a:xfrm>
            <a:off x="4648200" y="2487612"/>
            <a:ext cx="1380320" cy="94700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dirty="0" smtClean="0"/>
          </a:p>
          <a:p>
            <a:pPr algn="ctr"/>
            <a:r>
              <a:rPr lang="en-US" sz="1400" dirty="0" smtClean="0">
                <a:solidFill>
                  <a:schemeClr val="bg1"/>
                </a:solidFill>
              </a:rPr>
              <a:t>Shift Chemist-4</a:t>
            </a:r>
          </a:p>
          <a:p>
            <a:pPr algn="ctr"/>
            <a:r>
              <a:rPr lang="en-US" sz="1400" dirty="0" smtClean="0">
                <a:solidFill>
                  <a:schemeClr val="bg1"/>
                </a:solidFill>
              </a:rPr>
              <a:t>Chemist</a:t>
            </a:r>
          </a:p>
          <a:p>
            <a:pPr algn="ctr"/>
            <a:r>
              <a:rPr lang="en-US" sz="1400" dirty="0" err="1" smtClean="0">
                <a:solidFill>
                  <a:schemeClr val="bg1"/>
                </a:solidFill>
              </a:rPr>
              <a:t>Suriya</a:t>
            </a:r>
            <a:r>
              <a:rPr lang="en-US" sz="1400" dirty="0" smtClean="0">
                <a:solidFill>
                  <a:schemeClr val="bg1"/>
                </a:solidFill>
              </a:rPr>
              <a:t> Prakash</a:t>
            </a:r>
            <a:endParaRPr lang="en-US" sz="1400" dirty="0">
              <a:solidFill>
                <a:schemeClr val="bg1"/>
              </a:solidFill>
            </a:endParaRPr>
          </a:p>
          <a:p>
            <a:pPr algn="ctr"/>
            <a:endParaRPr lang="en-US" sz="1600" dirty="0"/>
          </a:p>
        </p:txBody>
      </p:sp>
      <p:sp>
        <p:nvSpPr>
          <p:cNvPr id="28" name="Rectangle 27"/>
          <p:cNvSpPr/>
          <p:nvPr/>
        </p:nvSpPr>
        <p:spPr>
          <a:xfrm>
            <a:off x="1524001" y="2449556"/>
            <a:ext cx="1447800" cy="92583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Shift Chemist-2 Chemist</a:t>
            </a:r>
          </a:p>
          <a:p>
            <a:pPr algn="ctr"/>
            <a:r>
              <a:rPr lang="en-US" sz="1400" dirty="0" smtClean="0"/>
              <a:t> </a:t>
            </a:r>
            <a:r>
              <a:rPr lang="en-US" sz="1400" dirty="0" err="1" smtClean="0"/>
              <a:t>Gyanendra</a:t>
            </a:r>
            <a:endParaRPr lang="en-US" sz="1400" dirty="0" smtClean="0"/>
          </a:p>
          <a:p>
            <a:pPr algn="ctr"/>
            <a:r>
              <a:rPr lang="en-US" sz="1400" dirty="0" smtClean="0"/>
              <a:t> </a:t>
            </a:r>
            <a:endParaRPr lang="en-US" dirty="0"/>
          </a:p>
        </p:txBody>
      </p:sp>
      <p:sp>
        <p:nvSpPr>
          <p:cNvPr id="29" name="Rectangle 28"/>
          <p:cNvSpPr/>
          <p:nvPr/>
        </p:nvSpPr>
        <p:spPr>
          <a:xfrm>
            <a:off x="3102142" y="2463298"/>
            <a:ext cx="1435951" cy="9400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Shift Chemist-3 Chemist</a:t>
            </a:r>
          </a:p>
          <a:p>
            <a:pPr algn="ctr"/>
            <a:r>
              <a:rPr lang="en-US" sz="1400" dirty="0" smtClean="0"/>
              <a:t> </a:t>
            </a:r>
            <a:r>
              <a:rPr lang="en-US" sz="1400" dirty="0" err="1" smtClean="0"/>
              <a:t>Komal</a:t>
            </a:r>
            <a:r>
              <a:rPr lang="en-US" sz="1400" dirty="0" smtClean="0"/>
              <a:t> </a:t>
            </a:r>
            <a:r>
              <a:rPr lang="en-US" sz="1400" dirty="0" err="1" smtClean="0"/>
              <a:t>Sahu</a:t>
            </a:r>
            <a:endParaRPr lang="en-US" sz="1400" dirty="0" smtClean="0"/>
          </a:p>
          <a:p>
            <a:pPr algn="ctr"/>
            <a:r>
              <a:rPr lang="en-US" sz="1400" dirty="0" smtClean="0"/>
              <a:t> </a:t>
            </a:r>
            <a:endParaRPr lang="en-US" dirty="0"/>
          </a:p>
        </p:txBody>
      </p:sp>
      <p:sp>
        <p:nvSpPr>
          <p:cNvPr id="30" name="Down Arrow 29"/>
          <p:cNvSpPr/>
          <p:nvPr/>
        </p:nvSpPr>
        <p:spPr>
          <a:xfrm>
            <a:off x="2207704" y="2138065"/>
            <a:ext cx="152400" cy="29144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Oval 33"/>
          <p:cNvSpPr/>
          <p:nvPr/>
        </p:nvSpPr>
        <p:spPr>
          <a:xfrm>
            <a:off x="1902904" y="3187208"/>
            <a:ext cx="609600" cy="24740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01</a:t>
            </a:r>
            <a:endParaRPr lang="en-US" dirty="0"/>
          </a:p>
        </p:txBody>
      </p:sp>
      <p:sp>
        <p:nvSpPr>
          <p:cNvPr id="35" name="Oval 34"/>
          <p:cNvSpPr/>
          <p:nvPr/>
        </p:nvSpPr>
        <p:spPr>
          <a:xfrm>
            <a:off x="5033560" y="3279661"/>
            <a:ext cx="609600" cy="24740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01</a:t>
            </a:r>
            <a:endParaRPr lang="en-US" dirty="0"/>
          </a:p>
        </p:txBody>
      </p:sp>
      <p:sp>
        <p:nvSpPr>
          <p:cNvPr id="52" name="Down Arrow 51"/>
          <p:cNvSpPr/>
          <p:nvPr/>
        </p:nvSpPr>
        <p:spPr>
          <a:xfrm>
            <a:off x="4296630" y="1759879"/>
            <a:ext cx="158000" cy="24605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Rounded Rectangle 48"/>
          <p:cNvSpPr/>
          <p:nvPr/>
        </p:nvSpPr>
        <p:spPr>
          <a:xfrm>
            <a:off x="116630" y="228599"/>
            <a:ext cx="1600200" cy="53339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WTP-</a:t>
            </a:r>
            <a:r>
              <a:rPr lang="en-US" dirty="0" smtClean="0">
                <a:latin typeface="Cambria" panose="02040503050406030204" pitchFamily="18" charset="0"/>
              </a:rPr>
              <a:t>Structure</a:t>
            </a:r>
            <a:endParaRPr lang="en-US" dirty="0">
              <a:latin typeface="Cambria" panose="02040503050406030204" pitchFamily="18" charset="0"/>
            </a:endParaRPr>
          </a:p>
        </p:txBody>
      </p:sp>
      <p:sp>
        <p:nvSpPr>
          <p:cNvPr id="45" name="Down Arrow 44"/>
          <p:cNvSpPr/>
          <p:nvPr/>
        </p:nvSpPr>
        <p:spPr>
          <a:xfrm>
            <a:off x="5106468" y="2143311"/>
            <a:ext cx="152400" cy="29144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Down Arrow 54"/>
          <p:cNvSpPr/>
          <p:nvPr/>
        </p:nvSpPr>
        <p:spPr>
          <a:xfrm>
            <a:off x="510156" y="2110450"/>
            <a:ext cx="152400" cy="29144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Down Arrow 55"/>
          <p:cNvSpPr/>
          <p:nvPr/>
        </p:nvSpPr>
        <p:spPr>
          <a:xfrm>
            <a:off x="6619678" y="2149726"/>
            <a:ext cx="152400" cy="29144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Down Arrow 58"/>
          <p:cNvSpPr/>
          <p:nvPr/>
        </p:nvSpPr>
        <p:spPr>
          <a:xfrm>
            <a:off x="4286083" y="761998"/>
            <a:ext cx="155108" cy="19114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1" name="Rectangle 30"/>
          <p:cNvSpPr/>
          <p:nvPr/>
        </p:nvSpPr>
        <p:spPr>
          <a:xfrm>
            <a:off x="3420455" y="211300"/>
            <a:ext cx="1989745" cy="5506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HEAD (O&amp;M)</a:t>
            </a:r>
          </a:p>
          <a:p>
            <a:pPr algn="ctr"/>
            <a:r>
              <a:rPr lang="en-US" sz="1200" dirty="0"/>
              <a:t> </a:t>
            </a:r>
            <a:r>
              <a:rPr lang="en-US" sz="1400" b="1" dirty="0" smtClean="0">
                <a:solidFill>
                  <a:srgbClr val="FF0000"/>
                </a:solidFill>
              </a:rPr>
              <a:t>Vacant</a:t>
            </a:r>
            <a:endParaRPr lang="en-US" sz="1400" b="1" dirty="0">
              <a:solidFill>
                <a:srgbClr val="FF0000"/>
              </a:solidFill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7772400" y="2494548"/>
            <a:ext cx="1447800" cy="9400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dirty="0" smtClean="0"/>
          </a:p>
          <a:p>
            <a:pPr algn="ctr"/>
            <a:r>
              <a:rPr lang="en-US" sz="1400" dirty="0" smtClean="0"/>
              <a:t>Gen. Shift </a:t>
            </a:r>
          </a:p>
          <a:p>
            <a:pPr algn="ctr"/>
            <a:r>
              <a:rPr lang="en-US" sz="1400" dirty="0" smtClean="0"/>
              <a:t>DM Plant Operator</a:t>
            </a:r>
          </a:p>
          <a:p>
            <a:pPr algn="ctr"/>
            <a:r>
              <a:rPr lang="en-US" sz="1400" b="1" dirty="0" smtClean="0">
                <a:solidFill>
                  <a:srgbClr val="FF0000"/>
                </a:solidFill>
              </a:rPr>
              <a:t>Vacant-1</a:t>
            </a:r>
          </a:p>
          <a:p>
            <a:pPr algn="ctr"/>
            <a:endParaRPr lang="en-US" dirty="0"/>
          </a:p>
        </p:txBody>
      </p:sp>
      <p:sp>
        <p:nvSpPr>
          <p:cNvPr id="39" name="Oval 38"/>
          <p:cNvSpPr/>
          <p:nvPr/>
        </p:nvSpPr>
        <p:spPr>
          <a:xfrm>
            <a:off x="3515317" y="3149362"/>
            <a:ext cx="609600" cy="24740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01</a:t>
            </a:r>
            <a:endParaRPr lang="en-US" dirty="0"/>
          </a:p>
        </p:txBody>
      </p:sp>
      <p:sp>
        <p:nvSpPr>
          <p:cNvPr id="57" name="Down Arrow 56"/>
          <p:cNvSpPr/>
          <p:nvPr/>
        </p:nvSpPr>
        <p:spPr>
          <a:xfrm>
            <a:off x="3629204" y="2138065"/>
            <a:ext cx="152400" cy="29144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Down Arrow 62"/>
          <p:cNvSpPr/>
          <p:nvPr/>
        </p:nvSpPr>
        <p:spPr>
          <a:xfrm>
            <a:off x="8420100" y="2149726"/>
            <a:ext cx="152400" cy="29144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Oval 47"/>
          <p:cNvSpPr/>
          <p:nvPr/>
        </p:nvSpPr>
        <p:spPr>
          <a:xfrm>
            <a:off x="6467278" y="3268996"/>
            <a:ext cx="609600" cy="24740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01</a:t>
            </a:r>
            <a:endParaRPr lang="en-US" dirty="0"/>
          </a:p>
        </p:txBody>
      </p:sp>
      <p:sp>
        <p:nvSpPr>
          <p:cNvPr id="50" name="Oval 49"/>
          <p:cNvSpPr/>
          <p:nvPr/>
        </p:nvSpPr>
        <p:spPr>
          <a:xfrm>
            <a:off x="7720874" y="3375389"/>
            <a:ext cx="609600" cy="24740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01</a:t>
            </a:r>
            <a:endParaRPr lang="en-US" dirty="0"/>
          </a:p>
        </p:txBody>
      </p:sp>
      <p:graphicFrame>
        <p:nvGraphicFramePr>
          <p:cNvPr id="27" name="Table 2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12902775"/>
              </p:ext>
            </p:extLst>
          </p:nvPr>
        </p:nvGraphicFramePr>
        <p:xfrm>
          <a:off x="6815548" y="55096"/>
          <a:ext cx="2282329" cy="944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5852"/>
                <a:gridCol w="533400"/>
                <a:gridCol w="672056"/>
                <a:gridCol w="501021"/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Cat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Required 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aseline="0" dirty="0" smtClean="0">
                          <a:solidFill>
                            <a:schemeClr val="tx1"/>
                          </a:solidFill>
                        </a:rPr>
                        <a:t>ACBIL STAFF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Vacant</a:t>
                      </a: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193829"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 smtClean="0"/>
                        <a:t>Exe</a:t>
                      </a:r>
                      <a:endParaRPr lang="en-US" sz="1100" b="1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 smtClean="0"/>
                        <a:t>5</a:t>
                      </a:r>
                      <a:endParaRPr lang="en-US" sz="1100" b="1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 smtClean="0"/>
                        <a:t>5</a:t>
                      </a:r>
                      <a:endParaRPr lang="en-US" sz="1100" b="1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 smtClean="0"/>
                        <a:t>0</a:t>
                      </a:r>
                      <a:endParaRPr lang="en-US" sz="1100" b="1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193829"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 smtClean="0"/>
                        <a:t>N Exe</a:t>
                      </a:r>
                      <a:endParaRPr lang="en-US" sz="1100" b="1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 smtClean="0"/>
                        <a:t>1</a:t>
                      </a:r>
                      <a:endParaRPr lang="en-US" sz="1100" b="1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 smtClean="0"/>
                        <a:t>0</a:t>
                      </a:r>
                      <a:endParaRPr lang="en-US" sz="1100" b="1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 smtClean="0"/>
                        <a:t>1</a:t>
                      </a:r>
                      <a:endParaRPr lang="en-US" sz="1100" b="1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sp>
        <p:nvSpPr>
          <p:cNvPr id="32" name="Rounded Rectangle 31"/>
          <p:cNvSpPr/>
          <p:nvPr/>
        </p:nvSpPr>
        <p:spPr>
          <a:xfrm>
            <a:off x="116630" y="3949653"/>
            <a:ext cx="1600200" cy="796890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rgbClr val="FF0000"/>
                </a:solidFill>
              </a:rPr>
              <a:t>Deputed Emp</a:t>
            </a:r>
            <a:r>
              <a:rPr lang="en-US" dirty="0" smtClean="0">
                <a:solidFill>
                  <a:srgbClr val="FF0000"/>
                </a:solidFill>
              </a:rPr>
              <a:t>.</a:t>
            </a:r>
          </a:p>
          <a:p>
            <a:pPr algn="ctr"/>
            <a:r>
              <a:rPr lang="en-US" sz="1200" dirty="0" err="1" smtClean="0">
                <a:solidFill>
                  <a:srgbClr val="FF0000"/>
                </a:solidFill>
                <a:latin typeface="Cambria" panose="02040503050406030204" pitchFamily="18" charset="0"/>
              </a:rPr>
              <a:t>Rameshwar</a:t>
            </a:r>
            <a:r>
              <a:rPr lang="en-US" sz="1200" dirty="0" smtClean="0">
                <a:solidFill>
                  <a:srgbClr val="FF0000"/>
                </a:solidFill>
                <a:latin typeface="Cambria" panose="02040503050406030204" pitchFamily="18" charset="0"/>
              </a:rPr>
              <a:t>  </a:t>
            </a:r>
            <a:r>
              <a:rPr lang="en-US" sz="1200" dirty="0" err="1" smtClean="0">
                <a:solidFill>
                  <a:srgbClr val="FF0000"/>
                </a:solidFill>
                <a:latin typeface="Cambria" panose="02040503050406030204" pitchFamily="18" charset="0"/>
              </a:rPr>
              <a:t>Khunte</a:t>
            </a:r>
            <a:r>
              <a:rPr lang="en-US" sz="1200" dirty="0" smtClean="0">
                <a:solidFill>
                  <a:srgbClr val="FF0000"/>
                </a:solidFill>
                <a:latin typeface="Cambria" panose="02040503050406030204" pitchFamily="18" charset="0"/>
              </a:rPr>
              <a:t>    </a:t>
            </a:r>
            <a:r>
              <a:rPr lang="en-US" sz="1050" b="1" dirty="0" smtClean="0">
                <a:solidFill>
                  <a:srgbClr val="FF0000"/>
                </a:solidFill>
                <a:latin typeface="Cambria" panose="02040503050406030204" pitchFamily="18" charset="0"/>
              </a:rPr>
              <a:t>( MCCPL 300 MW</a:t>
            </a:r>
            <a:r>
              <a:rPr lang="en-US" sz="1400" b="1" dirty="0" smtClean="0">
                <a:solidFill>
                  <a:srgbClr val="FF0000"/>
                </a:solidFill>
                <a:latin typeface="Cambria" panose="02040503050406030204" pitchFamily="18" charset="0"/>
              </a:rPr>
              <a:t>)</a:t>
            </a:r>
            <a:endParaRPr lang="en-US" sz="1050" b="1" dirty="0">
              <a:solidFill>
                <a:srgbClr val="FF0000"/>
              </a:solidFill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4127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Rectangle 37"/>
          <p:cNvSpPr/>
          <p:nvPr/>
        </p:nvSpPr>
        <p:spPr>
          <a:xfrm>
            <a:off x="713372" y="2409841"/>
            <a:ext cx="7631996" cy="457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Down Arrow 38"/>
          <p:cNvSpPr/>
          <p:nvPr/>
        </p:nvSpPr>
        <p:spPr>
          <a:xfrm>
            <a:off x="4418228" y="360422"/>
            <a:ext cx="95593" cy="5334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ectangle 40"/>
          <p:cNvSpPr/>
          <p:nvPr/>
        </p:nvSpPr>
        <p:spPr>
          <a:xfrm>
            <a:off x="201803" y="2790805"/>
            <a:ext cx="1184766" cy="91785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Shift LFM-1 Bhagwat </a:t>
            </a:r>
            <a:r>
              <a:rPr lang="en-US" sz="1400" dirty="0" err="1" smtClean="0"/>
              <a:t>Sahu</a:t>
            </a:r>
            <a:endParaRPr lang="en-US" sz="1400" dirty="0" smtClean="0"/>
          </a:p>
          <a:p>
            <a:pPr algn="ctr"/>
            <a:endParaRPr lang="en-US" dirty="0"/>
          </a:p>
        </p:txBody>
      </p:sp>
      <p:sp>
        <p:nvSpPr>
          <p:cNvPr id="46" name="Down Arrow 45"/>
          <p:cNvSpPr/>
          <p:nvPr/>
        </p:nvSpPr>
        <p:spPr>
          <a:xfrm>
            <a:off x="664208" y="3708662"/>
            <a:ext cx="98327" cy="5334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Down Arrow 16"/>
          <p:cNvSpPr/>
          <p:nvPr/>
        </p:nvSpPr>
        <p:spPr>
          <a:xfrm>
            <a:off x="3129968" y="3708662"/>
            <a:ext cx="95593" cy="5334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/>
          <p:cNvSpPr/>
          <p:nvPr/>
        </p:nvSpPr>
        <p:spPr>
          <a:xfrm>
            <a:off x="154576" y="4261158"/>
            <a:ext cx="1902824" cy="114904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b="1" u="sng" dirty="0" smtClean="0"/>
              <a:t>Fire Man-3</a:t>
            </a:r>
          </a:p>
          <a:p>
            <a:r>
              <a:rPr lang="en-US" sz="1200" dirty="0" smtClean="0"/>
              <a:t>(1) </a:t>
            </a:r>
            <a:r>
              <a:rPr lang="en-US" sz="1200" dirty="0" err="1" smtClean="0"/>
              <a:t>Manendra</a:t>
            </a:r>
            <a:r>
              <a:rPr lang="en-US" sz="1200" dirty="0" smtClean="0"/>
              <a:t>  </a:t>
            </a:r>
            <a:r>
              <a:rPr lang="en-US" sz="1200" dirty="0"/>
              <a:t>Kumar </a:t>
            </a:r>
            <a:r>
              <a:rPr lang="en-US" sz="1200" dirty="0" err="1"/>
              <a:t>sahu</a:t>
            </a:r>
            <a:r>
              <a:rPr lang="en-US" sz="1200" dirty="0"/>
              <a:t> </a:t>
            </a:r>
          </a:p>
          <a:p>
            <a:r>
              <a:rPr lang="en-US" sz="1200" dirty="0"/>
              <a:t>(2) Ashok </a:t>
            </a:r>
            <a:r>
              <a:rPr lang="en-US" sz="1200" dirty="0" err="1"/>
              <a:t>Chouhan</a:t>
            </a:r>
            <a:endParaRPr lang="en-US" sz="1200" dirty="0"/>
          </a:p>
          <a:p>
            <a:r>
              <a:rPr lang="en-US" sz="1200" b="1" dirty="0">
                <a:solidFill>
                  <a:srgbClr val="FF0000"/>
                </a:solidFill>
              </a:rPr>
              <a:t>(3) </a:t>
            </a:r>
            <a:r>
              <a:rPr lang="en-US" sz="1200" b="1" dirty="0" smtClean="0">
                <a:solidFill>
                  <a:srgbClr val="FF0000"/>
                </a:solidFill>
              </a:rPr>
              <a:t>Vacant-1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2577454" y="4242062"/>
            <a:ext cx="1689746" cy="116813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b="1" u="sng" dirty="0"/>
              <a:t>Fire </a:t>
            </a:r>
            <a:r>
              <a:rPr lang="en-US" sz="1400" b="1" u="sng" dirty="0" smtClean="0"/>
              <a:t>Man-3</a:t>
            </a:r>
            <a:endParaRPr lang="en-US" sz="1400" b="1" u="sng" dirty="0"/>
          </a:p>
          <a:p>
            <a:r>
              <a:rPr lang="en-US" sz="1200" dirty="0" smtClean="0"/>
              <a:t>(1) </a:t>
            </a:r>
            <a:r>
              <a:rPr lang="en-US" sz="1200" dirty="0" err="1"/>
              <a:t>Md</a:t>
            </a:r>
            <a:r>
              <a:rPr lang="en-US" sz="1200" dirty="0"/>
              <a:t> .</a:t>
            </a:r>
            <a:r>
              <a:rPr lang="en-US" sz="1200" dirty="0" err="1"/>
              <a:t>Istiyak</a:t>
            </a:r>
            <a:r>
              <a:rPr lang="en-US" sz="1200" dirty="0"/>
              <a:t> </a:t>
            </a:r>
            <a:r>
              <a:rPr lang="en-US" sz="1200" dirty="0" err="1"/>
              <a:t>ali</a:t>
            </a:r>
            <a:r>
              <a:rPr lang="en-US" sz="1200" dirty="0"/>
              <a:t> </a:t>
            </a:r>
          </a:p>
          <a:p>
            <a:r>
              <a:rPr lang="en-US" sz="1200" dirty="0" smtClean="0"/>
              <a:t>(2)Vicky </a:t>
            </a:r>
            <a:r>
              <a:rPr lang="en-US" sz="1200" dirty="0" err="1" smtClean="0"/>
              <a:t>yadav</a:t>
            </a:r>
            <a:endParaRPr lang="en-US" sz="1200" dirty="0" smtClean="0"/>
          </a:p>
          <a:p>
            <a:r>
              <a:rPr lang="en-US" sz="1200" b="1" dirty="0" smtClean="0">
                <a:solidFill>
                  <a:srgbClr val="FF0000"/>
                </a:solidFill>
              </a:rPr>
              <a:t>(3) Vacant-1</a:t>
            </a:r>
            <a:endParaRPr lang="en-US" sz="1200" b="1" dirty="0">
              <a:solidFill>
                <a:srgbClr val="FF0000"/>
              </a:solidFill>
            </a:endParaRPr>
          </a:p>
        </p:txBody>
      </p:sp>
      <p:sp>
        <p:nvSpPr>
          <p:cNvPr id="27" name="Down Arrow 26"/>
          <p:cNvSpPr/>
          <p:nvPr/>
        </p:nvSpPr>
        <p:spPr>
          <a:xfrm>
            <a:off x="3177765" y="2409841"/>
            <a:ext cx="107128" cy="39308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>
            <a:off x="2577455" y="2802924"/>
            <a:ext cx="1184766" cy="91785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Shift LFM-2 </a:t>
            </a:r>
            <a:r>
              <a:rPr lang="en-US" sz="1400" dirty="0"/>
              <a:t>Narendra </a:t>
            </a:r>
            <a:r>
              <a:rPr lang="en-US" sz="1400" dirty="0" err="1"/>
              <a:t>Shrivas</a:t>
            </a:r>
            <a:r>
              <a:rPr lang="en-US" sz="1400" dirty="0"/>
              <a:t> </a:t>
            </a:r>
            <a:endParaRPr lang="en-US" sz="1400" dirty="0" smtClean="0"/>
          </a:p>
          <a:p>
            <a:pPr algn="ctr"/>
            <a:endParaRPr lang="en-US" dirty="0"/>
          </a:p>
        </p:txBody>
      </p:sp>
      <p:sp>
        <p:nvSpPr>
          <p:cNvPr id="31" name="Rectangle 30"/>
          <p:cNvSpPr/>
          <p:nvPr/>
        </p:nvSpPr>
        <p:spPr>
          <a:xfrm>
            <a:off x="7652977" y="2769715"/>
            <a:ext cx="1184766" cy="91785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Shift LFM-4 </a:t>
            </a:r>
            <a:r>
              <a:rPr lang="en-US" sz="1400" b="1" dirty="0" smtClean="0">
                <a:solidFill>
                  <a:srgbClr val="FF0000"/>
                </a:solidFill>
              </a:rPr>
              <a:t>VACANT-1</a:t>
            </a:r>
          </a:p>
          <a:p>
            <a:pPr algn="ctr"/>
            <a:endParaRPr lang="en-US" dirty="0"/>
          </a:p>
        </p:txBody>
      </p:sp>
      <p:sp>
        <p:nvSpPr>
          <p:cNvPr id="32" name="Flowchart: Process 31"/>
          <p:cNvSpPr/>
          <p:nvPr/>
        </p:nvSpPr>
        <p:spPr>
          <a:xfrm>
            <a:off x="3409229" y="25281"/>
            <a:ext cx="2240283" cy="736418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solidFill>
                  <a:srgbClr val="002060"/>
                </a:solidFill>
              </a:rPr>
              <a:t>PLANT HEAD,</a:t>
            </a:r>
          </a:p>
          <a:p>
            <a:pPr algn="ctr"/>
            <a:r>
              <a:rPr lang="en-US" sz="1600" b="1" dirty="0" smtClean="0">
                <a:solidFill>
                  <a:srgbClr val="FF0000"/>
                </a:solidFill>
              </a:rPr>
              <a:t>Vacant</a:t>
            </a:r>
            <a:endParaRPr lang="en-US" sz="1600" b="1" dirty="0">
              <a:solidFill>
                <a:srgbClr val="FF0000"/>
              </a:solidFill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3884468" y="1676400"/>
            <a:ext cx="1368724" cy="61195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dirty="0" smtClean="0"/>
          </a:p>
          <a:p>
            <a:pPr algn="ctr"/>
            <a:r>
              <a:rPr lang="en-US" sz="1400" dirty="0" smtClean="0"/>
              <a:t>FIRE</a:t>
            </a:r>
          </a:p>
          <a:p>
            <a:pPr algn="ctr"/>
            <a:r>
              <a:rPr lang="en-US" sz="1400" dirty="0" smtClean="0"/>
              <a:t> MRITUJA </a:t>
            </a:r>
          </a:p>
          <a:p>
            <a:pPr algn="ctr"/>
            <a:r>
              <a:rPr lang="en-US" sz="1400" dirty="0" smtClean="0"/>
              <a:t>(Sr. Officer)</a:t>
            </a:r>
          </a:p>
          <a:p>
            <a:pPr algn="ctr"/>
            <a:endParaRPr lang="en-US" dirty="0"/>
          </a:p>
        </p:txBody>
      </p:sp>
      <p:sp>
        <p:nvSpPr>
          <p:cNvPr id="35" name="Down Arrow 34"/>
          <p:cNvSpPr/>
          <p:nvPr/>
        </p:nvSpPr>
        <p:spPr>
          <a:xfrm>
            <a:off x="698202" y="2410501"/>
            <a:ext cx="107128" cy="39308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Down Arrow 35"/>
          <p:cNvSpPr/>
          <p:nvPr/>
        </p:nvSpPr>
        <p:spPr>
          <a:xfrm>
            <a:off x="5655040" y="2376633"/>
            <a:ext cx="107128" cy="39308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Down Arrow 36"/>
          <p:cNvSpPr/>
          <p:nvPr/>
        </p:nvSpPr>
        <p:spPr>
          <a:xfrm>
            <a:off x="8256181" y="2376632"/>
            <a:ext cx="107128" cy="39308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/>
          <p:cNvSpPr/>
          <p:nvPr/>
        </p:nvSpPr>
        <p:spPr>
          <a:xfrm>
            <a:off x="5116221" y="2769716"/>
            <a:ext cx="1184766" cy="91785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Shift LFM-3 </a:t>
            </a:r>
            <a:r>
              <a:rPr lang="en-US" sz="1400" b="1" dirty="0" smtClean="0">
                <a:solidFill>
                  <a:srgbClr val="FF0000"/>
                </a:solidFill>
              </a:rPr>
              <a:t>VACANT-1</a:t>
            </a:r>
          </a:p>
          <a:p>
            <a:pPr algn="ctr"/>
            <a:endParaRPr lang="en-US" dirty="0"/>
          </a:p>
        </p:txBody>
      </p:sp>
      <p:sp>
        <p:nvSpPr>
          <p:cNvPr id="43" name="Oval 42"/>
          <p:cNvSpPr/>
          <p:nvPr/>
        </p:nvSpPr>
        <p:spPr>
          <a:xfrm>
            <a:off x="430963" y="3440166"/>
            <a:ext cx="609600" cy="24740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01</a:t>
            </a:r>
            <a:endParaRPr lang="en-US" dirty="0"/>
          </a:p>
        </p:txBody>
      </p:sp>
      <p:sp>
        <p:nvSpPr>
          <p:cNvPr id="44" name="Oval 43"/>
          <p:cNvSpPr/>
          <p:nvPr/>
        </p:nvSpPr>
        <p:spPr>
          <a:xfrm>
            <a:off x="5403804" y="3376020"/>
            <a:ext cx="609600" cy="24740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rgbClr val="FF0000"/>
                </a:solidFill>
              </a:rPr>
              <a:t>01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45" name="Oval 44"/>
          <p:cNvSpPr/>
          <p:nvPr/>
        </p:nvSpPr>
        <p:spPr>
          <a:xfrm>
            <a:off x="2865038" y="3440167"/>
            <a:ext cx="609600" cy="24740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01</a:t>
            </a:r>
            <a:endParaRPr lang="en-US" dirty="0"/>
          </a:p>
        </p:txBody>
      </p:sp>
      <p:sp>
        <p:nvSpPr>
          <p:cNvPr id="47" name="Oval 46"/>
          <p:cNvSpPr/>
          <p:nvPr/>
        </p:nvSpPr>
        <p:spPr>
          <a:xfrm>
            <a:off x="7951381" y="3376020"/>
            <a:ext cx="609600" cy="24740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rgbClr val="FF0000"/>
                </a:solidFill>
              </a:rPr>
              <a:t>01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7652977" y="4220973"/>
            <a:ext cx="1232545" cy="91785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100" b="1" u="sng" dirty="0">
                <a:solidFill>
                  <a:schemeClr val="bg1"/>
                </a:solidFill>
              </a:rPr>
              <a:t>Fire Man-3</a:t>
            </a:r>
          </a:p>
          <a:p>
            <a:r>
              <a:rPr lang="en-US" sz="1100" dirty="0" smtClean="0"/>
              <a:t>(1) Naresh </a:t>
            </a:r>
            <a:r>
              <a:rPr lang="en-US" sz="1100" dirty="0"/>
              <a:t>Prasad </a:t>
            </a:r>
            <a:r>
              <a:rPr lang="en-US" sz="1100" dirty="0" err="1"/>
              <a:t>Kewat</a:t>
            </a:r>
            <a:r>
              <a:rPr lang="en-US" sz="1100" dirty="0"/>
              <a:t>                          </a:t>
            </a:r>
            <a:r>
              <a:rPr lang="en-US" sz="1100" dirty="0" smtClean="0"/>
              <a:t>(</a:t>
            </a:r>
            <a:r>
              <a:rPr lang="en-US" sz="1100" dirty="0"/>
              <a:t>2</a:t>
            </a:r>
            <a:r>
              <a:rPr lang="en-US" sz="1100" dirty="0" smtClean="0"/>
              <a:t>) </a:t>
            </a:r>
            <a:r>
              <a:rPr lang="en-US" sz="1100" dirty="0" err="1"/>
              <a:t>Pahar</a:t>
            </a:r>
            <a:r>
              <a:rPr lang="en-US" sz="1100" dirty="0"/>
              <a:t> </a:t>
            </a:r>
            <a:r>
              <a:rPr lang="en-US" sz="1200" dirty="0" err="1" smtClean="0"/>
              <a:t>singh</a:t>
            </a:r>
            <a:endParaRPr lang="en-US" sz="1200" dirty="0" smtClean="0"/>
          </a:p>
          <a:p>
            <a:r>
              <a:rPr lang="en-US" sz="1200" b="1" dirty="0" smtClean="0">
                <a:solidFill>
                  <a:srgbClr val="FF0000"/>
                </a:solidFill>
              </a:rPr>
              <a:t>(3) Vacant -1</a:t>
            </a:r>
            <a:endParaRPr lang="en-US" sz="1200" b="1" dirty="0">
              <a:solidFill>
                <a:srgbClr val="FF0000"/>
              </a:solidFill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5068442" y="4237820"/>
            <a:ext cx="1232545" cy="91785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b="1" u="sng" dirty="0"/>
              <a:t>Fire Man-3</a:t>
            </a:r>
          </a:p>
          <a:p>
            <a:r>
              <a:rPr lang="en-US" sz="1200" dirty="0" smtClean="0"/>
              <a:t>(1) </a:t>
            </a:r>
            <a:r>
              <a:rPr lang="en-US" sz="1200" dirty="0" err="1" smtClean="0"/>
              <a:t>Neeraj</a:t>
            </a:r>
            <a:r>
              <a:rPr lang="en-US" sz="1200" dirty="0" smtClean="0"/>
              <a:t> </a:t>
            </a:r>
            <a:r>
              <a:rPr lang="en-US" sz="1200" dirty="0" err="1"/>
              <a:t>karsh</a:t>
            </a:r>
            <a:endParaRPr lang="en-US" sz="1200" dirty="0"/>
          </a:p>
          <a:p>
            <a:r>
              <a:rPr lang="en-US" sz="1200" dirty="0" smtClean="0"/>
              <a:t>(2) </a:t>
            </a:r>
            <a:r>
              <a:rPr lang="en-US" sz="1200" dirty="0" err="1" smtClean="0"/>
              <a:t>Umesh</a:t>
            </a:r>
            <a:r>
              <a:rPr lang="en-US" sz="1200" dirty="0" smtClean="0"/>
              <a:t> Yadav</a:t>
            </a:r>
          </a:p>
          <a:p>
            <a:r>
              <a:rPr lang="en-US" sz="1200" dirty="0" smtClean="0">
                <a:solidFill>
                  <a:schemeClr val="bg1"/>
                </a:solidFill>
              </a:rPr>
              <a:t>(3</a:t>
            </a:r>
            <a:r>
              <a:rPr lang="en-US" sz="1200" dirty="0">
                <a:solidFill>
                  <a:schemeClr val="bg1"/>
                </a:solidFill>
              </a:rPr>
              <a:t>) )Sanjay das </a:t>
            </a:r>
          </a:p>
        </p:txBody>
      </p:sp>
      <p:sp>
        <p:nvSpPr>
          <p:cNvPr id="52" name="Down Arrow 51"/>
          <p:cNvSpPr/>
          <p:nvPr/>
        </p:nvSpPr>
        <p:spPr>
          <a:xfrm>
            <a:off x="5648589" y="3687573"/>
            <a:ext cx="95593" cy="5334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Down Arrow 52"/>
          <p:cNvSpPr/>
          <p:nvPr/>
        </p:nvSpPr>
        <p:spPr>
          <a:xfrm>
            <a:off x="8267716" y="3653066"/>
            <a:ext cx="95593" cy="5334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Oval 53"/>
          <p:cNvSpPr/>
          <p:nvPr/>
        </p:nvSpPr>
        <p:spPr>
          <a:xfrm>
            <a:off x="1243642" y="5099372"/>
            <a:ext cx="609600" cy="24740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02</a:t>
            </a:r>
            <a:endParaRPr lang="en-US" dirty="0"/>
          </a:p>
        </p:txBody>
      </p:sp>
      <p:sp>
        <p:nvSpPr>
          <p:cNvPr id="55" name="Oval 54"/>
          <p:cNvSpPr/>
          <p:nvPr/>
        </p:nvSpPr>
        <p:spPr>
          <a:xfrm>
            <a:off x="8390535" y="5039091"/>
            <a:ext cx="609600" cy="24740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bg1"/>
                </a:solidFill>
              </a:rPr>
              <a:t>02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56" name="Oval 55"/>
          <p:cNvSpPr/>
          <p:nvPr/>
        </p:nvSpPr>
        <p:spPr>
          <a:xfrm>
            <a:off x="5744182" y="5099372"/>
            <a:ext cx="609600" cy="24740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bg1"/>
                </a:solidFill>
              </a:rPr>
              <a:t>03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57" name="Oval 56"/>
          <p:cNvSpPr/>
          <p:nvPr/>
        </p:nvSpPr>
        <p:spPr>
          <a:xfrm>
            <a:off x="3643263" y="5162794"/>
            <a:ext cx="609600" cy="24740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bg1"/>
                </a:solidFill>
              </a:rPr>
              <a:t>02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58" name="Oval 57"/>
          <p:cNvSpPr/>
          <p:nvPr/>
        </p:nvSpPr>
        <p:spPr>
          <a:xfrm>
            <a:off x="5030404" y="1858676"/>
            <a:ext cx="609600" cy="24740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01</a:t>
            </a:r>
            <a:endParaRPr lang="en-US" dirty="0"/>
          </a:p>
        </p:txBody>
      </p:sp>
      <p:sp>
        <p:nvSpPr>
          <p:cNvPr id="60" name="Rounded Rectangle 59"/>
          <p:cNvSpPr/>
          <p:nvPr/>
        </p:nvSpPr>
        <p:spPr>
          <a:xfrm>
            <a:off x="228600" y="152400"/>
            <a:ext cx="1600200" cy="609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FIRE &amp; SAFETY -Structure</a:t>
            </a:r>
            <a:endParaRPr lang="en-US" dirty="0"/>
          </a:p>
        </p:txBody>
      </p:sp>
      <p:sp>
        <p:nvSpPr>
          <p:cNvPr id="40" name="Rectangle 39"/>
          <p:cNvSpPr/>
          <p:nvPr/>
        </p:nvSpPr>
        <p:spPr>
          <a:xfrm>
            <a:off x="3726653" y="911179"/>
            <a:ext cx="1478742" cy="64018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dirty="0" smtClean="0"/>
          </a:p>
          <a:p>
            <a:pPr algn="ctr"/>
            <a:r>
              <a:rPr lang="en-US" sz="1400" dirty="0" smtClean="0"/>
              <a:t>FIRE &amp; SAFETY Deepak </a:t>
            </a:r>
            <a:r>
              <a:rPr lang="en-US" sz="1400" dirty="0" err="1" smtClean="0"/>
              <a:t>Sahoo</a:t>
            </a:r>
            <a:endParaRPr lang="en-US" sz="1400" dirty="0" smtClean="0"/>
          </a:p>
          <a:p>
            <a:pPr algn="ctr"/>
            <a:r>
              <a:rPr lang="en-US" sz="1400" dirty="0" smtClean="0"/>
              <a:t>(Sr. Officer)</a:t>
            </a:r>
          </a:p>
          <a:p>
            <a:pPr algn="ctr"/>
            <a:endParaRPr lang="en-US" dirty="0"/>
          </a:p>
        </p:txBody>
      </p:sp>
      <p:sp>
        <p:nvSpPr>
          <p:cNvPr id="61" name="Down Arrow 60"/>
          <p:cNvSpPr/>
          <p:nvPr/>
        </p:nvSpPr>
        <p:spPr>
          <a:xfrm>
            <a:off x="4481573" y="2238977"/>
            <a:ext cx="95593" cy="14153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Down Arrow 61"/>
          <p:cNvSpPr/>
          <p:nvPr/>
        </p:nvSpPr>
        <p:spPr>
          <a:xfrm>
            <a:off x="4513821" y="1551365"/>
            <a:ext cx="73182" cy="12286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1" name="Table 5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69134243"/>
              </p:ext>
            </p:extLst>
          </p:nvPr>
        </p:nvGraphicFramePr>
        <p:xfrm>
          <a:off x="6815548" y="55096"/>
          <a:ext cx="2282329" cy="944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5852"/>
                <a:gridCol w="533400"/>
                <a:gridCol w="672056"/>
                <a:gridCol w="501021"/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Cat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Required 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aseline="0" dirty="0" smtClean="0">
                          <a:solidFill>
                            <a:schemeClr val="tx1"/>
                          </a:solidFill>
                        </a:rPr>
                        <a:t>ACBIL STAFF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Vacant</a:t>
                      </a: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193829"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 smtClean="0"/>
                        <a:t>Exe</a:t>
                      </a:r>
                      <a:endParaRPr lang="en-US" sz="1100" b="1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 smtClean="0"/>
                        <a:t>2</a:t>
                      </a:r>
                      <a:endParaRPr lang="en-US" sz="1100" b="1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 smtClean="0"/>
                        <a:t>2</a:t>
                      </a:r>
                      <a:endParaRPr lang="en-US" sz="1100" b="1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 smtClean="0"/>
                        <a:t>0</a:t>
                      </a:r>
                      <a:endParaRPr lang="en-US" sz="1100" b="1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193829"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 smtClean="0"/>
                        <a:t>N Exe</a:t>
                      </a:r>
                      <a:endParaRPr lang="en-US" sz="1100" b="1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 smtClean="0"/>
                        <a:t>16</a:t>
                      </a:r>
                      <a:endParaRPr lang="en-US" sz="1100" b="1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 smtClean="0"/>
                        <a:t>11</a:t>
                      </a:r>
                      <a:endParaRPr lang="en-US" sz="1100" b="1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 smtClean="0"/>
                        <a:t>5</a:t>
                      </a:r>
                      <a:endParaRPr lang="en-US" sz="1100" b="1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sp>
        <p:nvSpPr>
          <p:cNvPr id="59" name="Oval 58"/>
          <p:cNvSpPr/>
          <p:nvPr/>
        </p:nvSpPr>
        <p:spPr>
          <a:xfrm>
            <a:off x="4878004" y="1279140"/>
            <a:ext cx="609600" cy="24740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01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0685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Down Arrow 38"/>
          <p:cNvSpPr/>
          <p:nvPr/>
        </p:nvSpPr>
        <p:spPr>
          <a:xfrm>
            <a:off x="577169" y="2278598"/>
            <a:ext cx="95593" cy="3469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1352882" y="4378882"/>
            <a:ext cx="1447800" cy="91785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HR Asst.</a:t>
            </a:r>
          </a:p>
          <a:p>
            <a:pPr algn="ctr"/>
            <a:r>
              <a:rPr lang="en-US" sz="1400" dirty="0" err="1" smtClean="0"/>
              <a:t>Pawan</a:t>
            </a:r>
            <a:endParaRPr lang="en-US" sz="1600" dirty="0" smtClean="0"/>
          </a:p>
          <a:p>
            <a:pPr algn="ctr"/>
            <a:endParaRPr lang="en-US" sz="1600" dirty="0"/>
          </a:p>
        </p:txBody>
      </p:sp>
      <p:sp>
        <p:nvSpPr>
          <p:cNvPr id="31" name="Rectangle 30"/>
          <p:cNvSpPr/>
          <p:nvPr/>
        </p:nvSpPr>
        <p:spPr>
          <a:xfrm>
            <a:off x="7046619" y="4397583"/>
            <a:ext cx="1422068" cy="8862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Store</a:t>
            </a:r>
            <a:endParaRPr lang="en-US" sz="1400" dirty="0"/>
          </a:p>
          <a:p>
            <a:pPr algn="ctr"/>
            <a:r>
              <a:rPr lang="en-US" sz="1400" dirty="0" err="1"/>
              <a:t>Shekh</a:t>
            </a:r>
            <a:r>
              <a:rPr lang="en-US" sz="1400" dirty="0"/>
              <a:t> </a:t>
            </a:r>
            <a:r>
              <a:rPr lang="en-US" sz="1400" dirty="0" err="1"/>
              <a:t>Shadat</a:t>
            </a:r>
            <a:r>
              <a:rPr lang="en-US" sz="1400" dirty="0"/>
              <a:t> </a:t>
            </a:r>
          </a:p>
        </p:txBody>
      </p:sp>
      <p:sp>
        <p:nvSpPr>
          <p:cNvPr id="33" name="Rectangle 32"/>
          <p:cNvSpPr/>
          <p:nvPr/>
        </p:nvSpPr>
        <p:spPr>
          <a:xfrm>
            <a:off x="57351" y="2656923"/>
            <a:ext cx="1085649" cy="91785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Paramedical </a:t>
            </a:r>
            <a:r>
              <a:rPr lang="en-US" sz="1400" dirty="0" err="1" smtClean="0"/>
              <a:t>Mukesh</a:t>
            </a:r>
            <a:r>
              <a:rPr lang="en-US" sz="1400" dirty="0" smtClean="0"/>
              <a:t> </a:t>
            </a:r>
            <a:r>
              <a:rPr lang="en-US" sz="1400" dirty="0" err="1" smtClean="0"/>
              <a:t>Rathore</a:t>
            </a:r>
            <a:endParaRPr lang="en-US" sz="1400" dirty="0"/>
          </a:p>
        </p:txBody>
      </p:sp>
      <p:sp>
        <p:nvSpPr>
          <p:cNvPr id="34" name="Rectangle 33"/>
          <p:cNvSpPr/>
          <p:nvPr/>
        </p:nvSpPr>
        <p:spPr>
          <a:xfrm>
            <a:off x="2384304" y="2687697"/>
            <a:ext cx="1113617" cy="9063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Paramedical </a:t>
            </a:r>
            <a:r>
              <a:rPr lang="en-US" sz="1400" dirty="0" err="1" smtClean="0"/>
              <a:t>Kamaljeet</a:t>
            </a:r>
            <a:r>
              <a:rPr lang="en-US" sz="1400" dirty="0" smtClean="0"/>
              <a:t> Singh</a:t>
            </a:r>
            <a:endParaRPr lang="en-US" sz="1400" dirty="0"/>
          </a:p>
        </p:txBody>
      </p:sp>
      <p:sp>
        <p:nvSpPr>
          <p:cNvPr id="35" name="Rectangle 34"/>
          <p:cNvSpPr/>
          <p:nvPr/>
        </p:nvSpPr>
        <p:spPr>
          <a:xfrm>
            <a:off x="1201258" y="2676172"/>
            <a:ext cx="1117222" cy="91785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Paramedical Anil </a:t>
            </a:r>
            <a:r>
              <a:rPr lang="en-US" sz="1400" dirty="0" err="1" smtClean="0"/>
              <a:t>Maravi</a:t>
            </a:r>
            <a:r>
              <a:rPr lang="en-US" sz="1400" dirty="0" smtClean="0"/>
              <a:t> (Lab Tech)</a:t>
            </a:r>
            <a:endParaRPr lang="en-US" sz="1400" dirty="0"/>
          </a:p>
        </p:txBody>
      </p:sp>
      <p:sp>
        <p:nvSpPr>
          <p:cNvPr id="9" name="Rectangle 8"/>
          <p:cNvSpPr/>
          <p:nvPr/>
        </p:nvSpPr>
        <p:spPr>
          <a:xfrm flipV="1">
            <a:off x="577169" y="2234677"/>
            <a:ext cx="3541593" cy="7159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932584" y="4376006"/>
            <a:ext cx="1101804" cy="91785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Driver </a:t>
            </a:r>
            <a:r>
              <a:rPr lang="en-US" sz="1400" dirty="0" smtClean="0"/>
              <a:t>(Mahesh)</a:t>
            </a:r>
            <a:endParaRPr lang="en-US" sz="1400" dirty="0"/>
          </a:p>
          <a:p>
            <a:pPr algn="ctr"/>
            <a:endParaRPr lang="en-US" sz="1400" dirty="0"/>
          </a:p>
        </p:txBody>
      </p:sp>
      <p:sp>
        <p:nvSpPr>
          <p:cNvPr id="12" name="Down Arrow 11"/>
          <p:cNvSpPr/>
          <p:nvPr/>
        </p:nvSpPr>
        <p:spPr>
          <a:xfrm>
            <a:off x="1701310" y="2234677"/>
            <a:ext cx="95593" cy="44149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Down Arrow 12"/>
          <p:cNvSpPr/>
          <p:nvPr/>
        </p:nvSpPr>
        <p:spPr>
          <a:xfrm>
            <a:off x="5438755" y="302622"/>
            <a:ext cx="95593" cy="5334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Down Arrow 13"/>
          <p:cNvSpPr/>
          <p:nvPr/>
        </p:nvSpPr>
        <p:spPr>
          <a:xfrm>
            <a:off x="3387893" y="300487"/>
            <a:ext cx="95593" cy="5334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Down Arrow 14"/>
          <p:cNvSpPr/>
          <p:nvPr/>
        </p:nvSpPr>
        <p:spPr>
          <a:xfrm>
            <a:off x="2955267" y="2281390"/>
            <a:ext cx="95593" cy="35840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Down Arrow 15"/>
          <p:cNvSpPr/>
          <p:nvPr/>
        </p:nvSpPr>
        <p:spPr>
          <a:xfrm>
            <a:off x="2215318" y="1646207"/>
            <a:ext cx="95593" cy="5334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87100" y="4365951"/>
            <a:ext cx="1188347" cy="91785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Driver (</a:t>
            </a:r>
            <a:r>
              <a:rPr lang="en-US" sz="1400" dirty="0" err="1" smtClean="0"/>
              <a:t>Vikram</a:t>
            </a:r>
            <a:r>
              <a:rPr lang="en-US" sz="1400" dirty="0" smtClean="0"/>
              <a:t>)</a:t>
            </a:r>
          </a:p>
          <a:p>
            <a:pPr algn="ctr"/>
            <a:endParaRPr lang="en-US" sz="1400" dirty="0"/>
          </a:p>
        </p:txBody>
      </p:sp>
      <p:sp>
        <p:nvSpPr>
          <p:cNvPr id="21" name="Down Arrow 20"/>
          <p:cNvSpPr/>
          <p:nvPr/>
        </p:nvSpPr>
        <p:spPr>
          <a:xfrm>
            <a:off x="1125289" y="877607"/>
            <a:ext cx="96940" cy="18208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4158422" y="4356580"/>
            <a:ext cx="1142850" cy="157479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rgbClr val="FF0000"/>
                </a:solidFill>
              </a:rPr>
              <a:t>Deputed Emp.</a:t>
            </a:r>
          </a:p>
          <a:p>
            <a:pPr algn="ctr"/>
            <a:r>
              <a:rPr lang="en-US" sz="1400" dirty="0" err="1" smtClean="0"/>
              <a:t>Jogi</a:t>
            </a:r>
            <a:r>
              <a:rPr lang="en-US" sz="1400" dirty="0" smtClean="0"/>
              <a:t> Lal </a:t>
            </a:r>
          </a:p>
          <a:p>
            <a:pPr algn="ctr"/>
            <a:r>
              <a:rPr lang="en-US" sz="1400" dirty="0" smtClean="0"/>
              <a:t>Office Boy</a:t>
            </a:r>
            <a:endParaRPr lang="en-US" sz="1400" dirty="0"/>
          </a:p>
          <a:p>
            <a:pPr algn="ctr"/>
            <a:r>
              <a:rPr lang="en-US" sz="1400" dirty="0" smtClean="0"/>
              <a:t>(Deputation from 30 MW)</a:t>
            </a:r>
            <a:endParaRPr lang="en-US" sz="1400" dirty="0"/>
          </a:p>
        </p:txBody>
      </p:sp>
      <p:sp>
        <p:nvSpPr>
          <p:cNvPr id="24" name="Rectangle 23"/>
          <p:cNvSpPr/>
          <p:nvPr/>
        </p:nvSpPr>
        <p:spPr>
          <a:xfrm>
            <a:off x="5651298" y="4407638"/>
            <a:ext cx="1204999" cy="11549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FF0000"/>
                </a:solidFill>
              </a:rPr>
              <a:t>Deputed Emp.</a:t>
            </a:r>
          </a:p>
          <a:p>
            <a:pPr algn="ctr"/>
            <a:r>
              <a:rPr lang="en-US" sz="1400" b="1" dirty="0" smtClean="0">
                <a:solidFill>
                  <a:schemeClr val="bg1"/>
                </a:solidFill>
              </a:rPr>
              <a:t>Store </a:t>
            </a:r>
          </a:p>
          <a:p>
            <a:pPr algn="ctr"/>
            <a:r>
              <a:rPr lang="en-US" sz="1400" b="1" dirty="0" smtClean="0">
                <a:solidFill>
                  <a:schemeClr val="bg1"/>
                </a:solidFill>
              </a:rPr>
              <a:t>Anil </a:t>
            </a:r>
            <a:r>
              <a:rPr lang="en-US" sz="1400" b="1" dirty="0" err="1" smtClean="0">
                <a:solidFill>
                  <a:schemeClr val="bg1"/>
                </a:solidFill>
              </a:rPr>
              <a:t>Dhadwal</a:t>
            </a:r>
            <a:endParaRPr lang="en-US" sz="1400" b="1" dirty="0" smtClean="0">
              <a:solidFill>
                <a:schemeClr val="bg1"/>
              </a:solidFill>
            </a:endParaRPr>
          </a:p>
          <a:p>
            <a:pPr algn="ctr"/>
            <a:endParaRPr lang="en-US" sz="1400" b="1" dirty="0">
              <a:solidFill>
                <a:schemeClr val="bg1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3503898" y="1099066"/>
            <a:ext cx="1982653" cy="82514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 smtClean="0"/>
          </a:p>
          <a:p>
            <a:pPr algn="ctr"/>
            <a:r>
              <a:rPr lang="en-US" sz="1600" dirty="0" smtClean="0"/>
              <a:t>HR </a:t>
            </a:r>
          </a:p>
          <a:p>
            <a:pPr algn="ctr"/>
            <a:r>
              <a:rPr lang="en-US" sz="1600" dirty="0" smtClean="0"/>
              <a:t>Santosh </a:t>
            </a:r>
            <a:r>
              <a:rPr lang="en-US" sz="1600" dirty="0" err="1" smtClean="0"/>
              <a:t>Prajapati</a:t>
            </a:r>
            <a:endParaRPr lang="en-US" sz="1600" dirty="0" smtClean="0"/>
          </a:p>
          <a:p>
            <a:pPr algn="ctr"/>
            <a:endParaRPr lang="en-US" sz="1600" dirty="0" smtClean="0"/>
          </a:p>
          <a:p>
            <a:pPr algn="ctr"/>
            <a:endParaRPr lang="en-US" sz="2000" dirty="0"/>
          </a:p>
        </p:txBody>
      </p:sp>
      <p:sp>
        <p:nvSpPr>
          <p:cNvPr id="27" name="Flowchart: Process 26"/>
          <p:cNvSpPr/>
          <p:nvPr/>
        </p:nvSpPr>
        <p:spPr>
          <a:xfrm>
            <a:off x="3381306" y="25582"/>
            <a:ext cx="2154389" cy="584018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solidFill>
                  <a:srgbClr val="002060"/>
                </a:solidFill>
              </a:rPr>
              <a:t>PLANT HEAD,</a:t>
            </a:r>
          </a:p>
          <a:p>
            <a:pPr algn="ctr"/>
            <a:r>
              <a:rPr lang="en-US" sz="1400" b="1" dirty="0" smtClean="0">
                <a:solidFill>
                  <a:srgbClr val="002060"/>
                </a:solidFill>
              </a:rPr>
              <a:t>Sr.GM </a:t>
            </a:r>
          </a:p>
          <a:p>
            <a:pPr algn="ctr"/>
            <a:r>
              <a:rPr lang="en-US" sz="1400" b="1" dirty="0" smtClean="0">
                <a:solidFill>
                  <a:srgbClr val="002060"/>
                </a:solidFill>
              </a:rPr>
              <a:t>(A.K. Singh)</a:t>
            </a:r>
            <a:endParaRPr lang="en-US" sz="1400" b="1" dirty="0">
              <a:solidFill>
                <a:srgbClr val="002060"/>
              </a:solidFill>
            </a:endParaRPr>
          </a:p>
        </p:txBody>
      </p:sp>
      <p:sp>
        <p:nvSpPr>
          <p:cNvPr id="32" name="Rectangle 31"/>
          <p:cNvSpPr/>
          <p:nvPr/>
        </p:nvSpPr>
        <p:spPr>
          <a:xfrm flipV="1">
            <a:off x="580845" y="4047628"/>
            <a:ext cx="4131218" cy="457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35"/>
          <p:cNvSpPr/>
          <p:nvPr/>
        </p:nvSpPr>
        <p:spPr>
          <a:xfrm flipV="1">
            <a:off x="2906224" y="777447"/>
            <a:ext cx="3337189" cy="7159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36"/>
          <p:cNvSpPr/>
          <p:nvPr/>
        </p:nvSpPr>
        <p:spPr>
          <a:xfrm>
            <a:off x="5727221" y="1089195"/>
            <a:ext cx="1600200" cy="109041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 </a:t>
            </a:r>
          </a:p>
          <a:p>
            <a:pPr algn="ctr"/>
            <a:endParaRPr lang="en-US" sz="1400" dirty="0" smtClean="0"/>
          </a:p>
          <a:p>
            <a:pPr algn="ctr"/>
            <a:r>
              <a:rPr lang="en-US" sz="1600" dirty="0">
                <a:solidFill>
                  <a:srgbClr val="FF0000"/>
                </a:solidFill>
              </a:rPr>
              <a:t>Deputed Emp.</a:t>
            </a:r>
          </a:p>
          <a:p>
            <a:pPr algn="ctr"/>
            <a:r>
              <a:rPr lang="en-US" sz="1400" b="1" dirty="0" smtClean="0">
                <a:solidFill>
                  <a:schemeClr val="bg1"/>
                </a:solidFill>
              </a:rPr>
              <a:t>STORE</a:t>
            </a:r>
          </a:p>
          <a:p>
            <a:pPr algn="ctr"/>
            <a:r>
              <a:rPr lang="en-US" sz="1100" b="1" dirty="0" smtClean="0">
                <a:solidFill>
                  <a:schemeClr val="bg1"/>
                </a:solidFill>
              </a:rPr>
              <a:t> Store </a:t>
            </a:r>
            <a:r>
              <a:rPr lang="en-US" sz="1100" b="1" dirty="0">
                <a:solidFill>
                  <a:schemeClr val="bg1"/>
                </a:solidFill>
              </a:rPr>
              <a:t>Officer </a:t>
            </a:r>
            <a:r>
              <a:rPr lang="en-US" sz="1100" b="1" dirty="0" err="1">
                <a:solidFill>
                  <a:schemeClr val="bg1"/>
                </a:solidFill>
              </a:rPr>
              <a:t>Gajendra</a:t>
            </a:r>
            <a:r>
              <a:rPr lang="en-US" sz="1100" b="1" dirty="0">
                <a:solidFill>
                  <a:schemeClr val="bg1"/>
                </a:solidFill>
              </a:rPr>
              <a:t> </a:t>
            </a:r>
            <a:r>
              <a:rPr lang="en-US" sz="1100" b="1" dirty="0" err="1">
                <a:solidFill>
                  <a:schemeClr val="bg1"/>
                </a:solidFill>
              </a:rPr>
              <a:t>S</a:t>
            </a:r>
            <a:r>
              <a:rPr lang="en-US" sz="1100" b="1" dirty="0" err="1" smtClean="0">
                <a:solidFill>
                  <a:schemeClr val="bg1"/>
                </a:solidFill>
              </a:rPr>
              <a:t>ahu</a:t>
            </a:r>
            <a:endParaRPr lang="en-US" sz="1100" b="1" dirty="0">
              <a:solidFill>
                <a:schemeClr val="bg1"/>
              </a:solidFill>
            </a:endParaRPr>
          </a:p>
          <a:p>
            <a:pPr algn="ctr"/>
            <a:endParaRPr lang="en-US" sz="1400" b="1" dirty="0" smtClean="0">
              <a:solidFill>
                <a:srgbClr val="7030A0"/>
              </a:solidFill>
            </a:endParaRPr>
          </a:p>
          <a:p>
            <a:pPr algn="ctr"/>
            <a:endParaRPr lang="en-US" sz="1400" dirty="0" smtClean="0"/>
          </a:p>
          <a:p>
            <a:pPr algn="ctr"/>
            <a:endParaRPr lang="en-US" dirty="0"/>
          </a:p>
        </p:txBody>
      </p:sp>
      <p:sp>
        <p:nvSpPr>
          <p:cNvPr id="38" name="Down Arrow 37"/>
          <p:cNvSpPr/>
          <p:nvPr/>
        </p:nvSpPr>
        <p:spPr>
          <a:xfrm>
            <a:off x="6447397" y="1919094"/>
            <a:ext cx="152386" cy="213821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ectangle 40"/>
          <p:cNvSpPr/>
          <p:nvPr/>
        </p:nvSpPr>
        <p:spPr>
          <a:xfrm flipV="1">
            <a:off x="6243412" y="4043486"/>
            <a:ext cx="1483052" cy="4873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Down Arrow 41"/>
          <p:cNvSpPr/>
          <p:nvPr/>
        </p:nvSpPr>
        <p:spPr>
          <a:xfrm>
            <a:off x="3435689" y="4069356"/>
            <a:ext cx="47797" cy="28365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Down Arrow 42"/>
          <p:cNvSpPr/>
          <p:nvPr/>
        </p:nvSpPr>
        <p:spPr>
          <a:xfrm>
            <a:off x="2028985" y="4092216"/>
            <a:ext cx="47797" cy="26165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Down Arrow 43"/>
          <p:cNvSpPr/>
          <p:nvPr/>
        </p:nvSpPr>
        <p:spPr>
          <a:xfrm>
            <a:off x="552379" y="4087255"/>
            <a:ext cx="95591" cy="28365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Down Arrow 44"/>
          <p:cNvSpPr/>
          <p:nvPr/>
        </p:nvSpPr>
        <p:spPr>
          <a:xfrm>
            <a:off x="6218809" y="4057305"/>
            <a:ext cx="61587" cy="30864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Down Arrow 45"/>
          <p:cNvSpPr/>
          <p:nvPr/>
        </p:nvSpPr>
        <p:spPr>
          <a:xfrm>
            <a:off x="7709857" y="4063794"/>
            <a:ext cx="95593" cy="33238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Down Arrow 46"/>
          <p:cNvSpPr/>
          <p:nvPr/>
        </p:nvSpPr>
        <p:spPr>
          <a:xfrm>
            <a:off x="4648405" y="4092216"/>
            <a:ext cx="95593" cy="27373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Down Arrow 47"/>
          <p:cNvSpPr/>
          <p:nvPr/>
        </p:nvSpPr>
        <p:spPr>
          <a:xfrm>
            <a:off x="2877142" y="836022"/>
            <a:ext cx="103822" cy="26525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Down Arrow 48"/>
          <p:cNvSpPr/>
          <p:nvPr/>
        </p:nvSpPr>
        <p:spPr>
          <a:xfrm>
            <a:off x="4286571" y="859731"/>
            <a:ext cx="95593" cy="22946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Down Arrow 49"/>
          <p:cNvSpPr/>
          <p:nvPr/>
        </p:nvSpPr>
        <p:spPr>
          <a:xfrm>
            <a:off x="6195616" y="813242"/>
            <a:ext cx="95593" cy="25528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Oval 50"/>
          <p:cNvSpPr/>
          <p:nvPr/>
        </p:nvSpPr>
        <p:spPr>
          <a:xfrm>
            <a:off x="376473" y="3433946"/>
            <a:ext cx="609600" cy="24740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01</a:t>
            </a:r>
            <a:endParaRPr lang="en-US" dirty="0"/>
          </a:p>
        </p:txBody>
      </p:sp>
      <p:sp>
        <p:nvSpPr>
          <p:cNvPr id="52" name="Oval 51"/>
          <p:cNvSpPr/>
          <p:nvPr/>
        </p:nvSpPr>
        <p:spPr>
          <a:xfrm>
            <a:off x="1354659" y="3433947"/>
            <a:ext cx="609600" cy="24740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01</a:t>
            </a:r>
            <a:endParaRPr lang="en-US" dirty="0"/>
          </a:p>
        </p:txBody>
      </p:sp>
      <p:sp>
        <p:nvSpPr>
          <p:cNvPr id="53" name="Oval 52"/>
          <p:cNvSpPr/>
          <p:nvPr/>
        </p:nvSpPr>
        <p:spPr>
          <a:xfrm>
            <a:off x="2746060" y="3451077"/>
            <a:ext cx="609600" cy="24740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01</a:t>
            </a:r>
            <a:endParaRPr lang="en-US" dirty="0"/>
          </a:p>
        </p:txBody>
      </p:sp>
      <p:sp>
        <p:nvSpPr>
          <p:cNvPr id="54" name="Oval 53"/>
          <p:cNvSpPr/>
          <p:nvPr/>
        </p:nvSpPr>
        <p:spPr>
          <a:xfrm>
            <a:off x="371636" y="5014080"/>
            <a:ext cx="609600" cy="24740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01</a:t>
            </a:r>
            <a:endParaRPr lang="en-US" dirty="0"/>
          </a:p>
        </p:txBody>
      </p:sp>
      <p:sp>
        <p:nvSpPr>
          <p:cNvPr id="55" name="Oval 54"/>
          <p:cNvSpPr/>
          <p:nvPr/>
        </p:nvSpPr>
        <p:spPr>
          <a:xfrm>
            <a:off x="1701311" y="5017701"/>
            <a:ext cx="609600" cy="24740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01</a:t>
            </a:r>
            <a:endParaRPr lang="en-US" dirty="0"/>
          </a:p>
        </p:txBody>
      </p:sp>
      <p:sp>
        <p:nvSpPr>
          <p:cNvPr id="57" name="Oval 56"/>
          <p:cNvSpPr/>
          <p:nvPr/>
        </p:nvSpPr>
        <p:spPr>
          <a:xfrm>
            <a:off x="3178686" y="4999014"/>
            <a:ext cx="609600" cy="24740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01</a:t>
            </a:r>
            <a:endParaRPr lang="en-US" dirty="0"/>
          </a:p>
        </p:txBody>
      </p:sp>
      <p:sp>
        <p:nvSpPr>
          <p:cNvPr id="59" name="Oval 58"/>
          <p:cNvSpPr/>
          <p:nvPr/>
        </p:nvSpPr>
        <p:spPr>
          <a:xfrm>
            <a:off x="8305800" y="5141404"/>
            <a:ext cx="609600" cy="24740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01</a:t>
            </a:r>
            <a:endParaRPr lang="en-US" dirty="0"/>
          </a:p>
        </p:txBody>
      </p:sp>
      <p:sp>
        <p:nvSpPr>
          <p:cNvPr id="63" name="Rounded Rectangle 62"/>
          <p:cNvSpPr/>
          <p:nvPr/>
        </p:nvSpPr>
        <p:spPr>
          <a:xfrm>
            <a:off x="228600" y="152400"/>
            <a:ext cx="1600200" cy="609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HR-Structure</a:t>
            </a:r>
            <a:endParaRPr lang="en-US" dirty="0"/>
          </a:p>
        </p:txBody>
      </p:sp>
      <p:sp>
        <p:nvSpPr>
          <p:cNvPr id="66" name="Rectangle 65"/>
          <p:cNvSpPr/>
          <p:nvPr/>
        </p:nvSpPr>
        <p:spPr>
          <a:xfrm>
            <a:off x="2131313" y="1090530"/>
            <a:ext cx="1256580" cy="82514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dirty="0" smtClean="0"/>
          </a:p>
          <a:p>
            <a:pPr algn="ctr"/>
            <a:endParaRPr lang="en-US" sz="1400" dirty="0" smtClean="0"/>
          </a:p>
          <a:p>
            <a:pPr algn="ctr"/>
            <a:r>
              <a:rPr lang="en-US" sz="1400" dirty="0" smtClean="0"/>
              <a:t>Medical</a:t>
            </a:r>
          </a:p>
          <a:p>
            <a:pPr algn="ctr"/>
            <a:r>
              <a:rPr lang="en-US" sz="1400" dirty="0" smtClean="0"/>
              <a:t> Doctor</a:t>
            </a:r>
          </a:p>
          <a:p>
            <a:pPr algn="ctr"/>
            <a:r>
              <a:rPr lang="en-US" sz="1400" dirty="0" smtClean="0"/>
              <a:t>Dr. </a:t>
            </a:r>
            <a:r>
              <a:rPr lang="en-US" sz="1400" dirty="0" err="1" smtClean="0"/>
              <a:t>Khumbhkar</a:t>
            </a:r>
            <a:endParaRPr lang="en-US" sz="1400" dirty="0" smtClean="0"/>
          </a:p>
          <a:p>
            <a:pPr algn="ctr"/>
            <a:endParaRPr lang="en-US" sz="1400" dirty="0"/>
          </a:p>
          <a:p>
            <a:pPr algn="ctr"/>
            <a:endParaRPr lang="en-US" sz="1400" dirty="0" smtClean="0"/>
          </a:p>
          <a:p>
            <a:pPr algn="ctr"/>
            <a:endParaRPr lang="en-US" dirty="0"/>
          </a:p>
        </p:txBody>
      </p:sp>
      <p:graphicFrame>
        <p:nvGraphicFramePr>
          <p:cNvPr id="61" name="Table 6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87336973"/>
              </p:ext>
            </p:extLst>
          </p:nvPr>
        </p:nvGraphicFramePr>
        <p:xfrm>
          <a:off x="6879631" y="44369"/>
          <a:ext cx="2223662" cy="7330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26864"/>
                <a:gridCol w="671783"/>
                <a:gridCol w="825015"/>
              </a:tblGrid>
              <a:tr h="402104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Required 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aseline="0" dirty="0" smtClean="0">
                          <a:solidFill>
                            <a:schemeClr val="tx1"/>
                          </a:solidFill>
                        </a:rPr>
                        <a:t>ACBIL STAFF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Vacant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306358"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 smtClean="0"/>
                        <a:t>13</a:t>
                      </a:r>
                      <a:endParaRPr lang="en-US" sz="1100" b="1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 smtClean="0"/>
                        <a:t>13</a:t>
                      </a:r>
                      <a:endParaRPr lang="en-US" sz="1100" b="1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 smtClean="0"/>
                        <a:t>0</a:t>
                      </a:r>
                      <a:endParaRPr lang="en-US" sz="1100" b="1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sp>
        <p:nvSpPr>
          <p:cNvPr id="64" name="Down Arrow 63"/>
          <p:cNvSpPr/>
          <p:nvPr/>
        </p:nvSpPr>
        <p:spPr>
          <a:xfrm>
            <a:off x="4034388" y="2263712"/>
            <a:ext cx="98029" cy="40501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Rectangle 64"/>
          <p:cNvSpPr/>
          <p:nvPr/>
        </p:nvSpPr>
        <p:spPr>
          <a:xfrm>
            <a:off x="3587531" y="2660366"/>
            <a:ext cx="893714" cy="134171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 </a:t>
            </a:r>
            <a:r>
              <a:rPr lang="en-US" sz="1400" dirty="0" smtClean="0"/>
              <a:t>1. Sat </a:t>
            </a:r>
            <a:r>
              <a:rPr lang="en-US" sz="1400" dirty="0"/>
              <a:t>Kumar </a:t>
            </a:r>
            <a:r>
              <a:rPr lang="en-US" sz="1400" dirty="0" smtClean="0"/>
              <a:t>/ 2. </a:t>
            </a:r>
            <a:r>
              <a:rPr lang="en-US" sz="1400" dirty="0" err="1" smtClean="0"/>
              <a:t>Santosh</a:t>
            </a:r>
            <a:r>
              <a:rPr lang="en-US" sz="1400" dirty="0" smtClean="0"/>
              <a:t> / 3. </a:t>
            </a:r>
            <a:r>
              <a:rPr lang="en-US" sz="1400" dirty="0" err="1" smtClean="0"/>
              <a:t>Lata</a:t>
            </a:r>
            <a:r>
              <a:rPr lang="en-US" sz="1400" dirty="0" smtClean="0"/>
              <a:t> </a:t>
            </a:r>
            <a:r>
              <a:rPr lang="en-US" sz="1400" dirty="0" err="1" smtClean="0"/>
              <a:t>Kanwar</a:t>
            </a:r>
            <a:endParaRPr lang="en-US" sz="1400" dirty="0"/>
          </a:p>
        </p:txBody>
      </p:sp>
      <p:sp>
        <p:nvSpPr>
          <p:cNvPr id="68" name="Oval 67"/>
          <p:cNvSpPr/>
          <p:nvPr/>
        </p:nvSpPr>
        <p:spPr>
          <a:xfrm>
            <a:off x="4355171" y="3701650"/>
            <a:ext cx="609600" cy="24740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03</a:t>
            </a:r>
            <a:endParaRPr lang="en-US" dirty="0"/>
          </a:p>
        </p:txBody>
      </p:sp>
      <p:sp>
        <p:nvSpPr>
          <p:cNvPr id="69" name="Rectangle 68"/>
          <p:cNvSpPr/>
          <p:nvPr/>
        </p:nvSpPr>
        <p:spPr>
          <a:xfrm flipV="1">
            <a:off x="1173759" y="791450"/>
            <a:ext cx="1732465" cy="6827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Oval 57"/>
          <p:cNvSpPr/>
          <p:nvPr/>
        </p:nvSpPr>
        <p:spPr>
          <a:xfrm>
            <a:off x="4857514" y="1671688"/>
            <a:ext cx="609600" cy="24740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01</a:t>
            </a:r>
            <a:endParaRPr lang="en-US" dirty="0"/>
          </a:p>
        </p:txBody>
      </p:sp>
      <p:sp>
        <p:nvSpPr>
          <p:cNvPr id="62" name="Oval 61"/>
          <p:cNvSpPr/>
          <p:nvPr/>
        </p:nvSpPr>
        <p:spPr>
          <a:xfrm>
            <a:off x="2569086" y="1671688"/>
            <a:ext cx="609600" cy="24740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01</a:t>
            </a:r>
            <a:endParaRPr lang="en-US" dirty="0"/>
          </a:p>
        </p:txBody>
      </p:sp>
      <p:sp>
        <p:nvSpPr>
          <p:cNvPr id="67" name="Oval 66"/>
          <p:cNvSpPr/>
          <p:nvPr/>
        </p:nvSpPr>
        <p:spPr>
          <a:xfrm>
            <a:off x="0" y="877607"/>
            <a:ext cx="609600" cy="24740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01</a:t>
            </a:r>
            <a:endParaRPr lang="en-US" dirty="0"/>
          </a:p>
        </p:txBody>
      </p:sp>
      <p:graphicFrame>
        <p:nvGraphicFramePr>
          <p:cNvPr id="70" name="Table 6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9652588"/>
              </p:ext>
            </p:extLst>
          </p:nvPr>
        </p:nvGraphicFramePr>
        <p:xfrm>
          <a:off x="6815548" y="55096"/>
          <a:ext cx="2282329" cy="944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5852"/>
                <a:gridCol w="533400"/>
                <a:gridCol w="672056"/>
                <a:gridCol w="501021"/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Cat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Required 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aseline="0" dirty="0" smtClean="0">
                          <a:solidFill>
                            <a:schemeClr val="tx1"/>
                          </a:solidFill>
                        </a:rPr>
                        <a:t>ACBIL STAFF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Vacant</a:t>
                      </a: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193829"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 smtClean="0"/>
                        <a:t>Exe</a:t>
                      </a:r>
                      <a:endParaRPr lang="en-US" sz="1100" b="1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 smtClean="0"/>
                        <a:t>3</a:t>
                      </a:r>
                      <a:endParaRPr lang="en-US" sz="1100" b="1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 smtClean="0"/>
                        <a:t>3</a:t>
                      </a:r>
                      <a:endParaRPr lang="en-US" sz="1100" b="1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 smtClean="0"/>
                        <a:t>0</a:t>
                      </a:r>
                      <a:endParaRPr lang="en-US" sz="1100" b="1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193829"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 smtClean="0"/>
                        <a:t>N Exe</a:t>
                      </a:r>
                      <a:endParaRPr lang="en-US" sz="1100" b="1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 smtClean="0"/>
                        <a:t>10</a:t>
                      </a:r>
                      <a:endParaRPr lang="en-US" sz="1100" b="1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 smtClean="0"/>
                        <a:t>10</a:t>
                      </a:r>
                      <a:endParaRPr lang="en-US" sz="1100" b="1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 smtClean="0"/>
                        <a:t>0</a:t>
                      </a:r>
                      <a:endParaRPr lang="en-US" sz="1100" b="1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sp>
        <p:nvSpPr>
          <p:cNvPr id="73" name="Rectangle 72"/>
          <p:cNvSpPr/>
          <p:nvPr/>
        </p:nvSpPr>
        <p:spPr>
          <a:xfrm>
            <a:off x="431966" y="1068529"/>
            <a:ext cx="1422068" cy="8862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Security  </a:t>
            </a:r>
            <a:r>
              <a:rPr lang="en-US" sz="1400" dirty="0" err="1" smtClean="0"/>
              <a:t>Nagi</a:t>
            </a:r>
            <a:endParaRPr lang="en-US" sz="1400" dirty="0"/>
          </a:p>
        </p:txBody>
      </p:sp>
      <p:sp>
        <p:nvSpPr>
          <p:cNvPr id="74" name="Down Arrow 73"/>
          <p:cNvSpPr/>
          <p:nvPr/>
        </p:nvSpPr>
        <p:spPr>
          <a:xfrm>
            <a:off x="5515310" y="859731"/>
            <a:ext cx="152386" cy="213821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Rectangle 74"/>
          <p:cNvSpPr/>
          <p:nvPr/>
        </p:nvSpPr>
        <p:spPr>
          <a:xfrm>
            <a:off x="4801255" y="2997942"/>
            <a:ext cx="1543327" cy="7142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solidFill>
                  <a:schemeClr val="bg1"/>
                </a:solidFill>
              </a:rPr>
              <a:t>ENVIRONMENT</a:t>
            </a:r>
          </a:p>
          <a:p>
            <a:pPr algn="ctr"/>
            <a:r>
              <a:rPr lang="en-US" sz="1400" b="1" dirty="0" err="1" smtClean="0">
                <a:solidFill>
                  <a:schemeClr val="bg1"/>
                </a:solidFill>
              </a:rPr>
              <a:t>Kundan</a:t>
            </a:r>
            <a:r>
              <a:rPr lang="en-US" sz="1400" b="1" dirty="0" smtClean="0">
                <a:solidFill>
                  <a:schemeClr val="bg1"/>
                </a:solidFill>
              </a:rPr>
              <a:t> Singh</a:t>
            </a:r>
            <a:endParaRPr lang="en-US" dirty="0"/>
          </a:p>
        </p:txBody>
      </p:sp>
      <p:sp>
        <p:nvSpPr>
          <p:cNvPr id="76" name="Oval 75"/>
          <p:cNvSpPr/>
          <p:nvPr/>
        </p:nvSpPr>
        <p:spPr>
          <a:xfrm>
            <a:off x="5621106" y="3594029"/>
            <a:ext cx="609600" cy="24740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01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9395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Rectangle 52"/>
          <p:cNvSpPr/>
          <p:nvPr/>
        </p:nvSpPr>
        <p:spPr>
          <a:xfrm>
            <a:off x="3632527" y="3288287"/>
            <a:ext cx="1572893" cy="9400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prstClr val="white"/>
                </a:solidFill>
              </a:rPr>
              <a:t>Ash Brick </a:t>
            </a:r>
            <a:r>
              <a:rPr lang="en-US" sz="1400" dirty="0" smtClean="0">
                <a:solidFill>
                  <a:prstClr val="white"/>
                </a:solidFill>
              </a:rPr>
              <a:t>Plant &amp; Ash Disposal</a:t>
            </a:r>
          </a:p>
          <a:p>
            <a:pPr algn="ctr"/>
            <a:r>
              <a:rPr lang="en-US" sz="1400" b="1" dirty="0" smtClean="0">
                <a:solidFill>
                  <a:prstClr val="white"/>
                </a:solidFill>
              </a:rPr>
              <a:t>Supervisor</a:t>
            </a:r>
          </a:p>
          <a:p>
            <a:pPr algn="ctr"/>
            <a:r>
              <a:rPr lang="en-US" sz="1400" dirty="0">
                <a:solidFill>
                  <a:prstClr val="white"/>
                </a:solidFill>
              </a:rPr>
              <a:t>Suresh </a:t>
            </a:r>
          </a:p>
        </p:txBody>
      </p:sp>
      <p:sp>
        <p:nvSpPr>
          <p:cNvPr id="23" name="Rectangle 22"/>
          <p:cNvSpPr/>
          <p:nvPr/>
        </p:nvSpPr>
        <p:spPr>
          <a:xfrm>
            <a:off x="3545838" y="976151"/>
            <a:ext cx="1659583" cy="79814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HEAD (O&amp;M)</a:t>
            </a:r>
          </a:p>
          <a:p>
            <a:pPr algn="ctr"/>
            <a:r>
              <a:rPr lang="en-US" sz="1400" dirty="0"/>
              <a:t> </a:t>
            </a:r>
            <a:r>
              <a:rPr lang="en-US" sz="1400" dirty="0" smtClean="0"/>
              <a:t>Vacant</a:t>
            </a:r>
            <a:endParaRPr lang="en-US" sz="1400" dirty="0"/>
          </a:p>
        </p:txBody>
      </p:sp>
      <p:sp>
        <p:nvSpPr>
          <p:cNvPr id="52" name="Down Arrow 51"/>
          <p:cNvSpPr/>
          <p:nvPr/>
        </p:nvSpPr>
        <p:spPr>
          <a:xfrm>
            <a:off x="4296630" y="1759879"/>
            <a:ext cx="158000" cy="24605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49" name="Rounded Rectangle 48"/>
          <p:cNvSpPr/>
          <p:nvPr/>
        </p:nvSpPr>
        <p:spPr>
          <a:xfrm>
            <a:off x="116630" y="228599"/>
            <a:ext cx="1600200" cy="53339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prstClr val="white"/>
                </a:solidFill>
              </a:rPr>
              <a:t>Civil-</a:t>
            </a:r>
            <a:r>
              <a:rPr lang="en-US" dirty="0" smtClean="0">
                <a:solidFill>
                  <a:prstClr val="white"/>
                </a:solidFill>
                <a:latin typeface="Cambria" panose="02040503050406030204" pitchFamily="18" charset="0"/>
              </a:rPr>
              <a:t>Structure</a:t>
            </a:r>
            <a:endParaRPr lang="en-US" dirty="0">
              <a:solidFill>
                <a:prstClr val="white"/>
              </a:solidFill>
              <a:latin typeface="Cambria" panose="02040503050406030204" pitchFamily="18" charset="0"/>
            </a:endParaRPr>
          </a:p>
        </p:txBody>
      </p:sp>
      <p:sp>
        <p:nvSpPr>
          <p:cNvPr id="45" name="Down Arrow 44"/>
          <p:cNvSpPr/>
          <p:nvPr/>
        </p:nvSpPr>
        <p:spPr>
          <a:xfrm>
            <a:off x="4299430" y="2988213"/>
            <a:ext cx="152400" cy="29144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3632528" y="2006769"/>
            <a:ext cx="1617325" cy="97555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/>
              <a:t>Civil </a:t>
            </a:r>
          </a:p>
          <a:p>
            <a:pPr algn="ctr"/>
            <a:r>
              <a:rPr lang="en-US" sz="1400" dirty="0" err="1" smtClean="0"/>
              <a:t>Asst</a:t>
            </a:r>
            <a:r>
              <a:rPr lang="en-US" sz="1400" dirty="0" smtClean="0"/>
              <a:t> Mgr.</a:t>
            </a:r>
            <a:endParaRPr lang="en-US" sz="1400" dirty="0"/>
          </a:p>
          <a:p>
            <a:pPr algn="ctr"/>
            <a:r>
              <a:rPr lang="en-US" sz="1400" dirty="0" err="1" smtClean="0"/>
              <a:t>Nitesh</a:t>
            </a:r>
            <a:r>
              <a:rPr lang="en-US" sz="1400" dirty="0" smtClean="0"/>
              <a:t> </a:t>
            </a:r>
            <a:r>
              <a:rPr lang="en-US" sz="1400" dirty="0" err="1" smtClean="0"/>
              <a:t>Shrivastav</a:t>
            </a:r>
            <a:endParaRPr lang="en-US" sz="1400" dirty="0" smtClean="0"/>
          </a:p>
          <a:p>
            <a:pPr algn="ctr"/>
            <a:r>
              <a:rPr lang="en-US" sz="1400" dirty="0" smtClean="0"/>
              <a:t> </a:t>
            </a:r>
            <a:endParaRPr lang="en-US" dirty="0"/>
          </a:p>
        </p:txBody>
      </p:sp>
      <p:sp>
        <p:nvSpPr>
          <p:cNvPr id="11" name="Oval 10"/>
          <p:cNvSpPr/>
          <p:nvPr/>
        </p:nvSpPr>
        <p:spPr>
          <a:xfrm>
            <a:off x="4640253" y="3928163"/>
            <a:ext cx="609600" cy="24740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01</a:t>
            </a:r>
            <a:endParaRPr lang="en-US" dirty="0"/>
          </a:p>
        </p:txBody>
      </p:sp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58813930"/>
              </p:ext>
            </p:extLst>
          </p:nvPr>
        </p:nvGraphicFramePr>
        <p:xfrm>
          <a:off x="6815548" y="55096"/>
          <a:ext cx="2282329" cy="944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5852"/>
                <a:gridCol w="533400"/>
                <a:gridCol w="672056"/>
                <a:gridCol w="501021"/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Cat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Required 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aseline="0" dirty="0" smtClean="0">
                          <a:solidFill>
                            <a:schemeClr val="tx1"/>
                          </a:solidFill>
                        </a:rPr>
                        <a:t>ACBIL STAFF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Vacant</a:t>
                      </a: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193829"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 smtClean="0"/>
                        <a:t>Exe</a:t>
                      </a:r>
                      <a:endParaRPr lang="en-US" sz="1100" b="1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 smtClean="0"/>
                        <a:t>0</a:t>
                      </a:r>
                      <a:endParaRPr lang="en-US" sz="1100" b="1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 smtClean="0"/>
                        <a:t>0</a:t>
                      </a:r>
                      <a:endParaRPr lang="en-US" sz="1100" b="1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 smtClean="0"/>
                        <a:t>0</a:t>
                      </a:r>
                      <a:endParaRPr lang="en-US" sz="1100" b="1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193829"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 smtClean="0"/>
                        <a:t>N Exe</a:t>
                      </a:r>
                      <a:endParaRPr lang="en-US" sz="1100" b="1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 smtClean="0"/>
                        <a:t>1</a:t>
                      </a:r>
                      <a:endParaRPr lang="en-US" sz="1100" b="1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 smtClean="0"/>
                        <a:t>1</a:t>
                      </a:r>
                      <a:endParaRPr lang="en-US" sz="1100" b="1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 smtClean="0"/>
                        <a:t>0</a:t>
                      </a:r>
                      <a:endParaRPr lang="en-US" sz="1100" b="1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3933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Rectangle 37"/>
          <p:cNvSpPr/>
          <p:nvPr/>
        </p:nvSpPr>
        <p:spPr>
          <a:xfrm flipV="1">
            <a:off x="707203" y="2643779"/>
            <a:ext cx="7893865" cy="5202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Down Arrow 38"/>
          <p:cNvSpPr/>
          <p:nvPr/>
        </p:nvSpPr>
        <p:spPr>
          <a:xfrm>
            <a:off x="4564644" y="1815237"/>
            <a:ext cx="178982" cy="81105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Flowchart: Process 39"/>
          <p:cNvSpPr/>
          <p:nvPr/>
        </p:nvSpPr>
        <p:spPr>
          <a:xfrm>
            <a:off x="3581400" y="533400"/>
            <a:ext cx="2133599" cy="1288059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solidFill>
                  <a:schemeClr val="bg1"/>
                </a:solidFill>
              </a:rPr>
              <a:t>PLANT HEAD,</a:t>
            </a:r>
          </a:p>
          <a:p>
            <a:pPr algn="ctr"/>
            <a:r>
              <a:rPr lang="en-US" sz="2000" b="1" dirty="0" smtClean="0">
                <a:solidFill>
                  <a:srgbClr val="FF0000"/>
                </a:solidFill>
              </a:rPr>
              <a:t>Vacant</a:t>
            </a:r>
            <a:endParaRPr lang="en-US" sz="2000" b="1" dirty="0">
              <a:solidFill>
                <a:srgbClr val="FF0000"/>
              </a:solidFill>
            </a:endParaRPr>
          </a:p>
        </p:txBody>
      </p:sp>
      <p:sp>
        <p:nvSpPr>
          <p:cNvPr id="42" name="Down Arrow 41"/>
          <p:cNvSpPr/>
          <p:nvPr/>
        </p:nvSpPr>
        <p:spPr>
          <a:xfrm>
            <a:off x="685381" y="2695802"/>
            <a:ext cx="95593" cy="5334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ectangle 40"/>
          <p:cNvSpPr/>
          <p:nvPr/>
        </p:nvSpPr>
        <p:spPr>
          <a:xfrm>
            <a:off x="59503" y="3248802"/>
            <a:ext cx="1295400" cy="9317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dirty="0" smtClean="0"/>
          </a:p>
          <a:p>
            <a:pPr algn="ctr"/>
            <a:r>
              <a:rPr lang="en-US" sz="1400" dirty="0" smtClean="0"/>
              <a:t>HR</a:t>
            </a:r>
          </a:p>
          <a:p>
            <a:pPr algn="ctr"/>
            <a:r>
              <a:rPr lang="en-US" sz="1400" dirty="0" smtClean="0"/>
              <a:t>(</a:t>
            </a:r>
            <a:r>
              <a:rPr lang="en-US" sz="1400" dirty="0" err="1" smtClean="0"/>
              <a:t>Santosh</a:t>
            </a:r>
            <a:r>
              <a:rPr lang="en-US" sz="1400" dirty="0" smtClean="0"/>
              <a:t> </a:t>
            </a:r>
            <a:r>
              <a:rPr lang="en-US" sz="1400" dirty="0" err="1" smtClean="0"/>
              <a:t>Prajapati</a:t>
            </a:r>
            <a:r>
              <a:rPr lang="en-US" sz="1400" dirty="0" smtClean="0"/>
              <a:t>)</a:t>
            </a:r>
          </a:p>
          <a:p>
            <a:pPr algn="ctr"/>
            <a:endParaRPr lang="en-US" sz="1400" dirty="0" smtClean="0"/>
          </a:p>
          <a:p>
            <a:pPr algn="ctr"/>
            <a:endParaRPr lang="en-US" dirty="0"/>
          </a:p>
        </p:txBody>
      </p:sp>
      <p:sp>
        <p:nvSpPr>
          <p:cNvPr id="45" name="Rectangle 44"/>
          <p:cNvSpPr/>
          <p:nvPr/>
        </p:nvSpPr>
        <p:spPr>
          <a:xfrm>
            <a:off x="2971800" y="3236054"/>
            <a:ext cx="1524000" cy="92217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dirty="0" smtClean="0"/>
          </a:p>
          <a:p>
            <a:pPr algn="ctr"/>
            <a:r>
              <a:rPr lang="en-US" sz="1400" dirty="0" smtClean="0"/>
              <a:t>HEAD (O&amp;M)</a:t>
            </a:r>
          </a:p>
          <a:p>
            <a:pPr algn="ctr"/>
            <a:r>
              <a:rPr lang="en-US" sz="1400" dirty="0" smtClean="0"/>
              <a:t> Add.GM</a:t>
            </a:r>
          </a:p>
          <a:p>
            <a:pPr algn="ctr"/>
            <a:r>
              <a:rPr lang="en-US" sz="1600" b="1" dirty="0" err="1" smtClean="0">
                <a:solidFill>
                  <a:schemeClr val="bg1"/>
                </a:solidFill>
              </a:rPr>
              <a:t>Pradeep</a:t>
            </a:r>
            <a:r>
              <a:rPr lang="en-US" sz="1600" b="1" dirty="0" smtClean="0">
                <a:solidFill>
                  <a:schemeClr val="bg1"/>
                </a:solidFill>
              </a:rPr>
              <a:t> </a:t>
            </a:r>
            <a:r>
              <a:rPr lang="en-US" sz="1600" b="1" dirty="0" err="1" smtClean="0">
                <a:solidFill>
                  <a:schemeClr val="bg1"/>
                </a:solidFill>
              </a:rPr>
              <a:t>Shukla</a:t>
            </a:r>
            <a:endParaRPr lang="en-US" sz="1600" b="1" dirty="0" smtClean="0">
              <a:solidFill>
                <a:schemeClr val="bg1"/>
              </a:solidFill>
            </a:endParaRPr>
          </a:p>
          <a:p>
            <a:pPr algn="ctr"/>
            <a:endParaRPr lang="en-US" sz="1400" dirty="0" smtClean="0"/>
          </a:p>
          <a:p>
            <a:pPr algn="ctr"/>
            <a:endParaRPr lang="en-US" dirty="0"/>
          </a:p>
        </p:txBody>
      </p:sp>
      <p:sp>
        <p:nvSpPr>
          <p:cNvPr id="46" name="Down Arrow 45"/>
          <p:cNvSpPr/>
          <p:nvPr/>
        </p:nvSpPr>
        <p:spPr>
          <a:xfrm>
            <a:off x="2228106" y="2695802"/>
            <a:ext cx="95593" cy="5334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Down Arrow 46"/>
          <p:cNvSpPr/>
          <p:nvPr/>
        </p:nvSpPr>
        <p:spPr>
          <a:xfrm>
            <a:off x="5547865" y="2643779"/>
            <a:ext cx="95593" cy="57173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Rectangle 47"/>
          <p:cNvSpPr/>
          <p:nvPr/>
        </p:nvSpPr>
        <p:spPr>
          <a:xfrm>
            <a:off x="1508536" y="3271148"/>
            <a:ext cx="1371600" cy="887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 </a:t>
            </a:r>
          </a:p>
          <a:p>
            <a:pPr algn="ctr"/>
            <a:endParaRPr lang="en-US" sz="1400" dirty="0" smtClean="0"/>
          </a:p>
          <a:p>
            <a:pPr algn="ctr"/>
            <a:r>
              <a:rPr lang="en-US" sz="1400" b="1" dirty="0" smtClean="0">
                <a:solidFill>
                  <a:schemeClr val="bg1"/>
                </a:solidFill>
              </a:rPr>
              <a:t>STORE</a:t>
            </a:r>
          </a:p>
          <a:p>
            <a:pPr algn="ctr"/>
            <a:r>
              <a:rPr lang="en-US" sz="1400" b="1" dirty="0" smtClean="0">
                <a:solidFill>
                  <a:schemeClr val="bg1"/>
                </a:solidFill>
              </a:rPr>
              <a:t> Store Officer</a:t>
            </a:r>
          </a:p>
          <a:p>
            <a:pPr algn="ctr"/>
            <a:r>
              <a:rPr lang="en-US" sz="1400" b="1" dirty="0" err="1" smtClean="0">
                <a:solidFill>
                  <a:schemeClr val="bg1"/>
                </a:solidFill>
              </a:rPr>
              <a:t>Gajendra</a:t>
            </a:r>
            <a:r>
              <a:rPr lang="en-US" sz="1400" b="1" dirty="0" smtClean="0">
                <a:solidFill>
                  <a:schemeClr val="bg1"/>
                </a:solidFill>
              </a:rPr>
              <a:t> </a:t>
            </a:r>
            <a:r>
              <a:rPr lang="en-US" sz="1400" b="1" dirty="0" err="1">
                <a:solidFill>
                  <a:schemeClr val="bg1"/>
                </a:solidFill>
              </a:rPr>
              <a:t>sahu</a:t>
            </a:r>
            <a:endParaRPr lang="en-US" sz="1400" b="1" dirty="0">
              <a:solidFill>
                <a:schemeClr val="bg1"/>
              </a:solidFill>
            </a:endParaRPr>
          </a:p>
          <a:p>
            <a:pPr algn="ctr"/>
            <a:endParaRPr lang="en-US" sz="1400" dirty="0" smtClean="0"/>
          </a:p>
          <a:p>
            <a:pPr algn="ctr"/>
            <a:endParaRPr lang="en-US" sz="1400" dirty="0" smtClean="0"/>
          </a:p>
          <a:p>
            <a:pPr algn="ctr"/>
            <a:endParaRPr lang="en-US" dirty="0"/>
          </a:p>
        </p:txBody>
      </p:sp>
      <p:sp>
        <p:nvSpPr>
          <p:cNvPr id="49" name="Rectangle 48"/>
          <p:cNvSpPr/>
          <p:nvPr/>
        </p:nvSpPr>
        <p:spPr>
          <a:xfrm>
            <a:off x="4800600" y="3244680"/>
            <a:ext cx="1375520" cy="87875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solidFill>
                  <a:schemeClr val="bg1"/>
                </a:solidFill>
              </a:rPr>
              <a:t>SECURITY</a:t>
            </a:r>
          </a:p>
          <a:p>
            <a:pPr algn="ctr"/>
            <a:r>
              <a:rPr lang="en-US" sz="1400" b="1" dirty="0" err="1" smtClean="0">
                <a:solidFill>
                  <a:schemeClr val="bg1"/>
                </a:solidFill>
              </a:rPr>
              <a:t>Incharge</a:t>
            </a:r>
            <a:endParaRPr lang="en-US" sz="1400" b="1" dirty="0">
              <a:solidFill>
                <a:schemeClr val="bg1"/>
              </a:solidFill>
            </a:endParaRPr>
          </a:p>
          <a:p>
            <a:pPr algn="ctr"/>
            <a:r>
              <a:rPr lang="en-US" dirty="0" smtClean="0"/>
              <a:t>Negi</a:t>
            </a:r>
            <a:endParaRPr lang="en-US" dirty="0"/>
          </a:p>
        </p:txBody>
      </p:sp>
      <p:sp>
        <p:nvSpPr>
          <p:cNvPr id="51" name="Rectangle 50"/>
          <p:cNvSpPr/>
          <p:nvPr/>
        </p:nvSpPr>
        <p:spPr>
          <a:xfrm>
            <a:off x="6280549" y="3273435"/>
            <a:ext cx="1260552" cy="88250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dirty="0" smtClean="0"/>
          </a:p>
          <a:p>
            <a:pPr algn="ctr"/>
            <a:r>
              <a:rPr lang="en-US" sz="1400" dirty="0" smtClean="0"/>
              <a:t>FIRE &amp; SAFETY</a:t>
            </a:r>
          </a:p>
          <a:p>
            <a:pPr algn="ctr"/>
            <a:r>
              <a:rPr lang="en-US" sz="1400" dirty="0" smtClean="0"/>
              <a:t> Asst. Manager</a:t>
            </a:r>
          </a:p>
          <a:p>
            <a:pPr algn="ctr"/>
            <a:r>
              <a:rPr lang="en-US" sz="1400" dirty="0" smtClean="0"/>
              <a:t>Deepak </a:t>
            </a:r>
            <a:r>
              <a:rPr lang="en-US" sz="1400" dirty="0" err="1"/>
              <a:t>Sahoo</a:t>
            </a:r>
            <a:endParaRPr lang="en-US" sz="1400" dirty="0"/>
          </a:p>
          <a:p>
            <a:pPr algn="ctr"/>
            <a:endParaRPr lang="en-US" sz="1400" dirty="0" smtClean="0"/>
          </a:p>
          <a:p>
            <a:pPr algn="ctr"/>
            <a:endParaRPr lang="en-US" dirty="0"/>
          </a:p>
        </p:txBody>
      </p:sp>
      <p:sp>
        <p:nvSpPr>
          <p:cNvPr id="52" name="Down Arrow 51"/>
          <p:cNvSpPr/>
          <p:nvPr/>
        </p:nvSpPr>
        <p:spPr>
          <a:xfrm>
            <a:off x="6966788" y="2651361"/>
            <a:ext cx="128575" cy="55656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Down Arrow 14"/>
          <p:cNvSpPr/>
          <p:nvPr/>
        </p:nvSpPr>
        <p:spPr>
          <a:xfrm>
            <a:off x="4593586" y="2682862"/>
            <a:ext cx="83720" cy="186066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Down Arrow 17"/>
          <p:cNvSpPr/>
          <p:nvPr/>
        </p:nvSpPr>
        <p:spPr>
          <a:xfrm>
            <a:off x="3756869" y="2669790"/>
            <a:ext cx="95593" cy="5334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6280549" y="1388900"/>
            <a:ext cx="1949050" cy="9734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b="1" dirty="0" smtClean="0"/>
          </a:p>
          <a:p>
            <a:pPr algn="ctr"/>
            <a:r>
              <a:rPr lang="en-US" sz="1400" b="1" dirty="0" smtClean="0"/>
              <a:t>O&amp;E </a:t>
            </a:r>
          </a:p>
          <a:p>
            <a:pPr algn="ctr"/>
            <a:r>
              <a:rPr lang="en-US" sz="1400" dirty="0" smtClean="0"/>
              <a:t> Dy. Manager</a:t>
            </a:r>
          </a:p>
          <a:p>
            <a:pPr algn="ctr"/>
            <a:r>
              <a:rPr lang="en-US" sz="1400" dirty="0" smtClean="0"/>
              <a:t> </a:t>
            </a:r>
            <a:r>
              <a:rPr lang="en-US" sz="1400" dirty="0" err="1"/>
              <a:t>Manoj</a:t>
            </a:r>
            <a:r>
              <a:rPr lang="en-US" sz="1400" dirty="0"/>
              <a:t> </a:t>
            </a:r>
            <a:r>
              <a:rPr lang="en-US" sz="1400" dirty="0" err="1" smtClean="0"/>
              <a:t>sahu</a:t>
            </a:r>
            <a:endParaRPr lang="en-US" sz="1600" b="1" dirty="0" smtClean="0">
              <a:solidFill>
                <a:srgbClr val="FF0000"/>
              </a:solidFill>
            </a:endParaRPr>
          </a:p>
          <a:p>
            <a:pPr algn="ctr"/>
            <a:endParaRPr lang="en-US" sz="1400" b="1" dirty="0" smtClean="0"/>
          </a:p>
          <a:p>
            <a:pPr algn="ctr"/>
            <a:endParaRPr lang="en-US" dirty="0"/>
          </a:p>
        </p:txBody>
      </p:sp>
      <p:sp>
        <p:nvSpPr>
          <p:cNvPr id="20" name="Rectangle 19"/>
          <p:cNvSpPr/>
          <p:nvPr/>
        </p:nvSpPr>
        <p:spPr>
          <a:xfrm>
            <a:off x="7661351" y="3269122"/>
            <a:ext cx="1482649" cy="93952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Switch yard HOD</a:t>
            </a:r>
          </a:p>
          <a:p>
            <a:pPr algn="ctr"/>
            <a:r>
              <a:rPr lang="en-US" sz="1400" dirty="0" smtClean="0"/>
              <a:t>Sr. Manager</a:t>
            </a:r>
          </a:p>
          <a:p>
            <a:pPr algn="ctr"/>
            <a:r>
              <a:rPr lang="en-US" sz="1400" dirty="0" err="1" smtClean="0"/>
              <a:t>Subhojit</a:t>
            </a:r>
            <a:r>
              <a:rPr lang="en-US" sz="1400" dirty="0" smtClean="0"/>
              <a:t> </a:t>
            </a:r>
            <a:r>
              <a:rPr lang="en-US" sz="1400" dirty="0" err="1" smtClean="0"/>
              <a:t>Mahato</a:t>
            </a:r>
            <a:r>
              <a:rPr lang="en-US" sz="1400" dirty="0" smtClean="0"/>
              <a:t> </a:t>
            </a:r>
          </a:p>
          <a:p>
            <a:pPr algn="ctr"/>
            <a:endParaRPr lang="en-US" dirty="0"/>
          </a:p>
        </p:txBody>
      </p:sp>
      <p:sp>
        <p:nvSpPr>
          <p:cNvPr id="24" name="Oval 23"/>
          <p:cNvSpPr/>
          <p:nvPr/>
        </p:nvSpPr>
        <p:spPr>
          <a:xfrm>
            <a:off x="7051751" y="2040906"/>
            <a:ext cx="609600" cy="24740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01</a:t>
            </a:r>
            <a:endParaRPr lang="en-US" dirty="0"/>
          </a:p>
        </p:txBody>
      </p:sp>
      <p:sp>
        <p:nvSpPr>
          <p:cNvPr id="29" name="Oval 28"/>
          <p:cNvSpPr/>
          <p:nvPr/>
        </p:nvSpPr>
        <p:spPr>
          <a:xfrm>
            <a:off x="3065887" y="3908538"/>
            <a:ext cx="609600" cy="24740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01</a:t>
            </a:r>
            <a:endParaRPr lang="en-US" dirty="0"/>
          </a:p>
        </p:txBody>
      </p:sp>
      <p:sp>
        <p:nvSpPr>
          <p:cNvPr id="3" name="Rounded Rectangle 2"/>
          <p:cNvSpPr/>
          <p:nvPr/>
        </p:nvSpPr>
        <p:spPr>
          <a:xfrm>
            <a:off x="152400" y="152400"/>
            <a:ext cx="1828800" cy="609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Plant </a:t>
            </a:r>
            <a:r>
              <a:rPr lang="en-US" b="1" dirty="0"/>
              <a:t>Org. Structure</a:t>
            </a:r>
          </a:p>
        </p:txBody>
      </p:sp>
      <p:sp>
        <p:nvSpPr>
          <p:cNvPr id="35" name="Oval 34"/>
          <p:cNvSpPr/>
          <p:nvPr/>
        </p:nvSpPr>
        <p:spPr>
          <a:xfrm>
            <a:off x="4343399" y="1567831"/>
            <a:ext cx="609600" cy="24740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01</a:t>
            </a:r>
            <a:endParaRPr lang="en-US" dirty="0"/>
          </a:p>
        </p:txBody>
      </p:sp>
      <p:sp>
        <p:nvSpPr>
          <p:cNvPr id="36" name="Rectangle 35"/>
          <p:cNvSpPr/>
          <p:nvPr/>
        </p:nvSpPr>
        <p:spPr>
          <a:xfrm>
            <a:off x="3852462" y="4543527"/>
            <a:ext cx="1635898" cy="7142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dirty="0" smtClean="0"/>
          </a:p>
          <a:p>
            <a:pPr algn="ctr"/>
            <a:endParaRPr lang="en-US" sz="1400" dirty="0" smtClean="0"/>
          </a:p>
          <a:p>
            <a:pPr algn="ctr"/>
            <a:r>
              <a:rPr lang="en-US" sz="1400" dirty="0" smtClean="0"/>
              <a:t>Medical</a:t>
            </a:r>
          </a:p>
          <a:p>
            <a:pPr algn="ctr"/>
            <a:r>
              <a:rPr lang="en-US" sz="1400" dirty="0" smtClean="0"/>
              <a:t>Dr. </a:t>
            </a:r>
            <a:r>
              <a:rPr lang="en-US" sz="1400" dirty="0" err="1" smtClean="0"/>
              <a:t>P.R.Khumbhkar</a:t>
            </a:r>
            <a:endParaRPr lang="en-US" sz="1400" dirty="0" smtClean="0"/>
          </a:p>
          <a:p>
            <a:pPr algn="ctr"/>
            <a:endParaRPr lang="en-US" sz="1400" dirty="0"/>
          </a:p>
          <a:p>
            <a:pPr algn="ctr"/>
            <a:endParaRPr lang="en-US" sz="1400" dirty="0" smtClean="0"/>
          </a:p>
          <a:p>
            <a:pPr algn="ctr"/>
            <a:endParaRPr lang="en-US" dirty="0"/>
          </a:p>
        </p:txBody>
      </p:sp>
      <p:sp>
        <p:nvSpPr>
          <p:cNvPr id="37" name="Down Arrow 36"/>
          <p:cNvSpPr/>
          <p:nvPr/>
        </p:nvSpPr>
        <p:spPr>
          <a:xfrm>
            <a:off x="8486346" y="2643779"/>
            <a:ext cx="116947" cy="60090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otched Right Arrow 1"/>
          <p:cNvSpPr/>
          <p:nvPr/>
        </p:nvSpPr>
        <p:spPr>
          <a:xfrm>
            <a:off x="5714999" y="1614307"/>
            <a:ext cx="565551" cy="123703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1193117" y="1388900"/>
            <a:ext cx="1949050" cy="9734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b="1" dirty="0" smtClean="0"/>
          </a:p>
          <a:p>
            <a:pPr algn="ctr"/>
            <a:endParaRPr lang="en-US" sz="1400" b="1" dirty="0" smtClean="0"/>
          </a:p>
          <a:p>
            <a:pPr algn="ctr"/>
            <a:r>
              <a:rPr lang="en-US" b="1" dirty="0" smtClean="0"/>
              <a:t> </a:t>
            </a:r>
            <a:r>
              <a:rPr lang="en-US" sz="1400" b="1" dirty="0" smtClean="0"/>
              <a:t>Planning</a:t>
            </a:r>
          </a:p>
          <a:p>
            <a:pPr algn="ctr"/>
            <a:r>
              <a:rPr lang="en-US" sz="1400" dirty="0" smtClean="0"/>
              <a:t>  Manager</a:t>
            </a:r>
          </a:p>
          <a:p>
            <a:pPr algn="ctr"/>
            <a:r>
              <a:rPr lang="en-US" sz="1400" dirty="0" smtClean="0"/>
              <a:t> </a:t>
            </a:r>
            <a:r>
              <a:rPr lang="en-US" sz="1400" dirty="0" err="1" smtClean="0"/>
              <a:t>Anirban</a:t>
            </a:r>
            <a:r>
              <a:rPr lang="en-US" sz="1400" dirty="0" smtClean="0"/>
              <a:t> </a:t>
            </a:r>
            <a:r>
              <a:rPr lang="en-US" sz="1600" dirty="0" smtClean="0"/>
              <a:t>Chakraborty </a:t>
            </a:r>
            <a:endParaRPr lang="en-US" sz="1600" dirty="0"/>
          </a:p>
          <a:p>
            <a:pPr algn="ctr"/>
            <a:endParaRPr lang="en-US" sz="1600" b="1" dirty="0" smtClean="0">
              <a:solidFill>
                <a:srgbClr val="FF0000"/>
              </a:solidFill>
            </a:endParaRPr>
          </a:p>
          <a:p>
            <a:pPr algn="ctr"/>
            <a:endParaRPr lang="en-US" sz="1400" b="1" dirty="0" smtClean="0"/>
          </a:p>
          <a:p>
            <a:pPr algn="ctr"/>
            <a:endParaRPr lang="en-US" dirty="0"/>
          </a:p>
        </p:txBody>
      </p:sp>
      <p:sp>
        <p:nvSpPr>
          <p:cNvPr id="30" name="Rectangle 29"/>
          <p:cNvSpPr/>
          <p:nvPr/>
        </p:nvSpPr>
        <p:spPr>
          <a:xfrm>
            <a:off x="3142167" y="1692291"/>
            <a:ext cx="457040" cy="457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30"/>
          <p:cNvSpPr/>
          <p:nvPr/>
        </p:nvSpPr>
        <p:spPr>
          <a:xfrm>
            <a:off x="2228106" y="2114957"/>
            <a:ext cx="609600" cy="24740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01</a:t>
            </a:r>
            <a:endParaRPr lang="en-US" dirty="0"/>
          </a:p>
        </p:txBody>
      </p:sp>
      <p:sp>
        <p:nvSpPr>
          <p:cNvPr id="33" name="Rectangle 32"/>
          <p:cNvSpPr/>
          <p:nvPr/>
        </p:nvSpPr>
        <p:spPr>
          <a:xfrm flipV="1">
            <a:off x="4593586" y="4349702"/>
            <a:ext cx="2059011" cy="457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Rectangle 43"/>
          <p:cNvSpPr/>
          <p:nvPr/>
        </p:nvSpPr>
        <p:spPr>
          <a:xfrm>
            <a:off x="5997774" y="4543527"/>
            <a:ext cx="1543327" cy="7142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solidFill>
                  <a:schemeClr val="bg1"/>
                </a:solidFill>
              </a:rPr>
              <a:t>ENVIRONMENT</a:t>
            </a:r>
          </a:p>
          <a:p>
            <a:pPr algn="ctr"/>
            <a:r>
              <a:rPr lang="en-US" sz="1400" b="1" dirty="0" err="1" smtClean="0">
                <a:solidFill>
                  <a:schemeClr val="bg1"/>
                </a:solidFill>
              </a:rPr>
              <a:t>Kundan</a:t>
            </a:r>
            <a:r>
              <a:rPr lang="en-US" sz="1400" b="1" dirty="0" smtClean="0">
                <a:solidFill>
                  <a:schemeClr val="bg1"/>
                </a:solidFill>
              </a:rPr>
              <a:t> Singh</a:t>
            </a:r>
            <a:endParaRPr lang="en-US" dirty="0"/>
          </a:p>
        </p:txBody>
      </p:sp>
      <p:sp>
        <p:nvSpPr>
          <p:cNvPr id="53" name="Down Arrow 52"/>
          <p:cNvSpPr/>
          <p:nvPr/>
        </p:nvSpPr>
        <p:spPr>
          <a:xfrm>
            <a:off x="6612619" y="4349702"/>
            <a:ext cx="64286" cy="27828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220414" y="5300028"/>
            <a:ext cx="3360986" cy="10105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dirty="0" smtClean="0"/>
          </a:p>
          <a:p>
            <a:r>
              <a:rPr lang="en-US" b="1" dirty="0" smtClean="0">
                <a:solidFill>
                  <a:srgbClr val="FF0000"/>
                </a:solidFill>
              </a:rPr>
              <a:t>Other Location </a:t>
            </a:r>
          </a:p>
          <a:p>
            <a:r>
              <a:rPr lang="en-US" sz="1200" dirty="0" smtClean="0"/>
              <a:t>1. </a:t>
            </a:r>
            <a:r>
              <a:rPr lang="en-US" sz="1200" dirty="0" err="1" smtClean="0"/>
              <a:t>Sanjeev</a:t>
            </a:r>
            <a:r>
              <a:rPr lang="en-US" sz="1200" dirty="0" smtClean="0"/>
              <a:t> </a:t>
            </a:r>
            <a:r>
              <a:rPr lang="en-US" sz="1200" dirty="0" err="1" smtClean="0"/>
              <a:t>Choubey</a:t>
            </a:r>
            <a:r>
              <a:rPr lang="en-US" sz="1200" dirty="0" smtClean="0"/>
              <a:t>  (G.M) </a:t>
            </a:r>
            <a:r>
              <a:rPr lang="en-US" sz="1200" dirty="0" err="1" smtClean="0"/>
              <a:t>Dhanbad</a:t>
            </a:r>
            <a:r>
              <a:rPr lang="en-US" sz="1200" dirty="0" smtClean="0"/>
              <a:t>, 2. </a:t>
            </a:r>
            <a:r>
              <a:rPr lang="en-US" sz="1200" dirty="0" err="1" smtClean="0"/>
              <a:t>Inder</a:t>
            </a:r>
            <a:r>
              <a:rPr lang="en-US" sz="1200" dirty="0" smtClean="0"/>
              <a:t> Veer Singh (Manager) </a:t>
            </a:r>
            <a:r>
              <a:rPr lang="en-US" sz="1200" dirty="0" err="1" smtClean="0"/>
              <a:t>Manikpur</a:t>
            </a:r>
            <a:r>
              <a:rPr lang="en-US" sz="1200" dirty="0" smtClean="0"/>
              <a:t>, 3. </a:t>
            </a:r>
            <a:r>
              <a:rPr lang="en-US" sz="1200" dirty="0" err="1" smtClean="0"/>
              <a:t>Bhuan</a:t>
            </a:r>
            <a:r>
              <a:rPr lang="en-US" sz="1200" dirty="0" smtClean="0"/>
              <a:t> </a:t>
            </a:r>
            <a:r>
              <a:rPr lang="en-US" sz="1200" dirty="0" err="1" smtClean="0"/>
              <a:t>Bhasker</a:t>
            </a:r>
            <a:r>
              <a:rPr lang="en-US" sz="1200" dirty="0" smtClean="0"/>
              <a:t> (Asst. Manager) 63 M.W, 4. </a:t>
            </a:r>
            <a:r>
              <a:rPr lang="en-US" sz="1200" dirty="0" err="1" smtClean="0"/>
              <a:t>Abhishek</a:t>
            </a:r>
            <a:r>
              <a:rPr lang="en-US" sz="1200" dirty="0" smtClean="0"/>
              <a:t> </a:t>
            </a:r>
            <a:r>
              <a:rPr lang="en-US" sz="1200" dirty="0" err="1" smtClean="0"/>
              <a:t>Sukala</a:t>
            </a:r>
            <a:r>
              <a:rPr lang="en-US" sz="1200" dirty="0" smtClean="0"/>
              <a:t> (Sr. Engineer) RHQ, 5. </a:t>
            </a:r>
            <a:r>
              <a:rPr lang="en-US" sz="1200" dirty="0" err="1" smtClean="0"/>
              <a:t>Amit</a:t>
            </a:r>
            <a:r>
              <a:rPr lang="en-US" sz="1200" dirty="0" smtClean="0"/>
              <a:t>  (Engineer) </a:t>
            </a:r>
            <a:r>
              <a:rPr lang="en-US" sz="1200" dirty="0" err="1" smtClean="0"/>
              <a:t>Manikpur</a:t>
            </a:r>
            <a:r>
              <a:rPr lang="en-US" sz="1200" dirty="0" smtClean="0"/>
              <a:t>.</a:t>
            </a:r>
            <a:endParaRPr lang="en-US" sz="1200" dirty="0"/>
          </a:p>
          <a:p>
            <a:endParaRPr lang="en-US" sz="1200" dirty="0" smtClean="0"/>
          </a:p>
          <a:p>
            <a:endParaRPr lang="en-US" sz="1200" dirty="0"/>
          </a:p>
        </p:txBody>
      </p:sp>
      <p:graphicFrame>
        <p:nvGraphicFramePr>
          <p:cNvPr id="43" name="Table 4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73723176"/>
              </p:ext>
            </p:extLst>
          </p:nvPr>
        </p:nvGraphicFramePr>
        <p:xfrm>
          <a:off x="6476999" y="84589"/>
          <a:ext cx="2586903" cy="685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3401"/>
                <a:gridCol w="741169"/>
                <a:gridCol w="588992"/>
                <a:gridCol w="723341"/>
              </a:tblGrid>
              <a:tr h="372611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Cat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Required 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aseline="0" dirty="0" smtClean="0">
                          <a:solidFill>
                            <a:schemeClr val="tx1"/>
                          </a:solidFill>
                        </a:rPr>
                        <a:t>ACBIL STAFF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Vacant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243820"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 smtClean="0"/>
                        <a:t>Exe</a:t>
                      </a:r>
                      <a:endParaRPr lang="en-US" sz="1100" b="1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 smtClean="0"/>
                        <a:t>4</a:t>
                      </a:r>
                      <a:endParaRPr lang="en-US" sz="1100" b="1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 smtClean="0"/>
                        <a:t>2</a:t>
                      </a:r>
                      <a:endParaRPr lang="en-US" sz="1100" b="1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 smtClean="0"/>
                        <a:t>2</a:t>
                      </a:r>
                      <a:endParaRPr lang="en-US" sz="1100" b="1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52606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Rectangle 37"/>
          <p:cNvSpPr/>
          <p:nvPr/>
        </p:nvSpPr>
        <p:spPr>
          <a:xfrm flipV="1">
            <a:off x="714838" y="2489415"/>
            <a:ext cx="7719243" cy="6902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Down Arrow 38"/>
          <p:cNvSpPr/>
          <p:nvPr/>
        </p:nvSpPr>
        <p:spPr>
          <a:xfrm>
            <a:off x="4283276" y="2072613"/>
            <a:ext cx="143390" cy="39294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Down Arrow 41"/>
          <p:cNvSpPr/>
          <p:nvPr/>
        </p:nvSpPr>
        <p:spPr>
          <a:xfrm>
            <a:off x="714838" y="2502655"/>
            <a:ext cx="136267" cy="37392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ectangle 40"/>
          <p:cNvSpPr/>
          <p:nvPr/>
        </p:nvSpPr>
        <p:spPr>
          <a:xfrm>
            <a:off x="44569" y="2885520"/>
            <a:ext cx="1646208" cy="97322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/>
              <a:t>Electrical- </a:t>
            </a:r>
            <a:r>
              <a:rPr lang="en-US" sz="1400" b="1" dirty="0" err="1" smtClean="0"/>
              <a:t>Incharge</a:t>
            </a:r>
            <a:endParaRPr lang="en-US" sz="1400" b="1" dirty="0"/>
          </a:p>
          <a:p>
            <a:pPr algn="ctr"/>
            <a:r>
              <a:rPr lang="en-US" sz="1400" dirty="0" smtClean="0"/>
              <a:t>DGM </a:t>
            </a:r>
          </a:p>
          <a:p>
            <a:pPr algn="ctr"/>
            <a:r>
              <a:rPr lang="en-US" sz="1400" dirty="0" err="1" smtClean="0"/>
              <a:t>Suriya</a:t>
            </a:r>
            <a:r>
              <a:rPr lang="en-US" sz="1400" dirty="0" smtClean="0"/>
              <a:t> Kiran</a:t>
            </a:r>
          </a:p>
          <a:p>
            <a:pPr algn="ctr"/>
            <a:endParaRPr lang="en-US" dirty="0"/>
          </a:p>
        </p:txBody>
      </p:sp>
      <p:sp>
        <p:nvSpPr>
          <p:cNvPr id="44" name="Down Arrow 43"/>
          <p:cNvSpPr/>
          <p:nvPr/>
        </p:nvSpPr>
        <p:spPr>
          <a:xfrm>
            <a:off x="2597678" y="2491617"/>
            <a:ext cx="148339" cy="37674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Rectangle 44"/>
          <p:cNvSpPr/>
          <p:nvPr/>
        </p:nvSpPr>
        <p:spPr>
          <a:xfrm>
            <a:off x="1905000" y="2920026"/>
            <a:ext cx="1630461" cy="94191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/>
              <a:t>MMD-</a:t>
            </a:r>
            <a:r>
              <a:rPr lang="en-US" sz="1400" b="1" dirty="0" err="1" smtClean="0"/>
              <a:t>Incharge</a:t>
            </a:r>
            <a:endParaRPr lang="en-US" sz="1400" b="1" dirty="0"/>
          </a:p>
          <a:p>
            <a:pPr algn="ctr"/>
            <a:r>
              <a:rPr lang="en-US" sz="1400" dirty="0" smtClean="0"/>
              <a:t> DGM</a:t>
            </a:r>
          </a:p>
          <a:p>
            <a:pPr algn="ctr"/>
            <a:r>
              <a:rPr lang="en-US" dirty="0" smtClean="0"/>
              <a:t>Santosh </a:t>
            </a:r>
            <a:r>
              <a:rPr lang="en-US" dirty="0" err="1" smtClean="0"/>
              <a:t>sahu</a:t>
            </a:r>
            <a:endParaRPr lang="en-US" dirty="0"/>
          </a:p>
          <a:p>
            <a:pPr algn="ctr"/>
            <a:endParaRPr lang="en-US" dirty="0"/>
          </a:p>
        </p:txBody>
      </p:sp>
      <p:sp>
        <p:nvSpPr>
          <p:cNvPr id="48" name="Rectangle 47"/>
          <p:cNvSpPr/>
          <p:nvPr/>
        </p:nvSpPr>
        <p:spPr>
          <a:xfrm>
            <a:off x="5892707" y="2937054"/>
            <a:ext cx="1443855" cy="94794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/>
              <a:t>C.I. </a:t>
            </a:r>
            <a:r>
              <a:rPr lang="en-US" sz="1400" b="1" dirty="0" err="1"/>
              <a:t>Incharge</a:t>
            </a:r>
            <a:endParaRPr lang="en-US" sz="1400" b="1" dirty="0"/>
          </a:p>
          <a:p>
            <a:pPr algn="ctr"/>
            <a:r>
              <a:rPr lang="en-US" sz="1400" dirty="0" err="1" smtClean="0"/>
              <a:t>Sr.Manager</a:t>
            </a:r>
            <a:r>
              <a:rPr lang="en-US" sz="1400" dirty="0" smtClean="0"/>
              <a:t> </a:t>
            </a:r>
          </a:p>
          <a:p>
            <a:pPr algn="ctr"/>
            <a:r>
              <a:rPr lang="en-US" sz="1400" dirty="0" smtClean="0"/>
              <a:t>Sunil Yadav</a:t>
            </a:r>
          </a:p>
          <a:p>
            <a:pPr algn="ctr"/>
            <a:endParaRPr lang="en-US" dirty="0"/>
          </a:p>
        </p:txBody>
      </p:sp>
      <p:sp>
        <p:nvSpPr>
          <p:cNvPr id="49" name="Rectangle 48"/>
          <p:cNvSpPr/>
          <p:nvPr/>
        </p:nvSpPr>
        <p:spPr>
          <a:xfrm>
            <a:off x="4927894" y="4416818"/>
            <a:ext cx="1637298" cy="96175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Operation </a:t>
            </a:r>
            <a:r>
              <a:rPr lang="en-US" sz="1400" dirty="0" err="1" smtClean="0"/>
              <a:t>Incharge</a:t>
            </a:r>
            <a:endParaRPr lang="en-US" sz="1400" dirty="0" smtClean="0"/>
          </a:p>
          <a:p>
            <a:pPr algn="ctr"/>
            <a:r>
              <a:rPr lang="en-US" sz="1400" dirty="0" smtClean="0"/>
              <a:t>Sr. Manager</a:t>
            </a:r>
            <a:endParaRPr lang="en-US" sz="1400" dirty="0"/>
          </a:p>
          <a:p>
            <a:pPr algn="ctr"/>
            <a:r>
              <a:rPr lang="en-US" sz="1400" dirty="0" smtClean="0"/>
              <a:t> </a:t>
            </a:r>
            <a:r>
              <a:rPr lang="en-US" sz="1400" dirty="0" err="1" smtClean="0"/>
              <a:t>Manoj</a:t>
            </a:r>
            <a:r>
              <a:rPr lang="en-US" sz="1400" dirty="0" smtClean="0"/>
              <a:t> Singh</a:t>
            </a:r>
          </a:p>
          <a:p>
            <a:pPr algn="ctr"/>
            <a:endParaRPr lang="en-US" dirty="0"/>
          </a:p>
        </p:txBody>
      </p:sp>
      <p:sp>
        <p:nvSpPr>
          <p:cNvPr id="19" name="Down Arrow 18"/>
          <p:cNvSpPr/>
          <p:nvPr/>
        </p:nvSpPr>
        <p:spPr>
          <a:xfrm>
            <a:off x="4283275" y="845388"/>
            <a:ext cx="143390" cy="45001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7391400" y="2937054"/>
            <a:ext cx="1617325" cy="97555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/>
              <a:t>Civil </a:t>
            </a:r>
          </a:p>
          <a:p>
            <a:pPr algn="ctr"/>
            <a:r>
              <a:rPr lang="en-US" sz="1400" dirty="0" err="1" smtClean="0"/>
              <a:t>Asst</a:t>
            </a:r>
            <a:r>
              <a:rPr lang="en-US" sz="1400" dirty="0" smtClean="0"/>
              <a:t> Mgr.</a:t>
            </a:r>
            <a:endParaRPr lang="en-US" sz="1400" dirty="0"/>
          </a:p>
          <a:p>
            <a:pPr algn="ctr"/>
            <a:r>
              <a:rPr lang="en-US" sz="1400" dirty="0" err="1" smtClean="0"/>
              <a:t>Nitesh</a:t>
            </a:r>
            <a:r>
              <a:rPr lang="en-US" sz="1400" dirty="0" smtClean="0"/>
              <a:t> </a:t>
            </a:r>
            <a:r>
              <a:rPr lang="en-US" sz="1400" dirty="0" err="1" smtClean="0"/>
              <a:t>Shrivastav</a:t>
            </a:r>
            <a:endParaRPr lang="en-US" sz="1400" dirty="0" smtClean="0"/>
          </a:p>
          <a:p>
            <a:pPr algn="ctr"/>
            <a:r>
              <a:rPr lang="en-US" sz="1400" dirty="0" smtClean="0"/>
              <a:t> </a:t>
            </a:r>
            <a:endParaRPr lang="en-US" dirty="0"/>
          </a:p>
        </p:txBody>
      </p:sp>
      <p:sp>
        <p:nvSpPr>
          <p:cNvPr id="28" name="Oval 27"/>
          <p:cNvSpPr/>
          <p:nvPr/>
        </p:nvSpPr>
        <p:spPr>
          <a:xfrm>
            <a:off x="7895262" y="3651401"/>
            <a:ext cx="609600" cy="24740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01</a:t>
            </a:r>
            <a:endParaRPr lang="en-US" dirty="0"/>
          </a:p>
        </p:txBody>
      </p:sp>
      <p:sp>
        <p:nvSpPr>
          <p:cNvPr id="33" name="Flowchart: Process 32"/>
          <p:cNvSpPr/>
          <p:nvPr/>
        </p:nvSpPr>
        <p:spPr>
          <a:xfrm>
            <a:off x="3241891" y="76200"/>
            <a:ext cx="2334884" cy="914400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bg1"/>
                </a:solidFill>
              </a:rPr>
              <a:t>PLANT HEAD,</a:t>
            </a:r>
          </a:p>
          <a:p>
            <a:pPr algn="ctr"/>
            <a:r>
              <a:rPr lang="en-US" sz="2000" b="1" dirty="0" smtClean="0">
                <a:solidFill>
                  <a:srgbClr val="FF0000"/>
                </a:solidFill>
              </a:rPr>
              <a:t>Vacant</a:t>
            </a:r>
            <a:endParaRPr lang="en-US" sz="2000" b="1" dirty="0">
              <a:solidFill>
                <a:srgbClr val="FF0000"/>
              </a:solidFill>
            </a:endParaRPr>
          </a:p>
        </p:txBody>
      </p:sp>
      <p:sp>
        <p:nvSpPr>
          <p:cNvPr id="36" name="Down Arrow 35"/>
          <p:cNvSpPr/>
          <p:nvPr/>
        </p:nvSpPr>
        <p:spPr>
          <a:xfrm>
            <a:off x="4724400" y="2535135"/>
            <a:ext cx="136267" cy="37392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Down Arrow 36"/>
          <p:cNvSpPr/>
          <p:nvPr/>
        </p:nvSpPr>
        <p:spPr>
          <a:xfrm>
            <a:off x="6478368" y="2558442"/>
            <a:ext cx="136267" cy="37392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Down Arrow 42"/>
          <p:cNvSpPr/>
          <p:nvPr/>
        </p:nvSpPr>
        <p:spPr>
          <a:xfrm>
            <a:off x="8297814" y="2558443"/>
            <a:ext cx="136267" cy="37392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Oval 54"/>
          <p:cNvSpPr/>
          <p:nvPr/>
        </p:nvSpPr>
        <p:spPr>
          <a:xfrm>
            <a:off x="546305" y="3598246"/>
            <a:ext cx="609600" cy="24740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01</a:t>
            </a:r>
            <a:endParaRPr lang="en-US" dirty="0"/>
          </a:p>
        </p:txBody>
      </p:sp>
      <p:sp>
        <p:nvSpPr>
          <p:cNvPr id="56" name="Oval 55"/>
          <p:cNvSpPr/>
          <p:nvPr/>
        </p:nvSpPr>
        <p:spPr>
          <a:xfrm>
            <a:off x="6248400" y="3611336"/>
            <a:ext cx="609600" cy="24740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01</a:t>
            </a:r>
            <a:endParaRPr lang="en-US" dirty="0"/>
          </a:p>
        </p:txBody>
      </p:sp>
      <p:sp>
        <p:nvSpPr>
          <p:cNvPr id="57" name="Oval 56"/>
          <p:cNvSpPr/>
          <p:nvPr/>
        </p:nvSpPr>
        <p:spPr>
          <a:xfrm>
            <a:off x="5391769" y="5096623"/>
            <a:ext cx="609600" cy="24740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01</a:t>
            </a:r>
            <a:endParaRPr lang="en-US" dirty="0"/>
          </a:p>
        </p:txBody>
      </p:sp>
      <p:sp>
        <p:nvSpPr>
          <p:cNvPr id="58" name="Oval 57"/>
          <p:cNvSpPr/>
          <p:nvPr/>
        </p:nvSpPr>
        <p:spPr>
          <a:xfrm>
            <a:off x="2597678" y="3604728"/>
            <a:ext cx="609600" cy="24740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01</a:t>
            </a:r>
            <a:endParaRPr lang="en-US" dirty="0"/>
          </a:p>
        </p:txBody>
      </p:sp>
      <p:sp>
        <p:nvSpPr>
          <p:cNvPr id="29" name="Rounded Rectangle 28"/>
          <p:cNvSpPr/>
          <p:nvPr/>
        </p:nvSpPr>
        <p:spPr>
          <a:xfrm>
            <a:off x="228600" y="152400"/>
            <a:ext cx="1600200" cy="609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O&amp;M Org. Structure</a:t>
            </a:r>
          </a:p>
        </p:txBody>
      </p:sp>
      <p:sp>
        <p:nvSpPr>
          <p:cNvPr id="40" name="Rectangle 39"/>
          <p:cNvSpPr/>
          <p:nvPr/>
        </p:nvSpPr>
        <p:spPr>
          <a:xfrm>
            <a:off x="3926716" y="2923114"/>
            <a:ext cx="1752600" cy="9290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/>
              <a:t>WTP</a:t>
            </a:r>
          </a:p>
          <a:p>
            <a:pPr algn="ctr"/>
            <a:r>
              <a:rPr lang="en-US" sz="1200" dirty="0" smtClean="0"/>
              <a:t> Add.GM</a:t>
            </a:r>
          </a:p>
          <a:p>
            <a:pPr algn="ctr"/>
            <a:r>
              <a:rPr lang="en-US" sz="1400" dirty="0" err="1"/>
              <a:t>Prabhat</a:t>
            </a:r>
            <a:r>
              <a:rPr lang="en-US" sz="1400" dirty="0"/>
              <a:t> </a:t>
            </a:r>
            <a:r>
              <a:rPr lang="en-US" sz="1400" dirty="0" smtClean="0"/>
              <a:t>Chaudhary</a:t>
            </a:r>
          </a:p>
          <a:p>
            <a:pPr algn="ctr"/>
            <a:endParaRPr lang="en-US" sz="1400" dirty="0" smtClean="0"/>
          </a:p>
        </p:txBody>
      </p:sp>
      <p:sp>
        <p:nvSpPr>
          <p:cNvPr id="46" name="Oval 45"/>
          <p:cNvSpPr/>
          <p:nvPr/>
        </p:nvSpPr>
        <p:spPr>
          <a:xfrm>
            <a:off x="4498216" y="3555307"/>
            <a:ext cx="609600" cy="24740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01</a:t>
            </a:r>
            <a:endParaRPr lang="en-US" dirty="0"/>
          </a:p>
        </p:txBody>
      </p:sp>
      <p:sp>
        <p:nvSpPr>
          <p:cNvPr id="47" name="Down Arrow 46"/>
          <p:cNvSpPr/>
          <p:nvPr/>
        </p:nvSpPr>
        <p:spPr>
          <a:xfrm>
            <a:off x="5746543" y="2570322"/>
            <a:ext cx="68133" cy="183264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Down Arrow 49"/>
          <p:cNvSpPr/>
          <p:nvPr/>
        </p:nvSpPr>
        <p:spPr>
          <a:xfrm>
            <a:off x="3657600" y="2570322"/>
            <a:ext cx="136267" cy="177685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Rectangle 50"/>
          <p:cNvSpPr/>
          <p:nvPr/>
        </p:nvSpPr>
        <p:spPr>
          <a:xfrm>
            <a:off x="2902478" y="4382276"/>
            <a:ext cx="1749848" cy="10279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CHP-</a:t>
            </a:r>
            <a:r>
              <a:rPr lang="en-US" sz="1400" dirty="0" err="1" smtClean="0"/>
              <a:t>Incharge</a:t>
            </a:r>
            <a:endParaRPr lang="en-US" sz="1400" dirty="0"/>
          </a:p>
          <a:p>
            <a:pPr algn="ctr"/>
            <a:r>
              <a:rPr lang="en-US" sz="1400" b="1" dirty="0" smtClean="0">
                <a:solidFill>
                  <a:schemeClr val="bg1"/>
                </a:solidFill>
              </a:rPr>
              <a:t>Dy. Mgr.</a:t>
            </a:r>
          </a:p>
          <a:p>
            <a:pPr algn="ctr"/>
            <a:r>
              <a:rPr lang="en-US" dirty="0" err="1" smtClean="0"/>
              <a:t>Avinash</a:t>
            </a:r>
            <a:r>
              <a:rPr lang="en-US" dirty="0" smtClean="0"/>
              <a:t> </a:t>
            </a:r>
            <a:r>
              <a:rPr lang="en-US" dirty="0" err="1" smtClean="0"/>
              <a:t>Kurmi</a:t>
            </a:r>
            <a:endParaRPr lang="en-US" dirty="0"/>
          </a:p>
        </p:txBody>
      </p:sp>
      <p:sp>
        <p:nvSpPr>
          <p:cNvPr id="53" name="Oval 52"/>
          <p:cNvSpPr/>
          <p:nvPr/>
        </p:nvSpPr>
        <p:spPr>
          <a:xfrm>
            <a:off x="4178881" y="5162795"/>
            <a:ext cx="609600" cy="24740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bg1"/>
                </a:solidFill>
              </a:rPr>
              <a:t>01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3601528" y="1295399"/>
            <a:ext cx="1524000" cy="92217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dirty="0" smtClean="0"/>
          </a:p>
          <a:p>
            <a:pPr algn="ctr"/>
            <a:r>
              <a:rPr lang="en-US" sz="1600" b="1" dirty="0" smtClean="0"/>
              <a:t>HEAD (O&amp;M)</a:t>
            </a:r>
          </a:p>
          <a:p>
            <a:pPr algn="ctr"/>
            <a:r>
              <a:rPr lang="en-US" sz="1600" b="1" dirty="0" smtClean="0">
                <a:solidFill>
                  <a:srgbClr val="FF0000"/>
                </a:solidFill>
              </a:rPr>
              <a:t>Vacant</a:t>
            </a:r>
          </a:p>
          <a:p>
            <a:pPr algn="ctr"/>
            <a:endParaRPr lang="en-US" dirty="0"/>
          </a:p>
        </p:txBody>
      </p:sp>
      <p:graphicFrame>
        <p:nvGraphicFramePr>
          <p:cNvPr id="31" name="Table 3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68834159"/>
              </p:ext>
            </p:extLst>
          </p:nvPr>
        </p:nvGraphicFramePr>
        <p:xfrm>
          <a:off x="6448889" y="121386"/>
          <a:ext cx="2632774" cy="9007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1511"/>
                <a:gridCol w="735661"/>
                <a:gridCol w="599436"/>
                <a:gridCol w="736166"/>
              </a:tblGrid>
              <a:tr h="564414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11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ctr" defTabSz="914400" rtl="0" eaLnBrk="1" latinLnBrk="0" hangingPunct="1"/>
                      <a:r>
                        <a:rPr lang="en-US" sz="11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Cat</a:t>
                      </a:r>
                      <a:endParaRPr lang="en-US" sz="11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en-US" sz="11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Required </a:t>
                      </a:r>
                      <a:endParaRPr lang="en-US" sz="11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ACBIL</a:t>
                      </a:r>
                    </a:p>
                    <a:p>
                      <a:pPr algn="ctr"/>
                      <a:r>
                        <a:rPr lang="en-US" sz="1100" baseline="0" dirty="0" smtClean="0">
                          <a:solidFill>
                            <a:schemeClr val="tx1"/>
                          </a:solidFill>
                        </a:rPr>
                        <a:t> STAFF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Vacant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306358"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 smtClean="0"/>
                        <a:t>Exe</a:t>
                      </a:r>
                      <a:endParaRPr lang="en-US" sz="1100" b="1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 smtClean="0"/>
                        <a:t>7</a:t>
                      </a:r>
                      <a:endParaRPr lang="en-US" sz="1100" b="1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 smtClean="0"/>
                        <a:t>7</a:t>
                      </a:r>
                      <a:endParaRPr lang="en-US" sz="1100" b="1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 smtClean="0"/>
                        <a:t>0</a:t>
                      </a:r>
                      <a:endParaRPr lang="en-US" sz="1100" b="1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35138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Rectangle 37"/>
          <p:cNvSpPr/>
          <p:nvPr/>
        </p:nvSpPr>
        <p:spPr>
          <a:xfrm flipV="1">
            <a:off x="829042" y="1710356"/>
            <a:ext cx="7059751" cy="457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Flowchart: Process 39"/>
          <p:cNvSpPr/>
          <p:nvPr/>
        </p:nvSpPr>
        <p:spPr>
          <a:xfrm>
            <a:off x="3483813" y="838651"/>
            <a:ext cx="1666827" cy="636362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b="1" dirty="0" smtClean="0"/>
          </a:p>
          <a:p>
            <a:pPr algn="ctr"/>
            <a:r>
              <a:rPr lang="en-US" sz="1200" b="1" dirty="0" smtClean="0"/>
              <a:t>Operation </a:t>
            </a:r>
            <a:r>
              <a:rPr lang="en-US" sz="1200" b="1" dirty="0" err="1"/>
              <a:t>Incharge</a:t>
            </a:r>
            <a:endParaRPr lang="en-US" sz="1200" b="1" dirty="0"/>
          </a:p>
          <a:p>
            <a:pPr algn="ctr"/>
            <a:r>
              <a:rPr lang="en-US" sz="1200" b="1" dirty="0" smtClean="0"/>
              <a:t>Sr. Manager</a:t>
            </a:r>
            <a:endParaRPr lang="en-US" sz="1200" b="1" dirty="0"/>
          </a:p>
          <a:p>
            <a:pPr algn="ctr"/>
            <a:r>
              <a:rPr lang="en-US" sz="1200" b="1" dirty="0"/>
              <a:t> </a:t>
            </a:r>
            <a:r>
              <a:rPr lang="en-US" sz="1200" b="1" dirty="0" err="1"/>
              <a:t>Manoj</a:t>
            </a:r>
            <a:r>
              <a:rPr lang="en-US" sz="1200" b="1" dirty="0"/>
              <a:t> Singh</a:t>
            </a:r>
          </a:p>
          <a:p>
            <a:pPr algn="ctr"/>
            <a:endParaRPr lang="en-US" dirty="0"/>
          </a:p>
        </p:txBody>
      </p:sp>
      <p:sp>
        <p:nvSpPr>
          <p:cNvPr id="41" name="Rectangle 40"/>
          <p:cNvSpPr/>
          <p:nvPr/>
        </p:nvSpPr>
        <p:spPr>
          <a:xfrm>
            <a:off x="78965" y="1979725"/>
            <a:ext cx="1856134" cy="79085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/>
              <a:t>Shift </a:t>
            </a:r>
            <a:r>
              <a:rPr lang="en-US" sz="1200" b="1" dirty="0"/>
              <a:t>Charge </a:t>
            </a:r>
            <a:r>
              <a:rPr lang="en-US" sz="1200" b="1" dirty="0" smtClean="0"/>
              <a:t>Engineer-1</a:t>
            </a:r>
            <a:r>
              <a:rPr lang="en-US" sz="1100" b="1" dirty="0" smtClean="0"/>
              <a:t>,</a:t>
            </a:r>
          </a:p>
          <a:p>
            <a:pPr algn="ctr"/>
            <a:r>
              <a:rPr lang="en-US" sz="1100" b="1" dirty="0" smtClean="0"/>
              <a:t>Dy. </a:t>
            </a:r>
            <a:r>
              <a:rPr lang="en-US" sz="1100" b="1" dirty="0" err="1" smtClean="0"/>
              <a:t>Mgr</a:t>
            </a:r>
            <a:endParaRPr lang="en-US" sz="1100" b="1" dirty="0" smtClean="0"/>
          </a:p>
          <a:p>
            <a:pPr algn="ctr"/>
            <a:r>
              <a:rPr lang="en-US" sz="1200" b="1" dirty="0" smtClean="0"/>
              <a:t>Ganesh </a:t>
            </a:r>
            <a:r>
              <a:rPr lang="en-US" sz="1200" b="1" dirty="0" err="1" smtClean="0"/>
              <a:t>Rathore</a:t>
            </a:r>
            <a:endParaRPr lang="en-US" sz="1200" b="1" dirty="0" smtClean="0"/>
          </a:p>
          <a:p>
            <a:pPr algn="ctr"/>
            <a:endParaRPr lang="en-US" sz="1400" b="1" dirty="0"/>
          </a:p>
        </p:txBody>
      </p:sp>
      <p:sp>
        <p:nvSpPr>
          <p:cNvPr id="45" name="Rectangle 44"/>
          <p:cNvSpPr/>
          <p:nvPr/>
        </p:nvSpPr>
        <p:spPr>
          <a:xfrm>
            <a:off x="2209091" y="1979725"/>
            <a:ext cx="1900152" cy="7861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Shift </a:t>
            </a:r>
            <a:r>
              <a:rPr lang="en-US" sz="1200" dirty="0"/>
              <a:t>Charge </a:t>
            </a:r>
            <a:r>
              <a:rPr lang="en-US" sz="1200" dirty="0" smtClean="0"/>
              <a:t>Engineer-1</a:t>
            </a:r>
          </a:p>
          <a:p>
            <a:pPr algn="ctr"/>
            <a:r>
              <a:rPr lang="en-US" sz="1200" dirty="0" err="1" smtClean="0"/>
              <a:t>Dy.Mgr</a:t>
            </a:r>
            <a:endParaRPr lang="en-US" sz="1200" dirty="0" smtClean="0"/>
          </a:p>
          <a:p>
            <a:pPr algn="ctr"/>
            <a:r>
              <a:rPr lang="en-US" sz="1200" dirty="0" err="1"/>
              <a:t>Giriraj</a:t>
            </a:r>
            <a:r>
              <a:rPr lang="en-US" sz="1200" dirty="0"/>
              <a:t> Chandra</a:t>
            </a:r>
            <a:r>
              <a:rPr lang="en-US" sz="1200" dirty="0" smtClean="0"/>
              <a:t>,</a:t>
            </a:r>
          </a:p>
          <a:p>
            <a:pPr algn="ctr"/>
            <a:endParaRPr lang="en-US" sz="1200" dirty="0"/>
          </a:p>
        </p:txBody>
      </p:sp>
      <p:sp>
        <p:nvSpPr>
          <p:cNvPr id="53" name="Rectangle 52"/>
          <p:cNvSpPr/>
          <p:nvPr/>
        </p:nvSpPr>
        <p:spPr>
          <a:xfrm>
            <a:off x="4498723" y="1984797"/>
            <a:ext cx="2054864" cy="74298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dirty="0" smtClean="0"/>
          </a:p>
          <a:p>
            <a:pPr algn="ctr"/>
            <a:r>
              <a:rPr lang="en-US" sz="1200" dirty="0" smtClean="0"/>
              <a:t>Shift </a:t>
            </a:r>
            <a:r>
              <a:rPr lang="en-US" sz="1200" dirty="0"/>
              <a:t>Charge </a:t>
            </a:r>
            <a:r>
              <a:rPr lang="en-US" sz="1200" dirty="0" smtClean="0"/>
              <a:t>Engineer-1</a:t>
            </a:r>
            <a:r>
              <a:rPr lang="en-US" sz="1400" dirty="0" smtClean="0"/>
              <a:t>,</a:t>
            </a:r>
          </a:p>
          <a:p>
            <a:pPr algn="ctr"/>
            <a:r>
              <a:rPr lang="en-US" sz="1400" dirty="0" smtClean="0"/>
              <a:t> </a:t>
            </a:r>
            <a:r>
              <a:rPr lang="en-US" sz="1200" dirty="0" err="1"/>
              <a:t>Dy.Mgr</a:t>
            </a:r>
            <a:endParaRPr lang="en-US" sz="1200" dirty="0"/>
          </a:p>
          <a:p>
            <a:pPr algn="ctr"/>
            <a:r>
              <a:rPr lang="en-US" sz="1200" dirty="0" smtClean="0"/>
              <a:t> </a:t>
            </a:r>
            <a:r>
              <a:rPr lang="en-US" sz="1200" dirty="0" err="1"/>
              <a:t>Subhasis</a:t>
            </a:r>
            <a:r>
              <a:rPr lang="en-US" sz="1200" dirty="0"/>
              <a:t> Manna</a:t>
            </a:r>
            <a:r>
              <a:rPr lang="en-US" sz="1200" dirty="0" smtClean="0"/>
              <a:t> </a:t>
            </a:r>
          </a:p>
          <a:p>
            <a:pPr algn="ctr"/>
            <a:r>
              <a:rPr lang="en-US" sz="1400" dirty="0" smtClean="0"/>
              <a:t> </a:t>
            </a:r>
            <a:endParaRPr lang="en-US" sz="1400" dirty="0"/>
          </a:p>
          <a:p>
            <a:pPr algn="ctr"/>
            <a:endParaRPr lang="en-US" dirty="0"/>
          </a:p>
        </p:txBody>
      </p:sp>
      <p:sp>
        <p:nvSpPr>
          <p:cNvPr id="25" name="Down Arrow 24"/>
          <p:cNvSpPr/>
          <p:nvPr/>
        </p:nvSpPr>
        <p:spPr>
          <a:xfrm>
            <a:off x="796058" y="1756847"/>
            <a:ext cx="165474" cy="20177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6778817" y="1993598"/>
            <a:ext cx="2005332" cy="72538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 </a:t>
            </a:r>
          </a:p>
          <a:p>
            <a:pPr algn="ctr"/>
            <a:endParaRPr lang="en-US" sz="1200" dirty="0" smtClean="0"/>
          </a:p>
          <a:p>
            <a:pPr algn="ctr"/>
            <a:r>
              <a:rPr lang="en-US" sz="1200" dirty="0" smtClean="0"/>
              <a:t>Shift </a:t>
            </a:r>
            <a:r>
              <a:rPr lang="en-US" sz="1200" dirty="0"/>
              <a:t>Charge </a:t>
            </a:r>
            <a:r>
              <a:rPr lang="en-US" sz="1200" dirty="0" smtClean="0"/>
              <a:t>Engineer-1</a:t>
            </a:r>
          </a:p>
          <a:p>
            <a:pPr algn="ctr"/>
            <a:r>
              <a:rPr lang="en-US" sz="1200" dirty="0" err="1"/>
              <a:t>Dy.Mgr</a:t>
            </a:r>
            <a:endParaRPr lang="en-US" sz="1200" dirty="0"/>
          </a:p>
          <a:p>
            <a:pPr algn="ctr"/>
            <a:r>
              <a:rPr lang="en-US" sz="1200" dirty="0" smtClean="0"/>
              <a:t> </a:t>
            </a:r>
            <a:r>
              <a:rPr lang="en-US" sz="1200" dirty="0"/>
              <a:t>Ashwini </a:t>
            </a:r>
            <a:r>
              <a:rPr lang="en-US" sz="1200" dirty="0" smtClean="0"/>
              <a:t>Dubey</a:t>
            </a:r>
          </a:p>
          <a:p>
            <a:pPr algn="ctr"/>
            <a:endParaRPr lang="en-US" sz="1200" dirty="0"/>
          </a:p>
          <a:p>
            <a:pPr algn="ctr"/>
            <a:endParaRPr lang="en-US" sz="1400" dirty="0"/>
          </a:p>
          <a:p>
            <a:pPr algn="ctr"/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-115159" y="3176043"/>
            <a:ext cx="1733343" cy="126396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1400" b="1" u="sng" dirty="0" smtClean="0"/>
          </a:p>
          <a:p>
            <a:endParaRPr lang="en-US" sz="1400" b="1" u="sng" dirty="0" smtClean="0"/>
          </a:p>
          <a:p>
            <a:r>
              <a:rPr lang="en-US" sz="1400" b="1" u="sng" dirty="0" smtClean="0"/>
              <a:t>Boiler Desk-4</a:t>
            </a:r>
          </a:p>
          <a:p>
            <a:r>
              <a:rPr lang="en-US" sz="1200" dirty="0" smtClean="0"/>
              <a:t>(1)</a:t>
            </a:r>
            <a:r>
              <a:rPr lang="en-US" sz="1400" dirty="0" smtClean="0"/>
              <a:t> </a:t>
            </a:r>
            <a:r>
              <a:rPr lang="en-US" sz="1400" dirty="0"/>
              <a:t>Shiv</a:t>
            </a:r>
            <a:r>
              <a:rPr lang="en-US" sz="1200" dirty="0"/>
              <a:t> </a:t>
            </a:r>
            <a:r>
              <a:rPr lang="en-US" sz="1200" dirty="0" err="1"/>
              <a:t>Rathor</a:t>
            </a:r>
            <a:r>
              <a:rPr lang="en-US" sz="1200" dirty="0"/>
              <a:t> -AM</a:t>
            </a:r>
          </a:p>
          <a:p>
            <a:r>
              <a:rPr lang="en-US" sz="1200" dirty="0" smtClean="0"/>
              <a:t>(2)</a:t>
            </a:r>
            <a:r>
              <a:rPr lang="en-US" sz="1400" dirty="0" err="1" smtClean="0"/>
              <a:t>Ansuman</a:t>
            </a:r>
            <a:r>
              <a:rPr lang="en-US" sz="1400" dirty="0" smtClean="0"/>
              <a:t>-AM.</a:t>
            </a:r>
            <a:endParaRPr lang="en-US" sz="1600" dirty="0"/>
          </a:p>
          <a:p>
            <a:r>
              <a:rPr lang="en-US" sz="1200" dirty="0" smtClean="0"/>
              <a:t>(3) </a:t>
            </a:r>
            <a:r>
              <a:rPr lang="en-US" sz="1200" dirty="0" err="1" smtClean="0"/>
              <a:t>Joginder</a:t>
            </a:r>
            <a:r>
              <a:rPr lang="en-US" sz="1200" dirty="0" smtClean="0"/>
              <a:t> </a:t>
            </a:r>
            <a:r>
              <a:rPr lang="en-US" sz="1200" dirty="0"/>
              <a:t>– Engineer</a:t>
            </a:r>
            <a:endParaRPr lang="en-US" sz="1200" dirty="0" smtClean="0"/>
          </a:p>
          <a:p>
            <a:r>
              <a:rPr lang="en-US" sz="1200" b="1" dirty="0" smtClean="0">
                <a:solidFill>
                  <a:schemeClr val="bg1"/>
                </a:solidFill>
              </a:rPr>
              <a:t>(4) </a:t>
            </a:r>
            <a:r>
              <a:rPr lang="en-US" sz="1200" b="1" dirty="0" err="1">
                <a:solidFill>
                  <a:schemeClr val="bg1"/>
                </a:solidFill>
              </a:rPr>
              <a:t>Nehal</a:t>
            </a:r>
            <a:r>
              <a:rPr lang="en-US" sz="1200" b="1" dirty="0">
                <a:solidFill>
                  <a:schemeClr val="bg1"/>
                </a:solidFill>
              </a:rPr>
              <a:t> </a:t>
            </a:r>
            <a:r>
              <a:rPr lang="en-US" sz="1200" b="1" dirty="0" err="1">
                <a:solidFill>
                  <a:schemeClr val="bg1"/>
                </a:solidFill>
              </a:rPr>
              <a:t>Ahemad</a:t>
            </a:r>
            <a:r>
              <a:rPr lang="en-US" sz="1200" b="1" dirty="0">
                <a:solidFill>
                  <a:schemeClr val="bg1"/>
                </a:solidFill>
              </a:rPr>
              <a:t> </a:t>
            </a:r>
            <a:r>
              <a:rPr lang="en-US" sz="1200" b="1" dirty="0" smtClean="0">
                <a:solidFill>
                  <a:schemeClr val="bg1"/>
                </a:solidFill>
              </a:rPr>
              <a:t>-A.M</a:t>
            </a:r>
            <a:endParaRPr lang="en-US" sz="1200" b="1" dirty="0">
              <a:solidFill>
                <a:schemeClr val="bg1"/>
              </a:solidFill>
            </a:endParaRPr>
          </a:p>
          <a:p>
            <a:endParaRPr lang="en-US" sz="1200" dirty="0" smtClean="0"/>
          </a:p>
          <a:p>
            <a:endParaRPr lang="en-US" sz="1200" dirty="0" smtClean="0"/>
          </a:p>
          <a:p>
            <a:endParaRPr lang="en-US" sz="1200" dirty="0" smtClean="0"/>
          </a:p>
          <a:p>
            <a:endParaRPr lang="en-US" sz="1200" dirty="0"/>
          </a:p>
        </p:txBody>
      </p:sp>
      <p:sp>
        <p:nvSpPr>
          <p:cNvPr id="75" name="Down Arrow 74"/>
          <p:cNvSpPr/>
          <p:nvPr/>
        </p:nvSpPr>
        <p:spPr>
          <a:xfrm>
            <a:off x="4240932" y="1442392"/>
            <a:ext cx="109142" cy="26768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" name="Down Arrow 82"/>
          <p:cNvSpPr/>
          <p:nvPr/>
        </p:nvSpPr>
        <p:spPr>
          <a:xfrm>
            <a:off x="4269178" y="567546"/>
            <a:ext cx="140498" cy="27110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3" name="Rectangle 92"/>
          <p:cNvSpPr/>
          <p:nvPr/>
        </p:nvSpPr>
        <p:spPr>
          <a:xfrm>
            <a:off x="3725095" y="3255089"/>
            <a:ext cx="1804488" cy="119065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1400" b="1" u="sng" dirty="0" smtClean="0"/>
          </a:p>
          <a:p>
            <a:endParaRPr lang="en-US" sz="1400" b="1" u="sng" dirty="0" smtClean="0"/>
          </a:p>
          <a:p>
            <a:r>
              <a:rPr lang="en-US" sz="1400" b="1" u="sng" dirty="0" smtClean="0"/>
              <a:t>Turbine Desk -4</a:t>
            </a:r>
          </a:p>
          <a:p>
            <a:r>
              <a:rPr lang="en-US" sz="1200" dirty="0" smtClean="0"/>
              <a:t>(1) </a:t>
            </a:r>
            <a:r>
              <a:rPr lang="en-US" sz="1200" dirty="0" err="1" smtClean="0"/>
              <a:t>Chandrakant</a:t>
            </a:r>
            <a:r>
              <a:rPr lang="en-US" sz="1400" dirty="0" smtClean="0"/>
              <a:t>  - </a:t>
            </a:r>
            <a:r>
              <a:rPr lang="en-US" sz="1200" dirty="0" smtClean="0"/>
              <a:t>AM</a:t>
            </a:r>
            <a:endParaRPr lang="en-US" sz="1200" dirty="0"/>
          </a:p>
          <a:p>
            <a:r>
              <a:rPr lang="en-US" sz="1200" dirty="0" smtClean="0"/>
              <a:t>(2) </a:t>
            </a:r>
            <a:r>
              <a:rPr lang="en-US" sz="1200" dirty="0" err="1" smtClean="0"/>
              <a:t>Vikash</a:t>
            </a:r>
            <a:r>
              <a:rPr lang="en-US" sz="1200" dirty="0" smtClean="0"/>
              <a:t> </a:t>
            </a:r>
            <a:r>
              <a:rPr lang="en-US" sz="1200" dirty="0" err="1" smtClean="0"/>
              <a:t>sahu</a:t>
            </a:r>
            <a:r>
              <a:rPr lang="en-US" sz="1200" dirty="0" smtClean="0"/>
              <a:t>- Sr. Engg</a:t>
            </a:r>
            <a:r>
              <a:rPr lang="en-US" sz="1400" dirty="0" smtClean="0"/>
              <a:t>.</a:t>
            </a:r>
            <a:r>
              <a:rPr lang="en-US" sz="1600" dirty="0" smtClean="0"/>
              <a:t>  </a:t>
            </a:r>
            <a:r>
              <a:rPr lang="en-US" sz="1200" dirty="0" smtClean="0"/>
              <a:t>(3)</a:t>
            </a:r>
            <a:r>
              <a:rPr lang="en-US" sz="1400" dirty="0" smtClean="0"/>
              <a:t> </a:t>
            </a:r>
            <a:r>
              <a:rPr lang="en-US" sz="1100" dirty="0" err="1" smtClean="0"/>
              <a:t>Nishant</a:t>
            </a:r>
            <a:r>
              <a:rPr lang="en-US" sz="1200" dirty="0" smtClean="0"/>
              <a:t> </a:t>
            </a:r>
            <a:r>
              <a:rPr lang="en-US" sz="1100" dirty="0" smtClean="0"/>
              <a:t>-AM</a:t>
            </a:r>
          </a:p>
          <a:p>
            <a:r>
              <a:rPr lang="en-US" sz="1200" dirty="0" smtClean="0"/>
              <a:t>(4) Stalin </a:t>
            </a:r>
            <a:r>
              <a:rPr lang="en-US" sz="1200" dirty="0"/>
              <a:t>Das</a:t>
            </a:r>
            <a:r>
              <a:rPr lang="en-US" sz="1100" dirty="0" smtClean="0"/>
              <a:t> – AM</a:t>
            </a:r>
          </a:p>
          <a:p>
            <a:endParaRPr lang="en-US" sz="1100" dirty="0" smtClean="0"/>
          </a:p>
          <a:p>
            <a:endParaRPr lang="en-US" sz="1200" dirty="0" smtClean="0"/>
          </a:p>
          <a:p>
            <a:endParaRPr lang="en-US" sz="1200" dirty="0"/>
          </a:p>
        </p:txBody>
      </p:sp>
      <p:sp>
        <p:nvSpPr>
          <p:cNvPr id="94" name="Rectangle 93"/>
          <p:cNvSpPr/>
          <p:nvPr/>
        </p:nvSpPr>
        <p:spPr>
          <a:xfrm>
            <a:off x="5635222" y="3219900"/>
            <a:ext cx="1836730" cy="1202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1400" b="1" u="sng" dirty="0" smtClean="0"/>
          </a:p>
          <a:p>
            <a:r>
              <a:rPr lang="en-US" sz="1400" b="1" u="sng" dirty="0" smtClean="0"/>
              <a:t>Turbine Desk -4</a:t>
            </a:r>
          </a:p>
          <a:p>
            <a:r>
              <a:rPr lang="en-US" sz="1200" dirty="0" smtClean="0"/>
              <a:t>(1)</a:t>
            </a:r>
            <a:r>
              <a:rPr lang="en-US" sz="1200" dirty="0" smtClean="0">
                <a:solidFill>
                  <a:schemeClr val="bg1"/>
                </a:solidFill>
              </a:rPr>
              <a:t>Abhishek </a:t>
            </a:r>
            <a:r>
              <a:rPr lang="en-US" sz="1200" dirty="0" err="1" smtClean="0">
                <a:solidFill>
                  <a:schemeClr val="bg1"/>
                </a:solidFill>
              </a:rPr>
              <a:t>Soni</a:t>
            </a:r>
            <a:r>
              <a:rPr lang="en-US" sz="1400" dirty="0" smtClean="0"/>
              <a:t>– </a:t>
            </a:r>
            <a:r>
              <a:rPr lang="en-US" sz="1400" dirty="0" err="1" smtClean="0"/>
              <a:t>Sr.</a:t>
            </a:r>
            <a:r>
              <a:rPr lang="en-US" sz="1200" dirty="0" err="1" smtClean="0"/>
              <a:t>Engg</a:t>
            </a:r>
            <a:r>
              <a:rPr lang="en-US" sz="1200" dirty="0" smtClean="0"/>
              <a:t> </a:t>
            </a:r>
            <a:endParaRPr lang="en-US" sz="1200" b="1" dirty="0" smtClean="0">
              <a:solidFill>
                <a:srgbClr val="FFFF00"/>
              </a:solidFill>
            </a:endParaRPr>
          </a:p>
          <a:p>
            <a:r>
              <a:rPr lang="en-US" sz="1200" dirty="0" smtClean="0"/>
              <a:t>(2) </a:t>
            </a:r>
            <a:r>
              <a:rPr lang="en-US" sz="1200" dirty="0" err="1" smtClean="0"/>
              <a:t>Kundan</a:t>
            </a:r>
            <a:r>
              <a:rPr lang="en-US" sz="1200" dirty="0" smtClean="0"/>
              <a:t> Singh              (3) </a:t>
            </a:r>
            <a:r>
              <a:rPr lang="en-US" sz="1200" b="1" dirty="0" smtClean="0">
                <a:solidFill>
                  <a:schemeClr val="bg1"/>
                </a:solidFill>
              </a:rPr>
              <a:t>V. P. </a:t>
            </a:r>
            <a:r>
              <a:rPr lang="en-US" sz="1200" b="1" dirty="0" err="1">
                <a:solidFill>
                  <a:schemeClr val="bg1"/>
                </a:solidFill>
              </a:rPr>
              <a:t>Rathor</a:t>
            </a:r>
            <a:r>
              <a:rPr lang="en-US" sz="1200" b="1" dirty="0">
                <a:solidFill>
                  <a:schemeClr val="bg1"/>
                </a:solidFill>
              </a:rPr>
              <a:t> </a:t>
            </a:r>
            <a:r>
              <a:rPr lang="en-US" sz="1200" b="1" dirty="0" smtClean="0">
                <a:solidFill>
                  <a:schemeClr val="bg1"/>
                </a:solidFill>
              </a:rPr>
              <a:t>-</a:t>
            </a:r>
            <a:r>
              <a:rPr lang="en-US" sz="1200" b="1" dirty="0" err="1" smtClean="0">
                <a:solidFill>
                  <a:schemeClr val="bg1"/>
                </a:solidFill>
              </a:rPr>
              <a:t>Sr.Eng</a:t>
            </a:r>
            <a:endParaRPr lang="en-US" sz="1200" b="1" dirty="0">
              <a:solidFill>
                <a:schemeClr val="bg1"/>
              </a:solidFill>
            </a:endParaRPr>
          </a:p>
          <a:p>
            <a:r>
              <a:rPr lang="en-US" sz="1200" b="1" dirty="0" smtClean="0">
                <a:solidFill>
                  <a:srgbClr val="FF0000"/>
                </a:solidFill>
              </a:rPr>
              <a:t>(4) Vacant</a:t>
            </a:r>
            <a:endParaRPr lang="en-US" sz="1200" b="1" dirty="0">
              <a:solidFill>
                <a:srgbClr val="FF0000"/>
              </a:solidFill>
            </a:endParaRPr>
          </a:p>
          <a:p>
            <a:endParaRPr lang="en-US" sz="1200" dirty="0" smtClean="0"/>
          </a:p>
          <a:p>
            <a:endParaRPr lang="en-US" sz="1200" dirty="0"/>
          </a:p>
        </p:txBody>
      </p:sp>
      <p:sp>
        <p:nvSpPr>
          <p:cNvPr id="95" name="Rectangle 94"/>
          <p:cNvSpPr/>
          <p:nvPr/>
        </p:nvSpPr>
        <p:spPr>
          <a:xfrm>
            <a:off x="7543800" y="3275679"/>
            <a:ext cx="1506808" cy="225981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b="1" u="sng" dirty="0" smtClean="0"/>
              <a:t>BTG &amp; BOP Field Engineer -</a:t>
            </a:r>
            <a:r>
              <a:rPr lang="en-US" sz="1400" b="1" u="sng" dirty="0"/>
              <a:t>8</a:t>
            </a:r>
            <a:r>
              <a:rPr lang="en-US" sz="1200" dirty="0" smtClean="0"/>
              <a:t>. </a:t>
            </a:r>
          </a:p>
          <a:p>
            <a:r>
              <a:rPr lang="en-US" sz="1200" dirty="0" smtClean="0"/>
              <a:t>(1) Naveen</a:t>
            </a:r>
          </a:p>
          <a:p>
            <a:r>
              <a:rPr lang="en-US" sz="1200" dirty="0" smtClean="0"/>
              <a:t>(</a:t>
            </a:r>
            <a:r>
              <a:rPr lang="en-US" sz="1200" dirty="0"/>
              <a:t>2</a:t>
            </a:r>
            <a:r>
              <a:rPr lang="en-US" sz="1200" dirty="0" smtClean="0"/>
              <a:t>) </a:t>
            </a:r>
            <a:r>
              <a:rPr lang="en-US" sz="1200" dirty="0" smtClean="0">
                <a:solidFill>
                  <a:schemeClr val="bg1"/>
                </a:solidFill>
              </a:rPr>
              <a:t>Suman </a:t>
            </a:r>
            <a:r>
              <a:rPr lang="en-US" sz="1100" dirty="0" smtClean="0"/>
              <a:t>–Sr. </a:t>
            </a:r>
            <a:r>
              <a:rPr lang="en-US" sz="1100" dirty="0" err="1" smtClean="0"/>
              <a:t>Engg</a:t>
            </a:r>
            <a:endParaRPr lang="en-US" sz="1200" dirty="0" smtClean="0"/>
          </a:p>
          <a:p>
            <a:r>
              <a:rPr lang="en-US" sz="1200" dirty="0" smtClean="0"/>
              <a:t>(3) </a:t>
            </a:r>
            <a:r>
              <a:rPr lang="en-US" sz="1200" dirty="0" err="1"/>
              <a:t>Jyoti</a:t>
            </a:r>
            <a:r>
              <a:rPr lang="en-US" sz="1200" dirty="0"/>
              <a:t> </a:t>
            </a:r>
            <a:r>
              <a:rPr lang="en-US" sz="1200" dirty="0" err="1" smtClean="0"/>
              <a:t>Ranjan</a:t>
            </a:r>
            <a:endParaRPr lang="en-US" sz="1200" dirty="0" smtClean="0"/>
          </a:p>
          <a:p>
            <a:r>
              <a:rPr lang="en-US" sz="1200" dirty="0" smtClean="0"/>
              <a:t>(4)Yogesh </a:t>
            </a:r>
            <a:r>
              <a:rPr lang="en-US" sz="1200" dirty="0" err="1" smtClean="0"/>
              <a:t>sahu</a:t>
            </a:r>
            <a:r>
              <a:rPr lang="en-US" sz="1200" dirty="0" smtClean="0"/>
              <a:t>- </a:t>
            </a:r>
            <a:r>
              <a:rPr lang="en-US" sz="1200" dirty="0" err="1" smtClean="0"/>
              <a:t>Engg</a:t>
            </a:r>
            <a:endParaRPr lang="en-US" sz="1200" dirty="0" smtClean="0"/>
          </a:p>
          <a:p>
            <a:pPr marL="228600" indent="-228600">
              <a:buAutoNum type="arabicParenBoth" startAt="5"/>
            </a:pPr>
            <a:r>
              <a:rPr lang="en-US" sz="1200" b="1" dirty="0" smtClean="0">
                <a:solidFill>
                  <a:srgbClr val="FF0000"/>
                </a:solidFill>
              </a:rPr>
              <a:t>Vacant- No- 1</a:t>
            </a:r>
          </a:p>
          <a:p>
            <a:pPr marL="228600" indent="-228600">
              <a:buFontTx/>
              <a:buAutoNum type="arabicParenBoth" startAt="5"/>
            </a:pPr>
            <a:r>
              <a:rPr lang="en-US" sz="1200" b="1" dirty="0">
                <a:solidFill>
                  <a:srgbClr val="FF0000"/>
                </a:solidFill>
              </a:rPr>
              <a:t>Vacant- No- </a:t>
            </a:r>
            <a:r>
              <a:rPr lang="en-US" sz="1200" b="1" dirty="0" smtClean="0">
                <a:solidFill>
                  <a:srgbClr val="FF0000"/>
                </a:solidFill>
              </a:rPr>
              <a:t>2</a:t>
            </a:r>
            <a:endParaRPr lang="en-US" sz="1200" b="1" dirty="0">
              <a:solidFill>
                <a:srgbClr val="FF0000"/>
              </a:solidFill>
            </a:endParaRPr>
          </a:p>
          <a:p>
            <a:pPr marL="228600" indent="-228600">
              <a:buFontTx/>
              <a:buAutoNum type="arabicParenBoth" startAt="5"/>
            </a:pPr>
            <a:r>
              <a:rPr lang="en-US" sz="1200" b="1" dirty="0">
                <a:solidFill>
                  <a:srgbClr val="FF0000"/>
                </a:solidFill>
              </a:rPr>
              <a:t>Vacant- No- </a:t>
            </a:r>
            <a:r>
              <a:rPr lang="en-US" sz="1200" b="1" dirty="0" smtClean="0">
                <a:solidFill>
                  <a:srgbClr val="FF0000"/>
                </a:solidFill>
              </a:rPr>
              <a:t>3</a:t>
            </a:r>
            <a:endParaRPr lang="en-US" sz="1200" b="1" dirty="0">
              <a:solidFill>
                <a:srgbClr val="FF0000"/>
              </a:solidFill>
            </a:endParaRPr>
          </a:p>
          <a:p>
            <a:pPr marL="228600" indent="-228600">
              <a:buFontTx/>
              <a:buAutoNum type="arabicParenBoth" startAt="5"/>
            </a:pPr>
            <a:r>
              <a:rPr lang="en-US" sz="1200" b="1" dirty="0">
                <a:solidFill>
                  <a:srgbClr val="FF0000"/>
                </a:solidFill>
              </a:rPr>
              <a:t>Vacant- No- </a:t>
            </a:r>
            <a:r>
              <a:rPr lang="en-US" sz="1200" b="1" dirty="0" smtClean="0">
                <a:solidFill>
                  <a:srgbClr val="FF0000"/>
                </a:solidFill>
              </a:rPr>
              <a:t>4</a:t>
            </a:r>
            <a:endParaRPr lang="en-US" sz="1200" b="1" dirty="0">
              <a:solidFill>
                <a:srgbClr val="FF0000"/>
              </a:solidFill>
            </a:endParaRPr>
          </a:p>
          <a:p>
            <a:endParaRPr lang="en-US" sz="1200" b="1" dirty="0" smtClean="0">
              <a:solidFill>
                <a:srgbClr val="FF0000"/>
              </a:solidFill>
            </a:endParaRPr>
          </a:p>
          <a:p>
            <a:pPr marL="228600" indent="-228600">
              <a:buAutoNum type="arabicParenBoth" startAt="5"/>
            </a:pPr>
            <a:endParaRPr lang="en-US" sz="1200" b="1" dirty="0" smtClean="0">
              <a:solidFill>
                <a:srgbClr val="FF0000"/>
              </a:solidFill>
            </a:endParaRPr>
          </a:p>
          <a:p>
            <a:endParaRPr lang="en-US" sz="1200" dirty="0" smtClean="0"/>
          </a:p>
          <a:p>
            <a:endParaRPr lang="en-US" sz="1200" dirty="0" smtClean="0"/>
          </a:p>
          <a:p>
            <a:endParaRPr lang="en-US" sz="1200" dirty="0"/>
          </a:p>
        </p:txBody>
      </p:sp>
      <p:sp>
        <p:nvSpPr>
          <p:cNvPr id="101" name="Rectangle 100"/>
          <p:cNvSpPr/>
          <p:nvPr/>
        </p:nvSpPr>
        <p:spPr>
          <a:xfrm>
            <a:off x="3803601" y="4674434"/>
            <a:ext cx="1928180" cy="16403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1400" b="1" u="sng" dirty="0" smtClean="0"/>
          </a:p>
          <a:p>
            <a:endParaRPr lang="en-US" sz="1400" b="1" u="sng" dirty="0"/>
          </a:p>
          <a:p>
            <a:endParaRPr lang="en-US" sz="1400" b="1" u="sng" dirty="0" smtClean="0"/>
          </a:p>
          <a:p>
            <a:endParaRPr lang="en-US" sz="1400" b="1" u="sng" dirty="0"/>
          </a:p>
          <a:p>
            <a:endParaRPr lang="en-US" sz="1400" b="1" u="sng" dirty="0" smtClean="0"/>
          </a:p>
          <a:p>
            <a:r>
              <a:rPr lang="en-US" sz="1400" b="1" u="sng" dirty="0"/>
              <a:t>BTG Op. &amp; </a:t>
            </a:r>
            <a:r>
              <a:rPr lang="en-US" sz="1400" b="1" u="sng" dirty="0" smtClean="0"/>
              <a:t>Electrician-5</a:t>
            </a:r>
            <a:endParaRPr lang="en-US" sz="1400" b="1" u="sng" dirty="0"/>
          </a:p>
          <a:p>
            <a:r>
              <a:rPr lang="en-US" sz="1200" dirty="0" smtClean="0">
                <a:solidFill>
                  <a:schemeClr val="bg1"/>
                </a:solidFill>
              </a:rPr>
              <a:t>1.Naveen </a:t>
            </a:r>
            <a:r>
              <a:rPr lang="en-US" sz="1200" dirty="0" err="1" smtClean="0">
                <a:solidFill>
                  <a:schemeClr val="bg1"/>
                </a:solidFill>
              </a:rPr>
              <a:t>Sahu</a:t>
            </a:r>
            <a:r>
              <a:rPr lang="en-US" sz="1200" dirty="0" smtClean="0">
                <a:solidFill>
                  <a:schemeClr val="bg1"/>
                </a:solidFill>
              </a:rPr>
              <a:t>(B.O</a:t>
            </a:r>
            <a:r>
              <a:rPr lang="en-US" sz="1200" dirty="0"/>
              <a:t>)</a:t>
            </a:r>
            <a:endParaRPr lang="en-US" sz="1200" b="1" dirty="0" smtClean="0">
              <a:solidFill>
                <a:srgbClr val="FFFF00"/>
              </a:solidFill>
            </a:endParaRPr>
          </a:p>
          <a:p>
            <a:r>
              <a:rPr lang="en-US" sz="1200" dirty="0" smtClean="0"/>
              <a:t>2. Bali Ram (B.O)</a:t>
            </a:r>
          </a:p>
          <a:p>
            <a:r>
              <a:rPr lang="en-US" sz="1200" b="1" dirty="0" smtClean="0">
                <a:solidFill>
                  <a:schemeClr val="bg1"/>
                </a:solidFill>
              </a:rPr>
              <a:t>3.Sunil Kumar </a:t>
            </a:r>
            <a:r>
              <a:rPr lang="en-US" sz="1200" b="1" dirty="0" err="1" smtClean="0">
                <a:solidFill>
                  <a:schemeClr val="bg1"/>
                </a:solidFill>
              </a:rPr>
              <a:t>Nilmarkar</a:t>
            </a:r>
            <a:r>
              <a:rPr lang="en-US" sz="1200" b="1" dirty="0" smtClean="0">
                <a:solidFill>
                  <a:schemeClr val="bg1"/>
                </a:solidFill>
              </a:rPr>
              <a:t> (T.O)</a:t>
            </a:r>
          </a:p>
          <a:p>
            <a:r>
              <a:rPr lang="en-US" sz="1200" b="1" dirty="0" smtClean="0">
                <a:solidFill>
                  <a:srgbClr val="FF0000"/>
                </a:solidFill>
              </a:rPr>
              <a:t>4. Vacant</a:t>
            </a:r>
            <a:endParaRPr lang="en-US" sz="1200" b="1" dirty="0">
              <a:solidFill>
                <a:srgbClr val="FF0000"/>
              </a:solidFill>
            </a:endParaRPr>
          </a:p>
          <a:p>
            <a:endParaRPr lang="en-US" sz="1200" dirty="0"/>
          </a:p>
          <a:p>
            <a:endParaRPr lang="en-US" sz="1200" dirty="0" smtClean="0"/>
          </a:p>
          <a:p>
            <a:pPr marL="228600" indent="-228600">
              <a:buAutoNum type="arabicPeriod"/>
            </a:pPr>
            <a:endParaRPr lang="en-US" sz="1200" dirty="0"/>
          </a:p>
          <a:p>
            <a:r>
              <a:rPr lang="en-US" sz="1200" b="1" dirty="0" smtClean="0"/>
              <a:t>     </a:t>
            </a:r>
          </a:p>
          <a:p>
            <a:r>
              <a:rPr lang="en-US" sz="1200" b="1" dirty="0" smtClean="0"/>
              <a:t>    </a:t>
            </a:r>
            <a:endParaRPr lang="en-US" sz="1200" dirty="0" smtClean="0"/>
          </a:p>
          <a:p>
            <a:endParaRPr lang="en-US" sz="1200" dirty="0" smtClean="0"/>
          </a:p>
          <a:p>
            <a:endParaRPr lang="en-US" sz="1200" dirty="0"/>
          </a:p>
        </p:txBody>
      </p:sp>
      <p:sp>
        <p:nvSpPr>
          <p:cNvPr id="107" name="Rectangle 106"/>
          <p:cNvSpPr/>
          <p:nvPr/>
        </p:nvSpPr>
        <p:spPr>
          <a:xfrm flipV="1">
            <a:off x="640521" y="2968181"/>
            <a:ext cx="7538310" cy="457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1" name="Rectangle 110"/>
          <p:cNvSpPr/>
          <p:nvPr/>
        </p:nvSpPr>
        <p:spPr>
          <a:xfrm>
            <a:off x="3420454" y="152400"/>
            <a:ext cx="1905981" cy="49179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HEAD (O&amp;M)</a:t>
            </a:r>
          </a:p>
          <a:p>
            <a:pPr algn="ctr"/>
            <a:r>
              <a:rPr lang="en-US" sz="1400" dirty="0" smtClean="0">
                <a:solidFill>
                  <a:srgbClr val="FF0000"/>
                </a:solidFill>
              </a:rPr>
              <a:t>Vacant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112" name="Down Arrow 111"/>
          <p:cNvSpPr/>
          <p:nvPr/>
        </p:nvSpPr>
        <p:spPr>
          <a:xfrm>
            <a:off x="3076430" y="1749707"/>
            <a:ext cx="165474" cy="20576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" name="Down Arrow 112"/>
          <p:cNvSpPr/>
          <p:nvPr/>
        </p:nvSpPr>
        <p:spPr>
          <a:xfrm>
            <a:off x="7762527" y="1733215"/>
            <a:ext cx="165474" cy="22164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6" name="Down Arrow 115"/>
          <p:cNvSpPr/>
          <p:nvPr/>
        </p:nvSpPr>
        <p:spPr>
          <a:xfrm>
            <a:off x="4488186" y="3029867"/>
            <a:ext cx="171583" cy="22104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7" name="Down Arrow 116"/>
          <p:cNvSpPr/>
          <p:nvPr/>
        </p:nvSpPr>
        <p:spPr>
          <a:xfrm>
            <a:off x="6345847" y="3013900"/>
            <a:ext cx="171583" cy="20603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8" name="Down Arrow 117"/>
          <p:cNvSpPr/>
          <p:nvPr/>
        </p:nvSpPr>
        <p:spPr>
          <a:xfrm>
            <a:off x="8108781" y="3003115"/>
            <a:ext cx="173209" cy="18234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Oval 33"/>
          <p:cNvSpPr/>
          <p:nvPr/>
        </p:nvSpPr>
        <p:spPr>
          <a:xfrm>
            <a:off x="397432" y="2578303"/>
            <a:ext cx="609600" cy="18760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01</a:t>
            </a:r>
            <a:endParaRPr lang="en-US" dirty="0"/>
          </a:p>
        </p:txBody>
      </p:sp>
      <p:sp>
        <p:nvSpPr>
          <p:cNvPr id="35" name="Oval 34"/>
          <p:cNvSpPr/>
          <p:nvPr/>
        </p:nvSpPr>
        <p:spPr>
          <a:xfrm>
            <a:off x="8169351" y="2418700"/>
            <a:ext cx="609600" cy="24740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01</a:t>
            </a:r>
            <a:endParaRPr lang="en-US" dirty="0"/>
          </a:p>
        </p:txBody>
      </p:sp>
      <p:sp>
        <p:nvSpPr>
          <p:cNvPr id="37" name="Oval 36"/>
          <p:cNvSpPr/>
          <p:nvPr/>
        </p:nvSpPr>
        <p:spPr>
          <a:xfrm>
            <a:off x="5836802" y="2487615"/>
            <a:ext cx="609600" cy="24740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01</a:t>
            </a:r>
            <a:endParaRPr lang="en-US" dirty="0"/>
          </a:p>
        </p:txBody>
      </p:sp>
      <p:sp>
        <p:nvSpPr>
          <p:cNvPr id="42" name="Oval 41"/>
          <p:cNvSpPr/>
          <p:nvPr/>
        </p:nvSpPr>
        <p:spPr>
          <a:xfrm>
            <a:off x="3558247" y="2471575"/>
            <a:ext cx="609600" cy="24740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01</a:t>
            </a:r>
            <a:endParaRPr lang="en-US" dirty="0"/>
          </a:p>
        </p:txBody>
      </p:sp>
      <p:sp>
        <p:nvSpPr>
          <p:cNvPr id="43" name="Down Arrow 42"/>
          <p:cNvSpPr/>
          <p:nvPr/>
        </p:nvSpPr>
        <p:spPr>
          <a:xfrm>
            <a:off x="631706" y="2998526"/>
            <a:ext cx="141052" cy="22777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Oval 47"/>
          <p:cNvSpPr/>
          <p:nvPr/>
        </p:nvSpPr>
        <p:spPr>
          <a:xfrm>
            <a:off x="372801" y="4238680"/>
            <a:ext cx="609600" cy="24740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04</a:t>
            </a:r>
            <a:endParaRPr lang="en-US" dirty="0"/>
          </a:p>
        </p:txBody>
      </p:sp>
      <p:sp>
        <p:nvSpPr>
          <p:cNvPr id="51" name="Oval 50"/>
          <p:cNvSpPr/>
          <p:nvPr/>
        </p:nvSpPr>
        <p:spPr>
          <a:xfrm>
            <a:off x="6584526" y="4251765"/>
            <a:ext cx="609600" cy="15080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03</a:t>
            </a:r>
            <a:endParaRPr lang="en-US" dirty="0"/>
          </a:p>
        </p:txBody>
      </p:sp>
      <p:sp>
        <p:nvSpPr>
          <p:cNvPr id="54" name="Down Arrow 53"/>
          <p:cNvSpPr/>
          <p:nvPr/>
        </p:nvSpPr>
        <p:spPr>
          <a:xfrm>
            <a:off x="3055496" y="2780240"/>
            <a:ext cx="141052" cy="18794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Down Arrow 54"/>
          <p:cNvSpPr/>
          <p:nvPr/>
        </p:nvSpPr>
        <p:spPr>
          <a:xfrm>
            <a:off x="5568506" y="2740720"/>
            <a:ext cx="141052" cy="18794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Down Arrow 55"/>
          <p:cNvSpPr/>
          <p:nvPr/>
        </p:nvSpPr>
        <p:spPr>
          <a:xfrm>
            <a:off x="8037779" y="2740720"/>
            <a:ext cx="141052" cy="18794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1723567" y="3219900"/>
            <a:ext cx="1804488" cy="123716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1400" b="1" u="sng" dirty="0" smtClean="0"/>
          </a:p>
          <a:p>
            <a:r>
              <a:rPr lang="en-US" sz="1400" b="1" u="sng" dirty="0" smtClean="0"/>
              <a:t>Boiler Desk -4</a:t>
            </a:r>
          </a:p>
          <a:p>
            <a:pPr marL="228600" indent="-228600">
              <a:buAutoNum type="arabicParenBoth"/>
            </a:pPr>
            <a:r>
              <a:rPr lang="en-US" sz="1200" dirty="0" err="1" smtClean="0"/>
              <a:t>Dhaja</a:t>
            </a:r>
            <a:r>
              <a:rPr lang="en-US" sz="1200" dirty="0" smtClean="0"/>
              <a:t> </a:t>
            </a:r>
            <a:r>
              <a:rPr lang="en-US" sz="1200" dirty="0"/>
              <a:t>ram  </a:t>
            </a:r>
            <a:r>
              <a:rPr lang="en-US" sz="1200" dirty="0" err="1" smtClean="0"/>
              <a:t>sahu</a:t>
            </a:r>
            <a:endParaRPr lang="en-US" sz="1200" dirty="0" smtClean="0"/>
          </a:p>
          <a:p>
            <a:pPr marL="228600" indent="-228600">
              <a:buAutoNum type="arabicParenBoth"/>
            </a:pPr>
            <a:r>
              <a:rPr lang="en-US" sz="1200" b="1" dirty="0" smtClean="0">
                <a:solidFill>
                  <a:schemeClr val="bg1"/>
                </a:solidFill>
              </a:rPr>
              <a:t> </a:t>
            </a:r>
            <a:r>
              <a:rPr lang="en-US" sz="1200" b="1" dirty="0" err="1">
                <a:solidFill>
                  <a:schemeClr val="bg1"/>
                </a:solidFill>
              </a:rPr>
              <a:t>Santan</a:t>
            </a:r>
            <a:r>
              <a:rPr lang="en-US" sz="1200" b="1" dirty="0">
                <a:solidFill>
                  <a:schemeClr val="bg1"/>
                </a:solidFill>
              </a:rPr>
              <a:t> </a:t>
            </a:r>
            <a:r>
              <a:rPr lang="en-US" sz="1200" b="1" dirty="0" err="1">
                <a:solidFill>
                  <a:schemeClr val="bg1"/>
                </a:solidFill>
              </a:rPr>
              <a:t>Kewat</a:t>
            </a:r>
            <a:r>
              <a:rPr lang="en-US" sz="1200" b="1" dirty="0">
                <a:solidFill>
                  <a:schemeClr val="bg1"/>
                </a:solidFill>
              </a:rPr>
              <a:t> </a:t>
            </a:r>
            <a:r>
              <a:rPr lang="en-US" sz="1200" b="1" dirty="0" smtClean="0">
                <a:solidFill>
                  <a:schemeClr val="bg1"/>
                </a:solidFill>
              </a:rPr>
              <a:t>- AM</a:t>
            </a:r>
            <a:endParaRPr lang="en-US" sz="1200" b="1" dirty="0">
              <a:solidFill>
                <a:schemeClr val="bg1"/>
              </a:solidFill>
            </a:endParaRPr>
          </a:p>
          <a:p>
            <a:r>
              <a:rPr lang="en-US" sz="1200" dirty="0" smtClean="0"/>
              <a:t>(3)</a:t>
            </a:r>
            <a:r>
              <a:rPr lang="en-US" sz="1400" dirty="0" smtClean="0"/>
              <a:t> </a:t>
            </a:r>
            <a:r>
              <a:rPr lang="en-US" sz="1100" dirty="0" err="1"/>
              <a:t>Sonu</a:t>
            </a:r>
            <a:r>
              <a:rPr lang="en-US" sz="1100" dirty="0"/>
              <a:t> Gupta– Sr. </a:t>
            </a:r>
            <a:r>
              <a:rPr lang="en-US" sz="1100" dirty="0" err="1"/>
              <a:t>Engg</a:t>
            </a:r>
            <a:endParaRPr lang="en-US" sz="1200" dirty="0"/>
          </a:p>
          <a:p>
            <a:r>
              <a:rPr lang="en-US" sz="1200" b="1" dirty="0" smtClean="0">
                <a:solidFill>
                  <a:srgbClr val="FF0000"/>
                </a:solidFill>
              </a:rPr>
              <a:t>(4) Vacant</a:t>
            </a:r>
            <a:endParaRPr lang="en-US" sz="1100" b="1" dirty="0" smtClean="0">
              <a:solidFill>
                <a:srgbClr val="FF0000"/>
              </a:solidFill>
            </a:endParaRPr>
          </a:p>
          <a:p>
            <a:endParaRPr lang="en-US" sz="1100" dirty="0" smtClean="0"/>
          </a:p>
          <a:p>
            <a:endParaRPr lang="en-US" sz="1200" dirty="0" smtClean="0"/>
          </a:p>
          <a:p>
            <a:endParaRPr lang="en-US" sz="1200" dirty="0"/>
          </a:p>
        </p:txBody>
      </p:sp>
      <p:sp>
        <p:nvSpPr>
          <p:cNvPr id="59" name="Oval 58"/>
          <p:cNvSpPr/>
          <p:nvPr/>
        </p:nvSpPr>
        <p:spPr>
          <a:xfrm>
            <a:off x="8281990" y="5181600"/>
            <a:ext cx="609600" cy="24740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4</a:t>
            </a:r>
            <a:endParaRPr lang="en-US" dirty="0"/>
          </a:p>
        </p:txBody>
      </p:sp>
      <p:sp>
        <p:nvSpPr>
          <p:cNvPr id="60" name="Oval 59"/>
          <p:cNvSpPr/>
          <p:nvPr/>
        </p:nvSpPr>
        <p:spPr>
          <a:xfrm>
            <a:off x="4919983" y="4190295"/>
            <a:ext cx="609600" cy="24740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04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14069" y="4674434"/>
            <a:ext cx="1688775" cy="16501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1400" b="1" u="sng" dirty="0" smtClean="0"/>
          </a:p>
          <a:p>
            <a:endParaRPr lang="en-US" sz="1400" b="1" u="sng" dirty="0" smtClean="0"/>
          </a:p>
          <a:p>
            <a:endParaRPr lang="en-US" sz="1400" b="1" u="sng" dirty="0" smtClean="0"/>
          </a:p>
          <a:p>
            <a:endParaRPr lang="en-US" sz="1400" b="1" u="sng" dirty="0" smtClean="0"/>
          </a:p>
          <a:p>
            <a:endParaRPr lang="en-US" sz="1400" b="1" u="sng" dirty="0" smtClean="0"/>
          </a:p>
          <a:p>
            <a:endParaRPr lang="en-US" sz="1400" b="1" u="sng" dirty="0" smtClean="0"/>
          </a:p>
          <a:p>
            <a:endParaRPr lang="en-US" sz="1400" b="1" u="sng" dirty="0" smtClean="0"/>
          </a:p>
          <a:p>
            <a:r>
              <a:rPr lang="en-US" sz="1400" b="1" u="sng" dirty="0"/>
              <a:t>BTG Op. &amp; </a:t>
            </a:r>
            <a:r>
              <a:rPr lang="en-US" sz="1400" b="1" u="sng" dirty="0" smtClean="0"/>
              <a:t>Electrician-5</a:t>
            </a:r>
            <a:endParaRPr lang="en-US" sz="1400" b="1" u="sng" dirty="0"/>
          </a:p>
          <a:p>
            <a:r>
              <a:rPr lang="en-US" sz="1200" dirty="0" smtClean="0"/>
              <a:t>1. </a:t>
            </a:r>
            <a:r>
              <a:rPr lang="en-US" sz="1200" dirty="0" err="1"/>
              <a:t>Suriya</a:t>
            </a:r>
            <a:r>
              <a:rPr lang="en-US" sz="1200" dirty="0"/>
              <a:t> </a:t>
            </a:r>
            <a:r>
              <a:rPr lang="en-US" sz="1200" dirty="0" err="1" smtClean="0"/>
              <a:t>kant</a:t>
            </a:r>
            <a:r>
              <a:rPr lang="en-US" sz="1200" dirty="0" smtClean="0"/>
              <a:t> (B.O)</a:t>
            </a:r>
          </a:p>
          <a:p>
            <a:r>
              <a:rPr lang="en-US" sz="1200" dirty="0" smtClean="0"/>
              <a:t>2. </a:t>
            </a:r>
            <a:r>
              <a:rPr lang="en-US" sz="1200" dirty="0" err="1"/>
              <a:t>Dhan</a:t>
            </a:r>
            <a:r>
              <a:rPr lang="en-US" sz="1200" dirty="0"/>
              <a:t> </a:t>
            </a:r>
            <a:r>
              <a:rPr lang="en-US" sz="1200" dirty="0" smtClean="0"/>
              <a:t>Singh (B.O.)</a:t>
            </a:r>
          </a:p>
          <a:p>
            <a:r>
              <a:rPr lang="en-US" sz="1200" dirty="0" smtClean="0"/>
              <a:t>3. </a:t>
            </a:r>
            <a:r>
              <a:rPr lang="en-US" sz="1200" b="1" dirty="0" smtClean="0">
                <a:solidFill>
                  <a:srgbClr val="FF0000"/>
                </a:solidFill>
              </a:rPr>
              <a:t>Vacant (T.O)</a:t>
            </a:r>
          </a:p>
          <a:p>
            <a:r>
              <a:rPr lang="en-US" sz="1200" dirty="0" smtClean="0"/>
              <a:t>4. L.N. </a:t>
            </a:r>
            <a:r>
              <a:rPr lang="en-US" sz="1200" dirty="0" err="1" smtClean="0"/>
              <a:t>Kashyap</a:t>
            </a:r>
            <a:r>
              <a:rPr lang="en-US" sz="1200" dirty="0" smtClean="0"/>
              <a:t> (T.O)</a:t>
            </a:r>
          </a:p>
          <a:p>
            <a:endParaRPr lang="en-US" sz="1200" dirty="0" smtClean="0"/>
          </a:p>
          <a:p>
            <a:endParaRPr lang="en-US" sz="1200" dirty="0" smtClean="0"/>
          </a:p>
          <a:p>
            <a:pPr marL="228600" indent="-228600">
              <a:buAutoNum type="arabicPeriod"/>
            </a:pPr>
            <a:endParaRPr lang="en-US" sz="1200" dirty="0" smtClean="0"/>
          </a:p>
          <a:p>
            <a:pPr marL="228600" indent="-228600">
              <a:buAutoNum type="arabicPeriod"/>
            </a:pPr>
            <a:endParaRPr lang="en-US" sz="1200" dirty="0"/>
          </a:p>
          <a:p>
            <a:r>
              <a:rPr lang="en-US" sz="1200" b="1" dirty="0" smtClean="0"/>
              <a:t>     </a:t>
            </a:r>
          </a:p>
          <a:p>
            <a:r>
              <a:rPr lang="en-US" sz="1200" b="1" dirty="0" smtClean="0"/>
              <a:t>    </a:t>
            </a:r>
            <a:endParaRPr lang="en-US" sz="1200" dirty="0" smtClean="0"/>
          </a:p>
          <a:p>
            <a:endParaRPr lang="en-US" sz="1200" dirty="0" smtClean="0"/>
          </a:p>
          <a:p>
            <a:endParaRPr lang="en-US" sz="1200" dirty="0"/>
          </a:p>
        </p:txBody>
      </p:sp>
      <p:sp>
        <p:nvSpPr>
          <p:cNvPr id="62" name="Rectangle 61"/>
          <p:cNvSpPr/>
          <p:nvPr/>
        </p:nvSpPr>
        <p:spPr>
          <a:xfrm>
            <a:off x="1792817" y="4674433"/>
            <a:ext cx="1932278" cy="165016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1400" b="1" u="sng" dirty="0"/>
          </a:p>
          <a:p>
            <a:endParaRPr lang="en-US" sz="1400" b="1" u="sng" dirty="0" smtClean="0"/>
          </a:p>
          <a:p>
            <a:endParaRPr lang="en-US" sz="1400" b="1" u="sng" dirty="0" smtClean="0"/>
          </a:p>
          <a:p>
            <a:endParaRPr lang="en-US" sz="1400" b="1" u="sng" dirty="0" smtClean="0"/>
          </a:p>
          <a:p>
            <a:endParaRPr lang="en-US" sz="1400" b="1" u="sng" dirty="0" smtClean="0"/>
          </a:p>
          <a:p>
            <a:endParaRPr lang="en-US" sz="1400" b="1" u="sng" dirty="0"/>
          </a:p>
          <a:p>
            <a:endParaRPr lang="en-US" sz="1400" b="1" u="sng" dirty="0" smtClean="0"/>
          </a:p>
          <a:p>
            <a:endParaRPr lang="en-US" sz="1400" b="1" u="sng" dirty="0" smtClean="0"/>
          </a:p>
          <a:p>
            <a:endParaRPr lang="en-US" sz="1400" b="1" u="sng" dirty="0" smtClean="0"/>
          </a:p>
          <a:p>
            <a:r>
              <a:rPr lang="en-US" sz="1400" b="1" u="sng" dirty="0" smtClean="0"/>
              <a:t>BTG Op. &amp; Electrician-5</a:t>
            </a:r>
            <a:endParaRPr lang="en-US" sz="1400" b="1" u="sng" dirty="0"/>
          </a:p>
          <a:p>
            <a:r>
              <a:rPr lang="en-US" sz="1200" dirty="0" smtClean="0"/>
              <a:t>1. </a:t>
            </a:r>
            <a:r>
              <a:rPr lang="en-US" sz="1200" dirty="0" err="1" smtClean="0"/>
              <a:t>Rajnikant</a:t>
            </a:r>
            <a:r>
              <a:rPr lang="en-US" sz="1200" dirty="0" smtClean="0"/>
              <a:t> (B.O)</a:t>
            </a:r>
          </a:p>
          <a:p>
            <a:r>
              <a:rPr lang="en-US" sz="1200" b="1" dirty="0" smtClean="0">
                <a:solidFill>
                  <a:srgbClr val="FF0000"/>
                </a:solidFill>
              </a:rPr>
              <a:t>2.</a:t>
            </a:r>
            <a:r>
              <a:rPr lang="en-US" sz="1200" dirty="0" smtClean="0"/>
              <a:t> </a:t>
            </a:r>
            <a:r>
              <a:rPr lang="en-US" sz="1200" b="1" dirty="0" smtClean="0">
                <a:solidFill>
                  <a:srgbClr val="FF0000"/>
                </a:solidFill>
              </a:rPr>
              <a:t>Vacant (B.O)</a:t>
            </a:r>
          </a:p>
          <a:p>
            <a:r>
              <a:rPr lang="en-US" sz="1200" dirty="0" smtClean="0"/>
              <a:t>3. Sanjay </a:t>
            </a:r>
            <a:r>
              <a:rPr lang="en-US" sz="1200" dirty="0" err="1" smtClean="0"/>
              <a:t>Sahu</a:t>
            </a:r>
            <a:r>
              <a:rPr lang="en-US" sz="1200" dirty="0" smtClean="0"/>
              <a:t>(T.O)</a:t>
            </a:r>
          </a:p>
          <a:p>
            <a:r>
              <a:rPr lang="en-US" sz="1200" dirty="0" smtClean="0"/>
              <a:t>4. Jeevan </a:t>
            </a:r>
            <a:r>
              <a:rPr lang="en-US" sz="1200" dirty="0" err="1" smtClean="0"/>
              <a:t>Sahu</a:t>
            </a:r>
            <a:r>
              <a:rPr lang="en-US" sz="1200" dirty="0" smtClean="0"/>
              <a:t> (T.O)</a:t>
            </a:r>
          </a:p>
          <a:p>
            <a:endParaRPr lang="en-US" sz="1200" dirty="0" smtClean="0"/>
          </a:p>
          <a:p>
            <a:endParaRPr lang="en-US" sz="1200" dirty="0" smtClean="0"/>
          </a:p>
          <a:p>
            <a:endParaRPr lang="en-US" sz="1200" dirty="0"/>
          </a:p>
          <a:p>
            <a:endParaRPr lang="en-US" sz="1200" dirty="0" smtClean="0"/>
          </a:p>
          <a:p>
            <a:endParaRPr lang="en-US" sz="1200" dirty="0"/>
          </a:p>
          <a:p>
            <a:endParaRPr lang="en-US" sz="1200" dirty="0" smtClean="0"/>
          </a:p>
          <a:p>
            <a:pPr marL="228600" indent="-228600">
              <a:buAutoNum type="arabicPeriod"/>
            </a:pPr>
            <a:endParaRPr lang="en-US" sz="1200" dirty="0" smtClean="0"/>
          </a:p>
          <a:p>
            <a:pPr marL="228600" indent="-228600">
              <a:buAutoNum type="arabicPeriod"/>
            </a:pPr>
            <a:endParaRPr lang="en-US" sz="1200" dirty="0"/>
          </a:p>
          <a:p>
            <a:r>
              <a:rPr lang="en-US" sz="1200" b="1" dirty="0" smtClean="0"/>
              <a:t>     </a:t>
            </a:r>
          </a:p>
          <a:p>
            <a:r>
              <a:rPr lang="en-US" sz="1200" b="1" dirty="0" smtClean="0"/>
              <a:t>    </a:t>
            </a:r>
            <a:endParaRPr lang="en-US" sz="1200" dirty="0" smtClean="0"/>
          </a:p>
          <a:p>
            <a:endParaRPr lang="en-US" sz="1200" dirty="0" smtClean="0"/>
          </a:p>
          <a:p>
            <a:endParaRPr lang="en-US" sz="1200" dirty="0"/>
          </a:p>
        </p:txBody>
      </p:sp>
      <p:sp>
        <p:nvSpPr>
          <p:cNvPr id="63" name="Rectangle 62"/>
          <p:cNvSpPr/>
          <p:nvPr/>
        </p:nvSpPr>
        <p:spPr>
          <a:xfrm>
            <a:off x="5794688" y="4674434"/>
            <a:ext cx="1658550" cy="16403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1400" b="1" u="sng" dirty="0" smtClean="0"/>
          </a:p>
          <a:p>
            <a:endParaRPr lang="en-US" sz="1400" b="1" u="sng" dirty="0"/>
          </a:p>
          <a:p>
            <a:endParaRPr lang="en-US" sz="1400" b="1" u="sng" dirty="0" smtClean="0"/>
          </a:p>
          <a:p>
            <a:endParaRPr lang="en-US" sz="1400" b="1" u="sng" dirty="0"/>
          </a:p>
          <a:p>
            <a:endParaRPr lang="en-US" sz="1400" b="1" dirty="0" smtClean="0"/>
          </a:p>
          <a:p>
            <a:endParaRPr lang="en-US" sz="1400" b="1" u="sng" dirty="0" smtClean="0"/>
          </a:p>
          <a:p>
            <a:endParaRPr lang="en-US" sz="1400" b="1" u="sng" dirty="0"/>
          </a:p>
          <a:p>
            <a:endParaRPr lang="en-US" sz="1400" b="1" u="sng" dirty="0" smtClean="0"/>
          </a:p>
          <a:p>
            <a:r>
              <a:rPr lang="en-US" sz="1400" b="1" u="sng" dirty="0" smtClean="0"/>
              <a:t>BTG </a:t>
            </a:r>
            <a:r>
              <a:rPr lang="en-US" sz="1400" b="1" u="sng" dirty="0"/>
              <a:t>Op. &amp; Electrician-5</a:t>
            </a:r>
          </a:p>
          <a:p>
            <a:r>
              <a:rPr lang="en-US" sz="1200" dirty="0" smtClean="0"/>
              <a:t>1. P.L</a:t>
            </a:r>
            <a:r>
              <a:rPr lang="en-US" sz="1200" dirty="0"/>
              <a:t>. </a:t>
            </a:r>
            <a:r>
              <a:rPr lang="en-US" sz="1200" dirty="0" smtClean="0"/>
              <a:t>Patel (B.O)</a:t>
            </a:r>
            <a:endParaRPr lang="en-US" sz="1200" dirty="0"/>
          </a:p>
          <a:p>
            <a:r>
              <a:rPr lang="en-US" sz="1200" b="1" dirty="0" smtClean="0">
                <a:solidFill>
                  <a:srgbClr val="FF0000"/>
                </a:solidFill>
              </a:rPr>
              <a:t>2. Vacant (B.O)</a:t>
            </a:r>
          </a:p>
          <a:p>
            <a:r>
              <a:rPr lang="en-US" sz="1200" b="1" dirty="0" smtClean="0">
                <a:solidFill>
                  <a:srgbClr val="FF0000"/>
                </a:solidFill>
              </a:rPr>
              <a:t>3. Vacant (T.O)</a:t>
            </a:r>
          </a:p>
          <a:p>
            <a:r>
              <a:rPr lang="en-US" sz="1200" dirty="0" smtClean="0"/>
              <a:t>4. </a:t>
            </a:r>
            <a:r>
              <a:rPr lang="en-US" sz="1200" dirty="0" err="1" smtClean="0"/>
              <a:t>Laxmi</a:t>
            </a:r>
            <a:r>
              <a:rPr lang="en-US" sz="1200" dirty="0" smtClean="0"/>
              <a:t> Das (T.O.)</a:t>
            </a:r>
          </a:p>
          <a:p>
            <a:endParaRPr lang="en-US" sz="1200" dirty="0"/>
          </a:p>
          <a:p>
            <a:endParaRPr lang="en-US" sz="1200" dirty="0"/>
          </a:p>
          <a:p>
            <a:endParaRPr lang="en-US" sz="1200" dirty="0" smtClean="0"/>
          </a:p>
          <a:p>
            <a:endParaRPr lang="en-US" sz="1200" dirty="0" smtClean="0"/>
          </a:p>
          <a:p>
            <a:endParaRPr lang="en-US" sz="1200" dirty="0"/>
          </a:p>
          <a:p>
            <a:endParaRPr lang="en-US" sz="1200" dirty="0" smtClean="0"/>
          </a:p>
          <a:p>
            <a:endParaRPr lang="en-US" sz="1200" dirty="0" smtClean="0"/>
          </a:p>
          <a:p>
            <a:endParaRPr lang="en-US" sz="1200" dirty="0" smtClean="0"/>
          </a:p>
          <a:p>
            <a:endParaRPr lang="en-US" sz="1200" dirty="0" smtClean="0"/>
          </a:p>
          <a:p>
            <a:endParaRPr lang="en-US" sz="1200" dirty="0"/>
          </a:p>
        </p:txBody>
      </p:sp>
      <p:sp>
        <p:nvSpPr>
          <p:cNvPr id="65" name="Down Arrow 64"/>
          <p:cNvSpPr/>
          <p:nvPr/>
        </p:nvSpPr>
        <p:spPr>
          <a:xfrm>
            <a:off x="5526155" y="1773962"/>
            <a:ext cx="165474" cy="20576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Down Arrow 65"/>
          <p:cNvSpPr/>
          <p:nvPr/>
        </p:nvSpPr>
        <p:spPr>
          <a:xfrm>
            <a:off x="643333" y="4516460"/>
            <a:ext cx="129425" cy="13631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Down Arrow 69"/>
          <p:cNvSpPr/>
          <p:nvPr/>
        </p:nvSpPr>
        <p:spPr>
          <a:xfrm>
            <a:off x="2607370" y="4506171"/>
            <a:ext cx="129425" cy="13631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Down Arrow 70"/>
          <p:cNvSpPr/>
          <p:nvPr/>
        </p:nvSpPr>
        <p:spPr>
          <a:xfrm>
            <a:off x="4638266" y="4492258"/>
            <a:ext cx="129425" cy="13631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Down Arrow 71"/>
          <p:cNvSpPr/>
          <p:nvPr/>
        </p:nvSpPr>
        <p:spPr>
          <a:xfrm>
            <a:off x="6525458" y="4490267"/>
            <a:ext cx="129425" cy="16812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Oval 73"/>
          <p:cNvSpPr/>
          <p:nvPr/>
        </p:nvSpPr>
        <p:spPr>
          <a:xfrm>
            <a:off x="1207697" y="5962539"/>
            <a:ext cx="609600" cy="18760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03</a:t>
            </a:r>
            <a:endParaRPr lang="en-US" dirty="0"/>
          </a:p>
        </p:txBody>
      </p:sp>
      <p:sp>
        <p:nvSpPr>
          <p:cNvPr id="76" name="Oval 75"/>
          <p:cNvSpPr/>
          <p:nvPr/>
        </p:nvSpPr>
        <p:spPr>
          <a:xfrm>
            <a:off x="6858015" y="5541440"/>
            <a:ext cx="609600" cy="18760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2</a:t>
            </a:r>
          </a:p>
        </p:txBody>
      </p:sp>
      <p:sp>
        <p:nvSpPr>
          <p:cNvPr id="78" name="Rounded Rectangle 77"/>
          <p:cNvSpPr/>
          <p:nvPr/>
        </p:nvSpPr>
        <p:spPr>
          <a:xfrm>
            <a:off x="228600" y="152400"/>
            <a:ext cx="1600200" cy="609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Operation Structure</a:t>
            </a:r>
          </a:p>
        </p:txBody>
      </p:sp>
      <p:sp>
        <p:nvSpPr>
          <p:cNvPr id="80" name="Down Arrow 79"/>
          <p:cNvSpPr/>
          <p:nvPr/>
        </p:nvSpPr>
        <p:spPr>
          <a:xfrm>
            <a:off x="2543740" y="3016189"/>
            <a:ext cx="171583" cy="22104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Down Arrow 57"/>
          <p:cNvSpPr/>
          <p:nvPr/>
        </p:nvSpPr>
        <p:spPr>
          <a:xfrm>
            <a:off x="610461" y="2787464"/>
            <a:ext cx="141052" cy="18794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Oval 67"/>
          <p:cNvSpPr/>
          <p:nvPr/>
        </p:nvSpPr>
        <p:spPr>
          <a:xfrm>
            <a:off x="2821222" y="6067378"/>
            <a:ext cx="609600" cy="24740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03</a:t>
            </a:r>
            <a:endParaRPr lang="en-US" dirty="0"/>
          </a:p>
        </p:txBody>
      </p:sp>
      <p:sp>
        <p:nvSpPr>
          <p:cNvPr id="69" name="Oval 68"/>
          <p:cNvSpPr/>
          <p:nvPr/>
        </p:nvSpPr>
        <p:spPr>
          <a:xfrm>
            <a:off x="4968203" y="6077194"/>
            <a:ext cx="609600" cy="24740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03</a:t>
            </a:r>
            <a:endParaRPr lang="en-US" dirty="0"/>
          </a:p>
        </p:txBody>
      </p:sp>
      <p:sp>
        <p:nvSpPr>
          <p:cNvPr id="79" name="Oval 78"/>
          <p:cNvSpPr/>
          <p:nvPr/>
        </p:nvSpPr>
        <p:spPr>
          <a:xfrm>
            <a:off x="2672082" y="4259750"/>
            <a:ext cx="609600" cy="24740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03</a:t>
            </a:r>
            <a:endParaRPr lang="en-US" dirty="0"/>
          </a:p>
        </p:txBody>
      </p:sp>
      <p:graphicFrame>
        <p:nvGraphicFramePr>
          <p:cNvPr id="73" name="Table 7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5365587"/>
              </p:ext>
            </p:extLst>
          </p:nvPr>
        </p:nvGraphicFramePr>
        <p:xfrm>
          <a:off x="6141601" y="55096"/>
          <a:ext cx="2956275" cy="944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2599"/>
                <a:gridCol w="754852"/>
                <a:gridCol w="769148"/>
                <a:gridCol w="639676"/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Cat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Required 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aseline="0" dirty="0" smtClean="0">
                          <a:solidFill>
                            <a:schemeClr val="tx1"/>
                          </a:solidFill>
                        </a:rPr>
                        <a:t>ACBIL STAFF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Vacant</a:t>
                      </a: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193829"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 smtClean="0"/>
                        <a:t>Exe</a:t>
                      </a:r>
                      <a:endParaRPr lang="en-US" sz="1100" b="1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 smtClean="0"/>
                        <a:t>28</a:t>
                      </a:r>
                      <a:endParaRPr lang="en-US" sz="1100" b="1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 smtClean="0"/>
                        <a:t>22</a:t>
                      </a:r>
                      <a:endParaRPr lang="en-US" sz="1100" b="1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 smtClean="0"/>
                        <a:t>06</a:t>
                      </a:r>
                      <a:endParaRPr lang="en-US" sz="1100" b="1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193829"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 smtClean="0"/>
                        <a:t>N Exe</a:t>
                      </a:r>
                      <a:endParaRPr lang="en-US" sz="1100" b="1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 smtClean="0"/>
                        <a:t>16</a:t>
                      </a:r>
                      <a:endParaRPr lang="en-US" sz="1100" b="1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 smtClean="0"/>
                        <a:t>11</a:t>
                      </a:r>
                      <a:endParaRPr lang="en-US" sz="1100" b="1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 smtClean="0"/>
                        <a:t>05</a:t>
                      </a:r>
                      <a:endParaRPr lang="en-US" sz="1100" b="1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31138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Rectangle 37"/>
          <p:cNvSpPr/>
          <p:nvPr/>
        </p:nvSpPr>
        <p:spPr>
          <a:xfrm flipV="1">
            <a:off x="767018" y="2392391"/>
            <a:ext cx="7155946" cy="750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ectangle 40"/>
          <p:cNvSpPr/>
          <p:nvPr/>
        </p:nvSpPr>
        <p:spPr>
          <a:xfrm>
            <a:off x="3403664" y="2686058"/>
            <a:ext cx="1824276" cy="142874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Transformer </a:t>
            </a:r>
            <a:r>
              <a:rPr lang="en-US" sz="1200" dirty="0" err="1" smtClean="0"/>
              <a:t>Maint</a:t>
            </a:r>
            <a:r>
              <a:rPr lang="en-US" sz="1200" dirty="0" smtClean="0"/>
              <a:t>., Intake well, Reservoir, </a:t>
            </a:r>
            <a:r>
              <a:rPr lang="en-US" sz="1200" dirty="0" err="1" smtClean="0"/>
              <a:t>Katainar</a:t>
            </a:r>
            <a:r>
              <a:rPr lang="en-US" sz="1200" dirty="0" smtClean="0"/>
              <a:t> Korai &amp; </a:t>
            </a:r>
            <a:r>
              <a:rPr lang="en-US" sz="1200" dirty="0" err="1" smtClean="0"/>
              <a:t>Purena</a:t>
            </a:r>
            <a:r>
              <a:rPr lang="en-US" sz="1200" dirty="0" smtClean="0"/>
              <a:t>  with 6.6 KV &amp; 33 KV</a:t>
            </a:r>
            <a:r>
              <a:rPr lang="en-US" sz="1400" dirty="0" smtClean="0"/>
              <a:t> </a:t>
            </a:r>
          </a:p>
          <a:p>
            <a:pPr algn="ctr"/>
            <a:r>
              <a:rPr lang="en-US" sz="1200" b="1" dirty="0" smtClean="0"/>
              <a:t>Sr. Manager</a:t>
            </a:r>
          </a:p>
          <a:p>
            <a:pPr algn="ctr"/>
            <a:r>
              <a:rPr lang="en-US" sz="1200" b="1" dirty="0" smtClean="0"/>
              <a:t>Ajay </a:t>
            </a:r>
            <a:r>
              <a:rPr lang="en-US" sz="1200" b="1" dirty="0" err="1" smtClean="0"/>
              <a:t>Shrivasta</a:t>
            </a:r>
            <a:endParaRPr lang="en-US" sz="1200" b="1" dirty="0" smtClean="0"/>
          </a:p>
          <a:p>
            <a:pPr algn="ctr"/>
            <a:endParaRPr lang="en-US" sz="1200" dirty="0" smtClean="0"/>
          </a:p>
        </p:txBody>
      </p:sp>
      <p:sp>
        <p:nvSpPr>
          <p:cNvPr id="52" name="Down Arrow 51"/>
          <p:cNvSpPr/>
          <p:nvPr/>
        </p:nvSpPr>
        <p:spPr>
          <a:xfrm>
            <a:off x="6927524" y="2452932"/>
            <a:ext cx="144805" cy="225475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Rectangle 52"/>
          <p:cNvSpPr/>
          <p:nvPr/>
        </p:nvSpPr>
        <p:spPr>
          <a:xfrm>
            <a:off x="5415620" y="2711890"/>
            <a:ext cx="1289980" cy="101200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TG UNIT# 1 &amp;2 </a:t>
            </a:r>
            <a:r>
              <a:rPr lang="en-US" sz="1400" dirty="0" err="1" smtClean="0">
                <a:solidFill>
                  <a:schemeClr val="bg1"/>
                </a:solidFill>
              </a:rPr>
              <a:t>Shamshad</a:t>
            </a:r>
            <a:r>
              <a:rPr lang="en-US" sz="1400" dirty="0" smtClean="0">
                <a:solidFill>
                  <a:schemeClr val="bg1"/>
                </a:solidFill>
              </a:rPr>
              <a:t>  Ansari  </a:t>
            </a:r>
            <a:r>
              <a:rPr lang="en-US" sz="1400" dirty="0">
                <a:solidFill>
                  <a:schemeClr val="bg1"/>
                </a:solidFill>
              </a:rPr>
              <a:t>(Sr. </a:t>
            </a:r>
            <a:r>
              <a:rPr lang="en-US" sz="1400" dirty="0" smtClean="0">
                <a:solidFill>
                  <a:schemeClr val="bg1"/>
                </a:solidFill>
              </a:rPr>
              <a:t>Eng</a:t>
            </a:r>
            <a:r>
              <a:rPr lang="en-US" sz="1400" dirty="0">
                <a:solidFill>
                  <a:schemeClr val="bg1"/>
                </a:solidFill>
              </a:rPr>
              <a:t>.)</a:t>
            </a:r>
            <a:r>
              <a:rPr lang="en-US" sz="1200" dirty="0" smtClean="0"/>
              <a:t> </a:t>
            </a:r>
            <a:endParaRPr lang="en-US" sz="1600" dirty="0"/>
          </a:p>
        </p:txBody>
      </p:sp>
      <p:sp>
        <p:nvSpPr>
          <p:cNvPr id="18" name="Rectangle 17"/>
          <p:cNvSpPr/>
          <p:nvPr/>
        </p:nvSpPr>
        <p:spPr>
          <a:xfrm>
            <a:off x="7183694" y="2711890"/>
            <a:ext cx="1370804" cy="100572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CHP </a:t>
            </a:r>
            <a:r>
              <a:rPr lang="en-US" sz="1400" dirty="0" err="1" smtClean="0"/>
              <a:t>Maint</a:t>
            </a:r>
            <a:r>
              <a:rPr lang="en-US" sz="1400" dirty="0" smtClean="0"/>
              <a:t>.</a:t>
            </a:r>
            <a:endParaRPr lang="en-US" sz="1400" dirty="0"/>
          </a:p>
          <a:p>
            <a:pPr algn="ctr"/>
            <a:r>
              <a:rPr lang="en-US" sz="1400" dirty="0" smtClean="0"/>
              <a:t>Asst. </a:t>
            </a:r>
            <a:r>
              <a:rPr lang="en-US" sz="1400" dirty="0" err="1" smtClean="0"/>
              <a:t>Mgr</a:t>
            </a:r>
            <a:r>
              <a:rPr lang="en-US" sz="1400" dirty="0" smtClean="0"/>
              <a:t>       Ravi </a:t>
            </a:r>
            <a:r>
              <a:rPr lang="en-US" sz="1400" dirty="0"/>
              <a:t>Mishra </a:t>
            </a:r>
            <a:endParaRPr lang="en-US" sz="1400" dirty="0" smtClean="0"/>
          </a:p>
          <a:p>
            <a:pPr algn="ctr"/>
            <a:endParaRPr lang="en-US" sz="1400" dirty="0"/>
          </a:p>
        </p:txBody>
      </p:sp>
      <p:sp>
        <p:nvSpPr>
          <p:cNvPr id="33" name="Down Arrow 32"/>
          <p:cNvSpPr/>
          <p:nvPr/>
        </p:nvSpPr>
        <p:spPr>
          <a:xfrm>
            <a:off x="4228580" y="1843969"/>
            <a:ext cx="174444" cy="5334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Down Arrow 33"/>
          <p:cNvSpPr/>
          <p:nvPr/>
        </p:nvSpPr>
        <p:spPr>
          <a:xfrm>
            <a:off x="1440640" y="2467466"/>
            <a:ext cx="119860" cy="174854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/>
          <p:cNvSpPr/>
          <p:nvPr/>
        </p:nvSpPr>
        <p:spPr>
          <a:xfrm>
            <a:off x="6761263" y="4728597"/>
            <a:ext cx="1388813" cy="136740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Gen. Technician </a:t>
            </a:r>
          </a:p>
          <a:p>
            <a:pPr marL="342900" indent="-342900">
              <a:buAutoNum type="arabicPeriod"/>
            </a:pPr>
            <a:r>
              <a:rPr lang="en-US" sz="1400" dirty="0" err="1" smtClean="0"/>
              <a:t>Nagendra</a:t>
            </a:r>
            <a:endParaRPr lang="en-US" sz="1400" dirty="0" smtClean="0"/>
          </a:p>
          <a:p>
            <a:pPr marL="342900" indent="-342900">
              <a:buAutoNum type="arabicPeriod"/>
            </a:pPr>
            <a:r>
              <a:rPr lang="en-US" sz="1400" dirty="0" err="1" smtClean="0"/>
              <a:t>Dhananjay</a:t>
            </a:r>
            <a:endParaRPr lang="en-US" sz="1400" dirty="0" smtClean="0"/>
          </a:p>
          <a:p>
            <a:pPr marL="342900" indent="-342900">
              <a:buAutoNum type="arabicPeriod"/>
            </a:pPr>
            <a:r>
              <a:rPr lang="en-US" sz="1400" dirty="0" err="1" smtClean="0"/>
              <a:t>Santosh</a:t>
            </a:r>
            <a:endParaRPr lang="en-US" sz="1400" dirty="0" smtClean="0"/>
          </a:p>
          <a:p>
            <a:pPr marL="342900" indent="-342900">
              <a:buAutoNum type="arabicPeriod"/>
            </a:pPr>
            <a:r>
              <a:rPr lang="en-US" sz="1400" dirty="0" err="1" smtClean="0"/>
              <a:t>mohan</a:t>
            </a:r>
            <a:endParaRPr lang="en-US" sz="1400" dirty="0"/>
          </a:p>
          <a:p>
            <a:endParaRPr lang="en-US" sz="1400" dirty="0"/>
          </a:p>
        </p:txBody>
      </p:sp>
      <p:sp>
        <p:nvSpPr>
          <p:cNvPr id="57" name="Rectangle 56"/>
          <p:cNvSpPr/>
          <p:nvPr/>
        </p:nvSpPr>
        <p:spPr>
          <a:xfrm>
            <a:off x="3499861" y="1189334"/>
            <a:ext cx="1646208" cy="85273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Electrical- </a:t>
            </a:r>
            <a:r>
              <a:rPr lang="en-US" sz="1400" dirty="0" err="1" smtClean="0"/>
              <a:t>Incharge</a:t>
            </a:r>
            <a:endParaRPr lang="en-US" sz="1400" dirty="0"/>
          </a:p>
          <a:p>
            <a:pPr algn="ctr"/>
            <a:r>
              <a:rPr lang="en-US" sz="1400" dirty="0"/>
              <a:t>D</a:t>
            </a:r>
            <a:r>
              <a:rPr lang="en-US" sz="1400" dirty="0" smtClean="0"/>
              <a:t>GM </a:t>
            </a:r>
          </a:p>
          <a:p>
            <a:pPr algn="ctr"/>
            <a:r>
              <a:rPr lang="en-US" sz="1400" dirty="0" err="1" smtClean="0"/>
              <a:t>Suriya</a:t>
            </a:r>
            <a:r>
              <a:rPr lang="en-US" sz="1400" dirty="0" smtClean="0"/>
              <a:t> Kiran</a:t>
            </a:r>
          </a:p>
          <a:p>
            <a:pPr algn="ctr"/>
            <a:endParaRPr lang="en-US" dirty="0"/>
          </a:p>
        </p:txBody>
      </p:sp>
      <p:sp>
        <p:nvSpPr>
          <p:cNvPr id="62" name="Down Arrow 61"/>
          <p:cNvSpPr/>
          <p:nvPr/>
        </p:nvSpPr>
        <p:spPr>
          <a:xfrm>
            <a:off x="4213731" y="2491118"/>
            <a:ext cx="131260" cy="17082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Down Arrow 62"/>
          <p:cNvSpPr/>
          <p:nvPr/>
        </p:nvSpPr>
        <p:spPr>
          <a:xfrm>
            <a:off x="4250172" y="923375"/>
            <a:ext cx="131261" cy="22857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/>
          <p:cNvSpPr/>
          <p:nvPr/>
        </p:nvSpPr>
        <p:spPr>
          <a:xfrm>
            <a:off x="2251513" y="4692221"/>
            <a:ext cx="1522638" cy="106174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bg1"/>
                </a:solidFill>
              </a:rPr>
              <a:t>Complete  PM, AC System, AHU&amp; Documentation </a:t>
            </a:r>
          </a:p>
          <a:p>
            <a:pPr algn="ctr"/>
            <a:r>
              <a:rPr lang="en-US" sz="1400" b="1" dirty="0" smtClean="0">
                <a:solidFill>
                  <a:schemeClr val="bg1"/>
                </a:solidFill>
              </a:rPr>
              <a:t>Engineer</a:t>
            </a:r>
          </a:p>
          <a:p>
            <a:pPr algn="ctr"/>
            <a:r>
              <a:rPr lang="en-US" sz="1400" b="1" dirty="0" smtClean="0">
                <a:solidFill>
                  <a:srgbClr val="FF0000"/>
                </a:solidFill>
              </a:rPr>
              <a:t>      </a:t>
            </a:r>
            <a:r>
              <a:rPr lang="en-US" sz="1400" b="1" dirty="0">
                <a:solidFill>
                  <a:schemeClr val="bg1"/>
                </a:solidFill>
              </a:rPr>
              <a:t>Anurag </a:t>
            </a:r>
            <a:r>
              <a:rPr lang="en-US" sz="1400" b="1" dirty="0" err="1">
                <a:solidFill>
                  <a:schemeClr val="bg1"/>
                </a:solidFill>
              </a:rPr>
              <a:t>Verma</a:t>
            </a:r>
            <a:endParaRPr lang="en-US" sz="1400" b="1" dirty="0" smtClean="0">
              <a:solidFill>
                <a:schemeClr val="bg1"/>
              </a:solidFill>
            </a:endParaRPr>
          </a:p>
        </p:txBody>
      </p:sp>
      <p:sp>
        <p:nvSpPr>
          <p:cNvPr id="37" name="Oval 36"/>
          <p:cNvSpPr/>
          <p:nvPr/>
        </p:nvSpPr>
        <p:spPr>
          <a:xfrm>
            <a:off x="4000499" y="3881986"/>
            <a:ext cx="609600" cy="24740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01</a:t>
            </a:r>
            <a:endParaRPr lang="en-US" dirty="0"/>
          </a:p>
        </p:txBody>
      </p:sp>
      <p:sp>
        <p:nvSpPr>
          <p:cNvPr id="40" name="Rectangle 39"/>
          <p:cNvSpPr/>
          <p:nvPr/>
        </p:nvSpPr>
        <p:spPr>
          <a:xfrm>
            <a:off x="1681737" y="2723379"/>
            <a:ext cx="1518664" cy="101173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 smtClean="0"/>
          </a:p>
          <a:p>
            <a:pPr algn="ctr"/>
            <a:endParaRPr lang="en-US" sz="1200" dirty="0"/>
          </a:p>
          <a:p>
            <a:pPr algn="ctr"/>
            <a:r>
              <a:rPr lang="en-US" sz="1200" b="1" dirty="0" smtClean="0"/>
              <a:t>Boiler 1&amp;2, ESP1&amp;2</a:t>
            </a:r>
            <a:r>
              <a:rPr lang="en-US" sz="1100" dirty="0" smtClean="0"/>
              <a:t>, </a:t>
            </a:r>
          </a:p>
          <a:p>
            <a:pPr algn="ctr"/>
            <a:r>
              <a:rPr lang="en-US" sz="1100" dirty="0" smtClean="0"/>
              <a:t> </a:t>
            </a:r>
            <a:r>
              <a:rPr lang="en-US" sz="1200" b="1" dirty="0" smtClean="0"/>
              <a:t>Sr.  Engineer</a:t>
            </a:r>
          </a:p>
          <a:p>
            <a:pPr algn="ctr"/>
            <a:r>
              <a:rPr lang="en-US" sz="1200" b="1" dirty="0" smtClean="0"/>
              <a:t>Sanjay </a:t>
            </a:r>
            <a:r>
              <a:rPr lang="en-US" sz="1200" b="1" dirty="0" err="1" smtClean="0"/>
              <a:t>Sahu</a:t>
            </a:r>
            <a:r>
              <a:rPr lang="en-US" sz="1200" b="1" dirty="0" smtClean="0"/>
              <a:t>, </a:t>
            </a:r>
            <a:r>
              <a:rPr lang="en-US" sz="1200" b="1" dirty="0" err="1"/>
              <a:t>Gouri</a:t>
            </a:r>
            <a:r>
              <a:rPr lang="en-US" sz="1200" b="1" dirty="0"/>
              <a:t> Shankar</a:t>
            </a:r>
          </a:p>
          <a:p>
            <a:pPr algn="ctr"/>
            <a:endParaRPr lang="en-US" sz="1200" b="1" dirty="0" smtClean="0"/>
          </a:p>
          <a:p>
            <a:pPr algn="ctr"/>
            <a:endParaRPr lang="en-US" sz="1100" dirty="0" smtClean="0"/>
          </a:p>
          <a:p>
            <a:pPr algn="ctr"/>
            <a:endParaRPr lang="en-US" sz="1200" dirty="0" smtClean="0"/>
          </a:p>
          <a:p>
            <a:pPr algn="ctr"/>
            <a:endParaRPr lang="en-US" sz="1400" dirty="0"/>
          </a:p>
        </p:txBody>
      </p:sp>
      <p:sp>
        <p:nvSpPr>
          <p:cNvPr id="49" name="Down Arrow 48"/>
          <p:cNvSpPr/>
          <p:nvPr/>
        </p:nvSpPr>
        <p:spPr>
          <a:xfrm>
            <a:off x="2481518" y="2496545"/>
            <a:ext cx="157077" cy="20017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Down Arrow 54"/>
          <p:cNvSpPr/>
          <p:nvPr/>
        </p:nvSpPr>
        <p:spPr>
          <a:xfrm>
            <a:off x="7790558" y="2496545"/>
            <a:ext cx="157077" cy="20017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Down Arrow 55"/>
          <p:cNvSpPr/>
          <p:nvPr/>
        </p:nvSpPr>
        <p:spPr>
          <a:xfrm>
            <a:off x="5924751" y="2491118"/>
            <a:ext cx="157077" cy="20017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Rounded Rectangle 64"/>
          <p:cNvSpPr/>
          <p:nvPr/>
        </p:nvSpPr>
        <p:spPr>
          <a:xfrm>
            <a:off x="18723" y="101360"/>
            <a:ext cx="1600200" cy="609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 smtClean="0"/>
          </a:p>
          <a:p>
            <a:pPr algn="ctr"/>
            <a:r>
              <a:rPr lang="en-US" sz="1600" dirty="0" smtClean="0"/>
              <a:t>Electrical </a:t>
            </a:r>
            <a:r>
              <a:rPr lang="en-US" sz="1600" dirty="0" err="1" smtClean="0"/>
              <a:t>Maint</a:t>
            </a:r>
            <a:r>
              <a:rPr lang="en-US" sz="1600" dirty="0" smtClean="0"/>
              <a:t>-</a:t>
            </a:r>
            <a:r>
              <a:rPr lang="en-US" sz="1600" dirty="0">
                <a:latin typeface="Cambria" panose="02040503050406030204" pitchFamily="18" charset="0"/>
              </a:rPr>
              <a:t>Structure</a:t>
            </a:r>
          </a:p>
          <a:p>
            <a:pPr algn="ctr"/>
            <a:endParaRPr lang="en-US" sz="1600" dirty="0"/>
          </a:p>
        </p:txBody>
      </p:sp>
      <p:sp>
        <p:nvSpPr>
          <p:cNvPr id="66" name="Rectangle 65"/>
          <p:cNvSpPr/>
          <p:nvPr/>
        </p:nvSpPr>
        <p:spPr>
          <a:xfrm>
            <a:off x="381000" y="4233559"/>
            <a:ext cx="1524000" cy="101200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Switchyard </a:t>
            </a:r>
            <a:r>
              <a:rPr lang="en-US" sz="1400" dirty="0" err="1" smtClean="0"/>
              <a:t>Maint</a:t>
            </a:r>
            <a:r>
              <a:rPr lang="en-US" sz="1400" dirty="0" smtClean="0"/>
              <a:t>. </a:t>
            </a:r>
            <a:r>
              <a:rPr lang="en-US" sz="1400" dirty="0" err="1" smtClean="0"/>
              <a:t>Sr.Engg</a:t>
            </a:r>
            <a:r>
              <a:rPr lang="en-US" sz="1400" dirty="0" smtClean="0"/>
              <a:t>  </a:t>
            </a:r>
          </a:p>
          <a:p>
            <a:pPr algn="ctr"/>
            <a:r>
              <a:rPr lang="en-US" sz="1200" dirty="0"/>
              <a:t>Ajay </a:t>
            </a:r>
            <a:r>
              <a:rPr lang="en-US" sz="1200" dirty="0" err="1" smtClean="0"/>
              <a:t>Ratare</a:t>
            </a:r>
            <a:r>
              <a:rPr lang="en-US" sz="1200" dirty="0" smtClean="0"/>
              <a:t>,   </a:t>
            </a:r>
            <a:endParaRPr lang="en-US" dirty="0"/>
          </a:p>
        </p:txBody>
      </p:sp>
      <p:sp>
        <p:nvSpPr>
          <p:cNvPr id="67" name="Down Arrow 66"/>
          <p:cNvSpPr/>
          <p:nvPr/>
        </p:nvSpPr>
        <p:spPr>
          <a:xfrm>
            <a:off x="767018" y="2491119"/>
            <a:ext cx="107924" cy="23191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Rectangle 67"/>
          <p:cNvSpPr/>
          <p:nvPr/>
        </p:nvSpPr>
        <p:spPr>
          <a:xfrm>
            <a:off x="36500" y="2723379"/>
            <a:ext cx="1365765" cy="100051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/>
              <a:t>AHP &amp; HT Motor Plant </a:t>
            </a:r>
            <a:r>
              <a:rPr lang="en-US" sz="1100" dirty="0" err="1" smtClean="0"/>
              <a:t>Maint</a:t>
            </a:r>
            <a:r>
              <a:rPr lang="en-US" sz="1100" dirty="0" smtClean="0"/>
              <a:t>.</a:t>
            </a:r>
          </a:p>
          <a:p>
            <a:pPr algn="ctr"/>
            <a:r>
              <a:rPr lang="en-US" sz="1200" b="1" dirty="0" smtClean="0"/>
              <a:t>Asst. Manager</a:t>
            </a:r>
          </a:p>
          <a:p>
            <a:pPr algn="ctr"/>
            <a:r>
              <a:rPr lang="en-US" sz="1200" b="1" dirty="0" err="1" smtClean="0"/>
              <a:t>Shyam</a:t>
            </a:r>
            <a:r>
              <a:rPr lang="en-US" sz="1200" b="1" dirty="0" smtClean="0"/>
              <a:t> Lal Dutta </a:t>
            </a:r>
            <a:endParaRPr lang="en-US" sz="1200" b="1" dirty="0"/>
          </a:p>
          <a:p>
            <a:pPr algn="ctr"/>
            <a:r>
              <a:rPr lang="en-US" sz="1400" dirty="0" smtClean="0"/>
              <a:t> </a:t>
            </a:r>
            <a:endParaRPr lang="en-US" dirty="0"/>
          </a:p>
        </p:txBody>
      </p:sp>
      <p:sp>
        <p:nvSpPr>
          <p:cNvPr id="70" name="Oval 69"/>
          <p:cNvSpPr/>
          <p:nvPr/>
        </p:nvSpPr>
        <p:spPr>
          <a:xfrm>
            <a:off x="289835" y="3476486"/>
            <a:ext cx="609600" cy="24740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01</a:t>
            </a:r>
            <a:endParaRPr lang="en-US" dirty="0"/>
          </a:p>
        </p:txBody>
      </p:sp>
      <p:sp>
        <p:nvSpPr>
          <p:cNvPr id="71" name="Oval 70"/>
          <p:cNvSpPr/>
          <p:nvPr/>
        </p:nvSpPr>
        <p:spPr>
          <a:xfrm>
            <a:off x="2004213" y="3470154"/>
            <a:ext cx="609600" cy="24740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02</a:t>
            </a:r>
            <a:endParaRPr lang="en-US" dirty="0"/>
          </a:p>
        </p:txBody>
      </p:sp>
      <p:sp>
        <p:nvSpPr>
          <p:cNvPr id="74" name="Oval 73"/>
          <p:cNvSpPr/>
          <p:nvPr/>
        </p:nvSpPr>
        <p:spPr>
          <a:xfrm>
            <a:off x="316513" y="5185020"/>
            <a:ext cx="609600" cy="22727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01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75" name="Oval 74"/>
          <p:cNvSpPr/>
          <p:nvPr/>
        </p:nvSpPr>
        <p:spPr>
          <a:xfrm>
            <a:off x="2028995" y="5443105"/>
            <a:ext cx="609600" cy="24740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bg1"/>
                </a:solidFill>
              </a:rPr>
              <a:t>01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76" name="Oval 75"/>
          <p:cNvSpPr/>
          <p:nvPr/>
        </p:nvSpPr>
        <p:spPr>
          <a:xfrm>
            <a:off x="7540476" y="3449927"/>
            <a:ext cx="609600" cy="24740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01</a:t>
            </a:r>
            <a:endParaRPr lang="en-US" dirty="0"/>
          </a:p>
        </p:txBody>
      </p:sp>
      <p:sp>
        <p:nvSpPr>
          <p:cNvPr id="77" name="Oval 76"/>
          <p:cNvSpPr/>
          <p:nvPr/>
        </p:nvSpPr>
        <p:spPr>
          <a:xfrm>
            <a:off x="6317924" y="3490685"/>
            <a:ext cx="609600" cy="24740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01</a:t>
            </a:r>
            <a:endParaRPr lang="en-US" dirty="0"/>
          </a:p>
        </p:txBody>
      </p:sp>
      <p:sp>
        <p:nvSpPr>
          <p:cNvPr id="44" name="Down Arrow 43"/>
          <p:cNvSpPr/>
          <p:nvPr/>
        </p:nvSpPr>
        <p:spPr>
          <a:xfrm>
            <a:off x="4287466" y="4129392"/>
            <a:ext cx="157077" cy="28163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Down Arrow 44"/>
          <p:cNvSpPr/>
          <p:nvPr/>
        </p:nvSpPr>
        <p:spPr>
          <a:xfrm>
            <a:off x="2797068" y="4505417"/>
            <a:ext cx="157077" cy="20017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Rectangle 45"/>
          <p:cNvSpPr/>
          <p:nvPr/>
        </p:nvSpPr>
        <p:spPr>
          <a:xfrm flipV="1">
            <a:off x="2814737" y="4421245"/>
            <a:ext cx="3205714" cy="750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Down Arrow 46"/>
          <p:cNvSpPr/>
          <p:nvPr/>
        </p:nvSpPr>
        <p:spPr>
          <a:xfrm>
            <a:off x="5863374" y="4505416"/>
            <a:ext cx="157077" cy="20017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Rectangle 47"/>
          <p:cNvSpPr/>
          <p:nvPr/>
        </p:nvSpPr>
        <p:spPr>
          <a:xfrm>
            <a:off x="4800600" y="4705436"/>
            <a:ext cx="1644949" cy="10211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bg1"/>
                </a:solidFill>
              </a:rPr>
              <a:t>Battery </a:t>
            </a:r>
            <a:r>
              <a:rPr lang="en-US" sz="1400" dirty="0">
                <a:solidFill>
                  <a:schemeClr val="bg1"/>
                </a:solidFill>
              </a:rPr>
              <a:t>bank </a:t>
            </a:r>
            <a:r>
              <a:rPr lang="en-US" sz="1400" dirty="0" smtClean="0">
                <a:solidFill>
                  <a:schemeClr val="bg1"/>
                </a:solidFill>
              </a:rPr>
              <a:t>&amp; Charger </a:t>
            </a:r>
            <a:endParaRPr lang="en-US" sz="1400" dirty="0">
              <a:solidFill>
                <a:schemeClr val="bg1"/>
              </a:solidFill>
            </a:endParaRPr>
          </a:p>
          <a:p>
            <a:pPr algn="ctr"/>
            <a:r>
              <a:rPr lang="en-US" sz="1400" dirty="0" err="1" smtClean="0"/>
              <a:t>Asst.Mgr</a:t>
            </a:r>
            <a:endParaRPr lang="en-US" sz="1400" dirty="0" smtClean="0"/>
          </a:p>
          <a:p>
            <a:pPr algn="ctr"/>
            <a:r>
              <a:rPr lang="en-US" sz="1400" dirty="0" err="1"/>
              <a:t>Vibha</a:t>
            </a:r>
            <a:r>
              <a:rPr lang="en-US" sz="1400" dirty="0"/>
              <a:t> Dubey </a:t>
            </a:r>
          </a:p>
        </p:txBody>
      </p:sp>
      <p:sp>
        <p:nvSpPr>
          <p:cNvPr id="59" name="Oval 58"/>
          <p:cNvSpPr/>
          <p:nvPr/>
        </p:nvSpPr>
        <p:spPr>
          <a:xfrm>
            <a:off x="7618164" y="5880430"/>
            <a:ext cx="609600" cy="30220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04</a:t>
            </a:r>
            <a:endParaRPr lang="en-US" dirty="0"/>
          </a:p>
        </p:txBody>
      </p:sp>
      <p:sp>
        <p:nvSpPr>
          <p:cNvPr id="78" name="Oval 77"/>
          <p:cNvSpPr/>
          <p:nvPr/>
        </p:nvSpPr>
        <p:spPr>
          <a:xfrm>
            <a:off x="6060610" y="5574078"/>
            <a:ext cx="609600" cy="24740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bg1"/>
                </a:solidFill>
              </a:rPr>
              <a:t>01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3560965" y="9188"/>
            <a:ext cx="1524000" cy="92217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dirty="0" smtClean="0"/>
          </a:p>
          <a:p>
            <a:pPr algn="ctr"/>
            <a:r>
              <a:rPr lang="en-US" sz="1400" dirty="0" smtClean="0"/>
              <a:t>HEAD (O&amp;M)</a:t>
            </a:r>
          </a:p>
          <a:p>
            <a:pPr algn="ctr"/>
            <a:r>
              <a:rPr lang="en-US" sz="1400" dirty="0" smtClean="0"/>
              <a:t> </a:t>
            </a:r>
            <a:r>
              <a:rPr lang="en-US" sz="1400" dirty="0" smtClean="0">
                <a:solidFill>
                  <a:srgbClr val="FF0000"/>
                </a:solidFill>
              </a:rPr>
              <a:t>Vacant</a:t>
            </a:r>
          </a:p>
          <a:p>
            <a:pPr algn="ctr"/>
            <a:endParaRPr lang="en-US" sz="1400" dirty="0" smtClean="0"/>
          </a:p>
          <a:p>
            <a:pPr algn="ctr"/>
            <a:endParaRPr lang="en-US" dirty="0"/>
          </a:p>
        </p:txBody>
      </p:sp>
      <p:graphicFrame>
        <p:nvGraphicFramePr>
          <p:cNvPr id="39" name="Table 3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99782929"/>
              </p:ext>
            </p:extLst>
          </p:nvPr>
        </p:nvGraphicFramePr>
        <p:xfrm>
          <a:off x="6020451" y="55096"/>
          <a:ext cx="3077426" cy="777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9871"/>
                <a:gridCol w="719088"/>
                <a:gridCol w="934814"/>
                <a:gridCol w="603653"/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Cat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Required 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aseline="0" dirty="0" smtClean="0">
                          <a:solidFill>
                            <a:schemeClr val="tx1"/>
                          </a:solidFill>
                        </a:rPr>
                        <a:t>ACBIL STAFF 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Vacant</a:t>
                      </a: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193829"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 smtClean="0"/>
                        <a:t>Exe</a:t>
                      </a:r>
                      <a:endParaRPr lang="en-US" sz="1100" b="1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 smtClean="0"/>
                        <a:t>9</a:t>
                      </a:r>
                      <a:endParaRPr lang="en-US" sz="1100" b="1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 smtClean="0"/>
                        <a:t>9</a:t>
                      </a:r>
                      <a:endParaRPr lang="en-US" sz="1100" b="1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 smtClean="0"/>
                        <a:t>0</a:t>
                      </a:r>
                      <a:endParaRPr lang="en-US" sz="1100" b="1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193829"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 smtClean="0"/>
                        <a:t>N Exe</a:t>
                      </a:r>
                      <a:endParaRPr lang="en-US" sz="1100" b="1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 smtClean="0"/>
                        <a:t>4</a:t>
                      </a:r>
                      <a:endParaRPr lang="en-US" sz="1100" b="1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 smtClean="0"/>
                        <a:t>4</a:t>
                      </a:r>
                      <a:endParaRPr lang="en-US" sz="1100" b="1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 smtClean="0"/>
                        <a:t>0</a:t>
                      </a:r>
                      <a:endParaRPr lang="en-US" sz="1100" b="1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74232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Down Arrow 38"/>
          <p:cNvSpPr/>
          <p:nvPr/>
        </p:nvSpPr>
        <p:spPr>
          <a:xfrm>
            <a:off x="4321270" y="762000"/>
            <a:ext cx="109364" cy="39825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 flipV="1">
            <a:off x="763090" y="2249646"/>
            <a:ext cx="7053285" cy="7485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Down Arrow 19"/>
          <p:cNvSpPr/>
          <p:nvPr/>
        </p:nvSpPr>
        <p:spPr>
          <a:xfrm>
            <a:off x="4331739" y="1529391"/>
            <a:ext cx="131890" cy="72025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31867" y="2701246"/>
            <a:ext cx="1985009" cy="10727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/>
              <a:t>Switch yard </a:t>
            </a:r>
            <a:r>
              <a:rPr lang="en-US" sz="1400" b="1" dirty="0" smtClean="0"/>
              <a:t>Operation-1</a:t>
            </a:r>
            <a:endParaRPr lang="en-US" sz="1400" b="1" dirty="0"/>
          </a:p>
          <a:p>
            <a:pPr algn="ctr"/>
            <a:r>
              <a:rPr lang="en-US" sz="1400" dirty="0" smtClean="0"/>
              <a:t>Amit Biswas </a:t>
            </a:r>
          </a:p>
          <a:p>
            <a:pPr algn="ctr"/>
            <a:r>
              <a:rPr lang="en-US" sz="1400" dirty="0" smtClean="0"/>
              <a:t>Dy. </a:t>
            </a:r>
            <a:r>
              <a:rPr lang="en-US" sz="1400" dirty="0"/>
              <a:t>M</a:t>
            </a:r>
            <a:r>
              <a:rPr lang="en-US" sz="1400" dirty="0" smtClean="0"/>
              <a:t>anager</a:t>
            </a:r>
          </a:p>
          <a:p>
            <a:pPr algn="ctr"/>
            <a:endParaRPr lang="en-US" dirty="0"/>
          </a:p>
        </p:txBody>
      </p:sp>
      <p:sp>
        <p:nvSpPr>
          <p:cNvPr id="28" name="Rectangle 27"/>
          <p:cNvSpPr/>
          <p:nvPr/>
        </p:nvSpPr>
        <p:spPr>
          <a:xfrm>
            <a:off x="4853325" y="4589403"/>
            <a:ext cx="1962224" cy="102337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/>
              <a:t>Switch yard </a:t>
            </a:r>
            <a:r>
              <a:rPr lang="en-US" sz="1400" b="1" dirty="0" smtClean="0"/>
              <a:t>Commercial </a:t>
            </a:r>
          </a:p>
          <a:p>
            <a:pPr algn="ctr"/>
            <a:r>
              <a:rPr lang="en-US" sz="1400" b="1" dirty="0" smtClean="0"/>
              <a:t> </a:t>
            </a:r>
            <a:r>
              <a:rPr lang="en-US" sz="1400" dirty="0" smtClean="0"/>
              <a:t>Sr. Executive- Power</a:t>
            </a:r>
          </a:p>
          <a:p>
            <a:pPr algn="ctr"/>
            <a:r>
              <a:rPr lang="en-US" sz="1400" dirty="0" err="1" smtClean="0"/>
              <a:t>Arpit</a:t>
            </a:r>
            <a:r>
              <a:rPr lang="en-US" sz="1400" dirty="0" smtClean="0"/>
              <a:t> </a:t>
            </a:r>
            <a:r>
              <a:rPr lang="en-US" sz="1400" dirty="0"/>
              <a:t>Jain </a:t>
            </a:r>
            <a:endParaRPr lang="en-US" sz="1400" dirty="0" smtClean="0"/>
          </a:p>
          <a:p>
            <a:pPr algn="ctr"/>
            <a:endParaRPr lang="en-US" sz="1400" dirty="0"/>
          </a:p>
        </p:txBody>
      </p:sp>
      <p:sp>
        <p:nvSpPr>
          <p:cNvPr id="37" name="Rectangle 36"/>
          <p:cNvSpPr/>
          <p:nvPr/>
        </p:nvSpPr>
        <p:spPr>
          <a:xfrm>
            <a:off x="5601528" y="1176068"/>
            <a:ext cx="2057400" cy="8051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b="1" dirty="0" smtClean="0"/>
          </a:p>
          <a:p>
            <a:pPr algn="ctr"/>
            <a:r>
              <a:rPr lang="en-US" sz="1400" b="1" dirty="0" smtClean="0"/>
              <a:t>Transmission Line </a:t>
            </a:r>
            <a:r>
              <a:rPr lang="en-US" sz="1400" b="1" dirty="0" err="1" smtClean="0"/>
              <a:t>Maint</a:t>
            </a:r>
            <a:r>
              <a:rPr lang="en-US" sz="1400" b="1" dirty="0" smtClean="0"/>
              <a:t>.</a:t>
            </a:r>
            <a:endParaRPr lang="en-US" sz="1400" b="1" dirty="0">
              <a:solidFill>
                <a:schemeClr val="bg1"/>
              </a:solidFill>
            </a:endParaRPr>
          </a:p>
          <a:p>
            <a:pPr algn="ctr"/>
            <a:r>
              <a:rPr lang="en-US" sz="1400" dirty="0"/>
              <a:t>Sr. Engineer </a:t>
            </a:r>
            <a:endParaRPr lang="en-US" sz="1400" dirty="0" smtClean="0"/>
          </a:p>
          <a:p>
            <a:pPr algn="ctr"/>
            <a:r>
              <a:rPr lang="en-US" sz="1400" dirty="0" smtClean="0"/>
              <a:t>Vinod Sindhu</a:t>
            </a:r>
          </a:p>
          <a:p>
            <a:pPr algn="ctr"/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3" name="Flowchart: Process 42"/>
          <p:cNvSpPr/>
          <p:nvPr/>
        </p:nvSpPr>
        <p:spPr>
          <a:xfrm>
            <a:off x="3255811" y="25582"/>
            <a:ext cx="2240283" cy="736418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solidFill>
                  <a:srgbClr val="002060"/>
                </a:solidFill>
              </a:rPr>
              <a:t>PLANT HEAD,</a:t>
            </a:r>
          </a:p>
          <a:p>
            <a:pPr algn="ctr"/>
            <a:r>
              <a:rPr lang="en-US" sz="1600" b="1" dirty="0" smtClean="0">
                <a:solidFill>
                  <a:srgbClr val="FF0000"/>
                </a:solidFill>
              </a:rPr>
              <a:t>Vacant</a:t>
            </a:r>
            <a:endParaRPr lang="en-US" sz="1600" b="1" dirty="0">
              <a:solidFill>
                <a:srgbClr val="FF0000"/>
              </a:solidFill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3505200" y="1176068"/>
            <a:ext cx="1784968" cy="8051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/>
              <a:t>Switch yard HOD</a:t>
            </a:r>
          </a:p>
          <a:p>
            <a:pPr algn="ctr"/>
            <a:r>
              <a:rPr lang="en-US" sz="1400" b="1" dirty="0" smtClean="0"/>
              <a:t>Sr.</a:t>
            </a:r>
            <a:r>
              <a:rPr lang="en-US" sz="1200" b="1" dirty="0" smtClean="0"/>
              <a:t> Manager</a:t>
            </a:r>
          </a:p>
          <a:p>
            <a:pPr algn="ctr"/>
            <a:r>
              <a:rPr lang="en-US" sz="1400" b="1" dirty="0" err="1"/>
              <a:t>Subhojit</a:t>
            </a:r>
            <a:r>
              <a:rPr lang="en-US" sz="1400" b="1" dirty="0"/>
              <a:t> </a:t>
            </a:r>
            <a:r>
              <a:rPr lang="en-US" sz="1400" b="1" dirty="0" err="1" smtClean="0"/>
              <a:t>Mahato</a:t>
            </a:r>
            <a:endParaRPr lang="en-US" sz="1400" b="1" dirty="0" smtClean="0"/>
          </a:p>
          <a:p>
            <a:pPr algn="ctr"/>
            <a:endParaRPr lang="en-US" sz="1400" b="1" dirty="0"/>
          </a:p>
        </p:txBody>
      </p:sp>
      <p:sp>
        <p:nvSpPr>
          <p:cNvPr id="54" name="Down Arrow 53"/>
          <p:cNvSpPr/>
          <p:nvPr/>
        </p:nvSpPr>
        <p:spPr>
          <a:xfrm>
            <a:off x="4334100" y="2300790"/>
            <a:ext cx="161700" cy="181400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Down Arrow 56"/>
          <p:cNvSpPr/>
          <p:nvPr/>
        </p:nvSpPr>
        <p:spPr>
          <a:xfrm>
            <a:off x="5475157" y="2324502"/>
            <a:ext cx="148339" cy="37674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Down Arrow 57"/>
          <p:cNvSpPr/>
          <p:nvPr/>
        </p:nvSpPr>
        <p:spPr>
          <a:xfrm>
            <a:off x="2985070" y="2324502"/>
            <a:ext cx="148339" cy="37674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Down Arrow 58"/>
          <p:cNvSpPr/>
          <p:nvPr/>
        </p:nvSpPr>
        <p:spPr>
          <a:xfrm>
            <a:off x="3359678" y="3001049"/>
            <a:ext cx="148339" cy="37674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Down Arrow 59"/>
          <p:cNvSpPr/>
          <p:nvPr/>
        </p:nvSpPr>
        <p:spPr>
          <a:xfrm>
            <a:off x="3512078" y="3153449"/>
            <a:ext cx="148339" cy="37674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Down Arrow 60"/>
          <p:cNvSpPr/>
          <p:nvPr/>
        </p:nvSpPr>
        <p:spPr>
          <a:xfrm>
            <a:off x="3664478" y="3305849"/>
            <a:ext cx="148339" cy="37674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Down Arrow 61"/>
          <p:cNvSpPr/>
          <p:nvPr/>
        </p:nvSpPr>
        <p:spPr>
          <a:xfrm>
            <a:off x="7693699" y="2330253"/>
            <a:ext cx="148339" cy="37674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Rectangle 62"/>
          <p:cNvSpPr/>
          <p:nvPr/>
        </p:nvSpPr>
        <p:spPr>
          <a:xfrm>
            <a:off x="6720813" y="2695167"/>
            <a:ext cx="2030685" cy="10788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/>
              <a:t>Switch yard </a:t>
            </a:r>
            <a:r>
              <a:rPr lang="en-US" sz="1400" b="1" dirty="0" smtClean="0"/>
              <a:t>Operation-4</a:t>
            </a:r>
            <a:endParaRPr lang="en-US" sz="1400" b="1" dirty="0"/>
          </a:p>
          <a:p>
            <a:pPr algn="ctr"/>
            <a:r>
              <a:rPr lang="en-US" sz="1400" dirty="0" smtClean="0"/>
              <a:t>Engineer </a:t>
            </a:r>
          </a:p>
          <a:p>
            <a:pPr algn="ctr"/>
            <a:r>
              <a:rPr lang="en-US" sz="1400" dirty="0" err="1" smtClean="0"/>
              <a:t>Devendra</a:t>
            </a:r>
            <a:r>
              <a:rPr lang="en-US" sz="1400" dirty="0" smtClean="0"/>
              <a:t> </a:t>
            </a:r>
            <a:r>
              <a:rPr lang="en-US" sz="1400" dirty="0" err="1" smtClean="0"/>
              <a:t>Rathore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64" name="Rectangle 63"/>
          <p:cNvSpPr/>
          <p:nvPr/>
        </p:nvSpPr>
        <p:spPr>
          <a:xfrm>
            <a:off x="2147073" y="2716733"/>
            <a:ext cx="2001395" cy="105729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/>
              <a:t>Switch yard Operation-2</a:t>
            </a:r>
          </a:p>
          <a:p>
            <a:pPr algn="ctr"/>
            <a:r>
              <a:rPr lang="en-US" sz="1400" dirty="0" smtClean="0"/>
              <a:t>Asst. Mgr.</a:t>
            </a:r>
            <a:endParaRPr lang="en-US" sz="1400" dirty="0" smtClean="0">
              <a:solidFill>
                <a:prstClr val="white"/>
              </a:solidFill>
            </a:endParaRPr>
          </a:p>
          <a:p>
            <a:pPr algn="ctr"/>
            <a:r>
              <a:rPr lang="en-US" sz="1400" dirty="0" smtClean="0">
                <a:solidFill>
                  <a:prstClr val="white"/>
                </a:solidFill>
              </a:rPr>
              <a:t>Rajeev </a:t>
            </a:r>
            <a:r>
              <a:rPr lang="en-US" sz="1400" dirty="0" err="1" smtClean="0">
                <a:solidFill>
                  <a:prstClr val="white"/>
                </a:solidFill>
              </a:rPr>
              <a:t>Lochan</a:t>
            </a:r>
            <a:r>
              <a:rPr lang="en-US" sz="1400" dirty="0" smtClean="0">
                <a:solidFill>
                  <a:prstClr val="white"/>
                </a:solidFill>
              </a:rPr>
              <a:t> Singh</a:t>
            </a:r>
            <a:endParaRPr lang="en-US" sz="1400" dirty="0"/>
          </a:p>
          <a:p>
            <a:pPr algn="ctr"/>
            <a:endParaRPr lang="en-US" sz="1400" dirty="0"/>
          </a:p>
        </p:txBody>
      </p:sp>
      <p:sp>
        <p:nvSpPr>
          <p:cNvPr id="65" name="Rectangle 64"/>
          <p:cNvSpPr/>
          <p:nvPr/>
        </p:nvSpPr>
        <p:spPr>
          <a:xfrm>
            <a:off x="4594195" y="2706997"/>
            <a:ext cx="1976049" cy="106703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/>
              <a:t>Switch yard </a:t>
            </a:r>
            <a:r>
              <a:rPr lang="en-US" sz="1400" b="1" dirty="0" smtClean="0"/>
              <a:t>Operation-3</a:t>
            </a:r>
            <a:endParaRPr lang="en-US" sz="1400" b="1" dirty="0"/>
          </a:p>
          <a:p>
            <a:pPr algn="ctr"/>
            <a:r>
              <a:rPr lang="en-US" sz="1400" dirty="0"/>
              <a:t>Sr. Engineer </a:t>
            </a:r>
            <a:r>
              <a:rPr lang="en-US" sz="1400" dirty="0" smtClean="0"/>
              <a:t>                   Rabi </a:t>
            </a:r>
            <a:r>
              <a:rPr lang="en-US" sz="1400" dirty="0" err="1"/>
              <a:t>Shanker</a:t>
            </a:r>
            <a:r>
              <a:rPr lang="en-US" sz="1400" dirty="0"/>
              <a:t> </a:t>
            </a:r>
            <a:r>
              <a:rPr lang="en-US" sz="1400" dirty="0" smtClean="0"/>
              <a:t>Deb</a:t>
            </a:r>
            <a:endParaRPr lang="en-US" sz="1400" dirty="0"/>
          </a:p>
          <a:p>
            <a:pPr algn="ctr"/>
            <a:endParaRPr lang="en-US" dirty="0"/>
          </a:p>
        </p:txBody>
      </p:sp>
      <p:sp>
        <p:nvSpPr>
          <p:cNvPr id="66" name="Down Arrow 65"/>
          <p:cNvSpPr/>
          <p:nvPr/>
        </p:nvSpPr>
        <p:spPr>
          <a:xfrm>
            <a:off x="736899" y="2304046"/>
            <a:ext cx="148339" cy="37674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Down Arrow 67"/>
          <p:cNvSpPr/>
          <p:nvPr/>
        </p:nvSpPr>
        <p:spPr>
          <a:xfrm>
            <a:off x="5729727" y="4201455"/>
            <a:ext cx="148339" cy="37674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2833762" y="4150872"/>
            <a:ext cx="3000675" cy="7755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Oval 1"/>
          <p:cNvSpPr/>
          <p:nvPr/>
        </p:nvSpPr>
        <p:spPr>
          <a:xfrm>
            <a:off x="2882681" y="3494221"/>
            <a:ext cx="420868" cy="27980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</a:t>
            </a:r>
          </a:p>
        </p:txBody>
      </p:sp>
      <p:sp>
        <p:nvSpPr>
          <p:cNvPr id="71" name="Oval 70"/>
          <p:cNvSpPr/>
          <p:nvPr/>
        </p:nvSpPr>
        <p:spPr>
          <a:xfrm>
            <a:off x="684699" y="3438811"/>
            <a:ext cx="420868" cy="27980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</a:t>
            </a:r>
          </a:p>
        </p:txBody>
      </p:sp>
      <p:sp>
        <p:nvSpPr>
          <p:cNvPr id="72" name="Oval 71"/>
          <p:cNvSpPr/>
          <p:nvPr/>
        </p:nvSpPr>
        <p:spPr>
          <a:xfrm>
            <a:off x="7458049" y="3569201"/>
            <a:ext cx="420868" cy="27980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bg1"/>
                </a:solidFill>
              </a:rPr>
              <a:t>1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73" name="Oval 72"/>
          <p:cNvSpPr/>
          <p:nvPr/>
        </p:nvSpPr>
        <p:spPr>
          <a:xfrm>
            <a:off x="5308859" y="3438811"/>
            <a:ext cx="420868" cy="27980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</a:t>
            </a:r>
          </a:p>
        </p:txBody>
      </p:sp>
      <p:sp>
        <p:nvSpPr>
          <p:cNvPr id="75" name="Oval 74"/>
          <p:cNvSpPr/>
          <p:nvPr/>
        </p:nvSpPr>
        <p:spPr>
          <a:xfrm>
            <a:off x="7247615" y="1701394"/>
            <a:ext cx="420868" cy="27980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</a:t>
            </a:r>
          </a:p>
        </p:txBody>
      </p:sp>
      <p:sp>
        <p:nvSpPr>
          <p:cNvPr id="31" name="Rounded Rectangle 30"/>
          <p:cNvSpPr/>
          <p:nvPr/>
        </p:nvSpPr>
        <p:spPr>
          <a:xfrm>
            <a:off x="228600" y="152400"/>
            <a:ext cx="1600200" cy="609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 smtClean="0"/>
          </a:p>
          <a:p>
            <a:pPr algn="ctr"/>
            <a:r>
              <a:rPr lang="en-US" sz="1600" dirty="0" smtClean="0"/>
              <a:t>SWITCHYARD-</a:t>
            </a:r>
            <a:r>
              <a:rPr lang="en-US" sz="1600" dirty="0" smtClean="0">
                <a:latin typeface="Cambria" panose="02040503050406030204" pitchFamily="18" charset="0"/>
              </a:rPr>
              <a:t>Structure</a:t>
            </a:r>
            <a:endParaRPr lang="en-US" sz="1600" dirty="0">
              <a:latin typeface="Cambria" panose="02040503050406030204" pitchFamily="18" charset="0"/>
            </a:endParaRPr>
          </a:p>
          <a:p>
            <a:pPr algn="ctr"/>
            <a:r>
              <a:rPr lang="en-US" sz="1600" dirty="0" smtClean="0"/>
              <a:t> </a:t>
            </a:r>
            <a:endParaRPr lang="en-US" sz="1600" dirty="0"/>
          </a:p>
        </p:txBody>
      </p:sp>
      <p:sp>
        <p:nvSpPr>
          <p:cNvPr id="35" name="Rectangle 34"/>
          <p:cNvSpPr/>
          <p:nvPr/>
        </p:nvSpPr>
        <p:spPr>
          <a:xfrm>
            <a:off x="1928150" y="4555038"/>
            <a:ext cx="2057400" cy="1019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/>
              <a:t>Switch yard </a:t>
            </a:r>
            <a:r>
              <a:rPr lang="en-US" sz="1400" b="1" dirty="0">
                <a:solidFill>
                  <a:schemeClr val="bg1"/>
                </a:solidFill>
              </a:rPr>
              <a:t>Maintenance</a:t>
            </a:r>
          </a:p>
          <a:p>
            <a:pPr algn="ctr"/>
            <a:r>
              <a:rPr lang="en-US" sz="1400" dirty="0"/>
              <a:t>Technician </a:t>
            </a:r>
            <a:r>
              <a:rPr lang="en-US" dirty="0" err="1" smtClean="0"/>
              <a:t>Rameshwar</a:t>
            </a:r>
            <a:r>
              <a:rPr lang="en-US" dirty="0" smtClean="0"/>
              <a:t> </a:t>
            </a:r>
            <a:r>
              <a:rPr lang="en-US" dirty="0" err="1" smtClean="0"/>
              <a:t>Sraff</a:t>
            </a:r>
            <a:endParaRPr lang="en-US" dirty="0" smtClean="0"/>
          </a:p>
          <a:p>
            <a:pPr algn="ctr"/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6" name="Down Arrow 35"/>
          <p:cNvSpPr/>
          <p:nvPr/>
        </p:nvSpPr>
        <p:spPr>
          <a:xfrm>
            <a:off x="2808511" y="4166792"/>
            <a:ext cx="148339" cy="37674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Oval 37"/>
          <p:cNvSpPr/>
          <p:nvPr/>
        </p:nvSpPr>
        <p:spPr>
          <a:xfrm>
            <a:off x="2699564" y="5294296"/>
            <a:ext cx="420868" cy="27980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</a:t>
            </a:r>
          </a:p>
        </p:txBody>
      </p:sp>
      <p:sp>
        <p:nvSpPr>
          <p:cNvPr id="3" name="Snip Single Corner Rectangle 2"/>
          <p:cNvSpPr/>
          <p:nvPr/>
        </p:nvSpPr>
        <p:spPr>
          <a:xfrm>
            <a:off x="5496094" y="393791"/>
            <a:ext cx="1050951" cy="63409"/>
          </a:xfrm>
          <a:prstGeom prst="snip1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Down Arrow 41"/>
          <p:cNvSpPr/>
          <p:nvPr/>
        </p:nvSpPr>
        <p:spPr>
          <a:xfrm>
            <a:off x="6435097" y="425495"/>
            <a:ext cx="135147" cy="73475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Oval 43"/>
          <p:cNvSpPr/>
          <p:nvPr/>
        </p:nvSpPr>
        <p:spPr>
          <a:xfrm>
            <a:off x="5624003" y="5287664"/>
            <a:ext cx="420868" cy="27980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</a:t>
            </a:r>
          </a:p>
        </p:txBody>
      </p:sp>
      <p:graphicFrame>
        <p:nvGraphicFramePr>
          <p:cNvPr id="40" name="Table 3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7566208"/>
              </p:ext>
            </p:extLst>
          </p:nvPr>
        </p:nvGraphicFramePr>
        <p:xfrm>
          <a:off x="6815548" y="55096"/>
          <a:ext cx="2282329" cy="944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5852"/>
                <a:gridCol w="533400"/>
                <a:gridCol w="672056"/>
                <a:gridCol w="501021"/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Cat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Required 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aseline="0" dirty="0" smtClean="0">
                          <a:solidFill>
                            <a:schemeClr val="tx1"/>
                          </a:solidFill>
                        </a:rPr>
                        <a:t>ACBIL STAFF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Vacant</a:t>
                      </a: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193829"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 smtClean="0"/>
                        <a:t>Exe</a:t>
                      </a:r>
                      <a:endParaRPr lang="en-US" sz="1100" b="1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 smtClean="0"/>
                        <a:t>7</a:t>
                      </a:r>
                      <a:endParaRPr lang="en-US" sz="1100" b="1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 smtClean="0"/>
                        <a:t>7</a:t>
                      </a:r>
                      <a:endParaRPr lang="en-US" sz="1100" b="1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 smtClean="0"/>
                        <a:t>0</a:t>
                      </a:r>
                      <a:endParaRPr lang="en-US" sz="1100" b="1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193829"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 smtClean="0"/>
                        <a:t>N Exe</a:t>
                      </a:r>
                      <a:endParaRPr lang="en-US" sz="1100" b="1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 smtClean="0"/>
                        <a:t>1</a:t>
                      </a:r>
                      <a:endParaRPr lang="en-US" sz="1100" b="1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 smtClean="0"/>
                        <a:t>1</a:t>
                      </a:r>
                      <a:endParaRPr lang="en-US" sz="1100" b="1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 smtClean="0"/>
                        <a:t>0</a:t>
                      </a:r>
                      <a:endParaRPr lang="en-US" sz="1100" b="1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sp>
        <p:nvSpPr>
          <p:cNvPr id="45" name="Oval 44"/>
          <p:cNvSpPr/>
          <p:nvPr/>
        </p:nvSpPr>
        <p:spPr>
          <a:xfrm>
            <a:off x="4953000" y="1749616"/>
            <a:ext cx="420868" cy="27980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1430556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Rectangle 37"/>
          <p:cNvSpPr/>
          <p:nvPr/>
        </p:nvSpPr>
        <p:spPr>
          <a:xfrm flipV="1">
            <a:off x="924262" y="2058256"/>
            <a:ext cx="7838738" cy="744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Down Arrow 41"/>
          <p:cNvSpPr/>
          <p:nvPr/>
        </p:nvSpPr>
        <p:spPr>
          <a:xfrm>
            <a:off x="901972" y="2132670"/>
            <a:ext cx="104603" cy="22860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ectangle 40"/>
          <p:cNvSpPr/>
          <p:nvPr/>
        </p:nvSpPr>
        <p:spPr>
          <a:xfrm>
            <a:off x="1806541" y="2372794"/>
            <a:ext cx="1451496" cy="85266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Boiler </a:t>
            </a:r>
            <a:r>
              <a:rPr lang="en-US" sz="1400" dirty="0" err="1" smtClean="0"/>
              <a:t>Maint</a:t>
            </a:r>
            <a:r>
              <a:rPr lang="en-US" sz="1400" dirty="0" smtClean="0"/>
              <a:t>.</a:t>
            </a:r>
          </a:p>
          <a:p>
            <a:pPr algn="ctr"/>
            <a:r>
              <a:rPr lang="en-US" sz="1400" dirty="0"/>
              <a:t>Sr. </a:t>
            </a:r>
            <a:r>
              <a:rPr lang="en-US" sz="1400" dirty="0" smtClean="0"/>
              <a:t>Engineer</a:t>
            </a:r>
          </a:p>
          <a:p>
            <a:pPr algn="ctr"/>
            <a:r>
              <a:rPr lang="en-US" sz="1400" dirty="0" smtClean="0"/>
              <a:t> Nikhil </a:t>
            </a:r>
            <a:r>
              <a:rPr lang="en-US" sz="1400" dirty="0" err="1" smtClean="0"/>
              <a:t>Mathur</a:t>
            </a:r>
            <a:r>
              <a:rPr lang="en-US" sz="1400" dirty="0" smtClean="0"/>
              <a:t> </a:t>
            </a:r>
            <a:endParaRPr lang="en-US" sz="1400" dirty="0"/>
          </a:p>
          <a:p>
            <a:pPr algn="ctr"/>
            <a:endParaRPr lang="en-US" dirty="0"/>
          </a:p>
        </p:txBody>
      </p:sp>
      <p:sp>
        <p:nvSpPr>
          <p:cNvPr id="2" name="Down Arrow 1"/>
          <p:cNvSpPr/>
          <p:nvPr/>
        </p:nvSpPr>
        <p:spPr>
          <a:xfrm>
            <a:off x="8614226" y="2149923"/>
            <a:ext cx="148774" cy="130616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39870" y="4971964"/>
            <a:ext cx="1523999" cy="9178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Shift Operation-01 </a:t>
            </a:r>
            <a:r>
              <a:rPr lang="en-US" sz="1400" dirty="0"/>
              <a:t>Technician Sunil </a:t>
            </a:r>
            <a:r>
              <a:rPr lang="en-US" sz="1400" dirty="0" smtClean="0"/>
              <a:t>(Technician)</a:t>
            </a:r>
          </a:p>
          <a:p>
            <a:pPr algn="ctr"/>
            <a:endParaRPr lang="en-US" dirty="0"/>
          </a:p>
        </p:txBody>
      </p:sp>
      <p:sp>
        <p:nvSpPr>
          <p:cNvPr id="25" name="Down Arrow 24"/>
          <p:cNvSpPr/>
          <p:nvPr/>
        </p:nvSpPr>
        <p:spPr>
          <a:xfrm>
            <a:off x="2301245" y="4779351"/>
            <a:ext cx="154216" cy="19261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Down Arrow 26"/>
          <p:cNvSpPr/>
          <p:nvPr/>
        </p:nvSpPr>
        <p:spPr>
          <a:xfrm>
            <a:off x="4424529" y="1524856"/>
            <a:ext cx="169267" cy="5334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Down Arrow 33"/>
          <p:cNvSpPr/>
          <p:nvPr/>
        </p:nvSpPr>
        <p:spPr>
          <a:xfrm>
            <a:off x="4424529" y="379078"/>
            <a:ext cx="148863" cy="5334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35"/>
          <p:cNvSpPr/>
          <p:nvPr/>
        </p:nvSpPr>
        <p:spPr>
          <a:xfrm>
            <a:off x="3603759" y="64448"/>
            <a:ext cx="1708768" cy="62063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dirty="0" smtClean="0"/>
          </a:p>
          <a:p>
            <a:pPr algn="ctr"/>
            <a:endParaRPr lang="en-US" sz="1400" dirty="0" smtClean="0"/>
          </a:p>
          <a:p>
            <a:pPr algn="ctr"/>
            <a:r>
              <a:rPr lang="en-US" sz="1400" dirty="0" smtClean="0"/>
              <a:t>HEAD </a:t>
            </a:r>
            <a:r>
              <a:rPr lang="en-US" sz="1400" dirty="0"/>
              <a:t>(O&amp;M)</a:t>
            </a:r>
          </a:p>
          <a:p>
            <a:pPr algn="ctr"/>
            <a:r>
              <a:rPr lang="en-US" sz="1400" dirty="0">
                <a:solidFill>
                  <a:srgbClr val="FF0000"/>
                </a:solidFill>
              </a:rPr>
              <a:t> </a:t>
            </a:r>
            <a:r>
              <a:rPr lang="en-US" sz="1400" dirty="0" smtClean="0">
                <a:solidFill>
                  <a:srgbClr val="FF0000"/>
                </a:solidFill>
              </a:rPr>
              <a:t>Vacant</a:t>
            </a:r>
            <a:endParaRPr lang="en-US" sz="1400" dirty="0">
              <a:solidFill>
                <a:srgbClr val="FF0000"/>
              </a:solidFill>
            </a:endParaRPr>
          </a:p>
          <a:p>
            <a:pPr algn="ctr"/>
            <a:endParaRPr lang="en-US" sz="1400" dirty="0" smtClean="0"/>
          </a:p>
          <a:p>
            <a:pPr algn="ctr"/>
            <a:endParaRPr lang="en-US" dirty="0"/>
          </a:p>
        </p:txBody>
      </p:sp>
      <p:sp>
        <p:nvSpPr>
          <p:cNvPr id="37" name="Rectangle 36"/>
          <p:cNvSpPr/>
          <p:nvPr/>
        </p:nvSpPr>
        <p:spPr>
          <a:xfrm>
            <a:off x="3737733" y="922193"/>
            <a:ext cx="1443855" cy="8693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CI </a:t>
            </a:r>
            <a:r>
              <a:rPr lang="en-US" sz="1400" dirty="0" err="1"/>
              <a:t>Incharge</a:t>
            </a:r>
            <a:endParaRPr lang="en-US" sz="1400" dirty="0"/>
          </a:p>
          <a:p>
            <a:pPr algn="ctr"/>
            <a:r>
              <a:rPr lang="en-US" sz="1400" dirty="0" smtClean="0"/>
              <a:t>Sr. Manager </a:t>
            </a:r>
          </a:p>
          <a:p>
            <a:pPr algn="ctr"/>
            <a:r>
              <a:rPr lang="en-US" sz="1400" dirty="0" smtClean="0"/>
              <a:t>Sunil Yadav</a:t>
            </a:r>
          </a:p>
          <a:p>
            <a:pPr algn="ctr"/>
            <a:endParaRPr lang="en-US" dirty="0"/>
          </a:p>
        </p:txBody>
      </p:sp>
      <p:sp>
        <p:nvSpPr>
          <p:cNvPr id="57" name="Down Arrow 56"/>
          <p:cNvSpPr/>
          <p:nvPr/>
        </p:nvSpPr>
        <p:spPr>
          <a:xfrm>
            <a:off x="2403158" y="2132670"/>
            <a:ext cx="104603" cy="22860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Down Arrow 57"/>
          <p:cNvSpPr/>
          <p:nvPr/>
        </p:nvSpPr>
        <p:spPr>
          <a:xfrm>
            <a:off x="4075046" y="2111043"/>
            <a:ext cx="157387" cy="27378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Down Arrow 58"/>
          <p:cNvSpPr/>
          <p:nvPr/>
        </p:nvSpPr>
        <p:spPr>
          <a:xfrm>
            <a:off x="7406299" y="2129112"/>
            <a:ext cx="153480" cy="25571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Down Arrow 59"/>
          <p:cNvSpPr/>
          <p:nvPr/>
        </p:nvSpPr>
        <p:spPr>
          <a:xfrm>
            <a:off x="5753374" y="2132669"/>
            <a:ext cx="104603" cy="22860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Rectangle 61"/>
          <p:cNvSpPr/>
          <p:nvPr/>
        </p:nvSpPr>
        <p:spPr>
          <a:xfrm>
            <a:off x="3440724" y="2406854"/>
            <a:ext cx="1451496" cy="85266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ESP </a:t>
            </a:r>
            <a:r>
              <a:rPr lang="en-US" sz="1400" dirty="0" err="1" smtClean="0"/>
              <a:t>Maint</a:t>
            </a:r>
            <a:r>
              <a:rPr lang="en-US" sz="1400" dirty="0" smtClean="0"/>
              <a:t>.</a:t>
            </a:r>
          </a:p>
          <a:p>
            <a:pPr algn="ctr"/>
            <a:r>
              <a:rPr lang="en-US" sz="1400" dirty="0"/>
              <a:t>Sr. </a:t>
            </a:r>
            <a:r>
              <a:rPr lang="en-US" sz="1400" dirty="0" smtClean="0"/>
              <a:t>Engineer</a:t>
            </a:r>
          </a:p>
          <a:p>
            <a:pPr algn="ctr"/>
            <a:r>
              <a:rPr lang="en-US" sz="1400" dirty="0" smtClean="0"/>
              <a:t> </a:t>
            </a:r>
            <a:r>
              <a:rPr lang="en-US" sz="1400" dirty="0"/>
              <a:t>Abhishek</a:t>
            </a:r>
          </a:p>
          <a:p>
            <a:pPr algn="ctr"/>
            <a:endParaRPr lang="en-US" dirty="0"/>
          </a:p>
        </p:txBody>
      </p:sp>
      <p:sp>
        <p:nvSpPr>
          <p:cNvPr id="63" name="Rectangle 62"/>
          <p:cNvSpPr/>
          <p:nvPr/>
        </p:nvSpPr>
        <p:spPr>
          <a:xfrm>
            <a:off x="39870" y="2386745"/>
            <a:ext cx="1692453" cy="87344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dirty="0" smtClean="0"/>
          </a:p>
          <a:p>
            <a:pPr algn="ctr"/>
            <a:r>
              <a:rPr lang="en-US" sz="1400" dirty="0" smtClean="0"/>
              <a:t>Turbine &amp; </a:t>
            </a:r>
            <a:r>
              <a:rPr lang="en-US" sz="1400" dirty="0" err="1" smtClean="0"/>
              <a:t>Envir</a:t>
            </a:r>
            <a:r>
              <a:rPr lang="en-US" sz="1400" dirty="0" smtClean="0"/>
              <a:t>.  </a:t>
            </a:r>
            <a:r>
              <a:rPr lang="en-US" sz="1400" dirty="0" err="1" smtClean="0"/>
              <a:t>Maint</a:t>
            </a:r>
            <a:r>
              <a:rPr lang="en-US" sz="1400" dirty="0" smtClean="0"/>
              <a:t>.</a:t>
            </a:r>
          </a:p>
          <a:p>
            <a:pPr algn="ctr"/>
            <a:r>
              <a:rPr lang="en-US" sz="1400" dirty="0"/>
              <a:t>Sr. </a:t>
            </a:r>
            <a:r>
              <a:rPr lang="en-US" sz="1400" dirty="0" smtClean="0"/>
              <a:t>Engineer</a:t>
            </a:r>
          </a:p>
          <a:p>
            <a:pPr algn="ctr"/>
            <a:r>
              <a:rPr lang="en-US" sz="1400" dirty="0"/>
              <a:t>Sanjay</a:t>
            </a:r>
            <a:r>
              <a:rPr lang="en-US" sz="1600" dirty="0"/>
              <a:t> </a:t>
            </a:r>
            <a:r>
              <a:rPr lang="en-US" sz="1400" dirty="0" err="1" smtClean="0"/>
              <a:t>Devangan</a:t>
            </a:r>
            <a:endParaRPr lang="en-US" sz="1400" dirty="0" smtClean="0"/>
          </a:p>
          <a:p>
            <a:pPr algn="ctr"/>
            <a:endParaRPr lang="en-US" dirty="0"/>
          </a:p>
        </p:txBody>
      </p:sp>
      <p:sp>
        <p:nvSpPr>
          <p:cNvPr id="65" name="Oval 64"/>
          <p:cNvSpPr/>
          <p:nvPr/>
        </p:nvSpPr>
        <p:spPr>
          <a:xfrm>
            <a:off x="2403515" y="2974700"/>
            <a:ext cx="609600" cy="24740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01</a:t>
            </a:r>
            <a:endParaRPr lang="en-US" dirty="0"/>
          </a:p>
        </p:txBody>
      </p:sp>
      <p:sp>
        <p:nvSpPr>
          <p:cNvPr id="71" name="Oval 70"/>
          <p:cNvSpPr/>
          <p:nvPr/>
        </p:nvSpPr>
        <p:spPr>
          <a:xfrm>
            <a:off x="4163989" y="2938299"/>
            <a:ext cx="609600" cy="24740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01</a:t>
            </a:r>
            <a:endParaRPr lang="en-US" dirty="0"/>
          </a:p>
        </p:txBody>
      </p:sp>
      <p:sp>
        <p:nvSpPr>
          <p:cNvPr id="72" name="Rectangle 71"/>
          <p:cNvSpPr/>
          <p:nvPr/>
        </p:nvSpPr>
        <p:spPr>
          <a:xfrm>
            <a:off x="6831866" y="2412277"/>
            <a:ext cx="1612465" cy="91184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WTP &amp; CHP  </a:t>
            </a:r>
            <a:r>
              <a:rPr lang="en-US" sz="1400" dirty="0" err="1" smtClean="0"/>
              <a:t>Maint</a:t>
            </a:r>
            <a:r>
              <a:rPr lang="en-US" sz="1400" dirty="0" smtClean="0"/>
              <a:t>.</a:t>
            </a:r>
          </a:p>
          <a:p>
            <a:pPr algn="ctr"/>
            <a:r>
              <a:rPr lang="en-US" sz="1400" dirty="0"/>
              <a:t>Asst. Manager</a:t>
            </a:r>
            <a:r>
              <a:rPr lang="en-US" sz="1400" dirty="0" smtClean="0"/>
              <a:t> </a:t>
            </a:r>
            <a:r>
              <a:rPr lang="en-US" sz="1400" dirty="0"/>
              <a:t>Ashwini </a:t>
            </a:r>
            <a:r>
              <a:rPr lang="en-US" sz="1400" dirty="0" err="1"/>
              <a:t>Gautam</a:t>
            </a:r>
            <a:r>
              <a:rPr lang="en-US" sz="1400" dirty="0"/>
              <a:t> </a:t>
            </a:r>
            <a:endParaRPr lang="en-US" sz="1400" dirty="0" smtClean="0"/>
          </a:p>
          <a:p>
            <a:pPr algn="ctr"/>
            <a:endParaRPr lang="en-US" dirty="0"/>
          </a:p>
        </p:txBody>
      </p:sp>
      <p:sp>
        <p:nvSpPr>
          <p:cNvPr id="73" name="Rectangle 72"/>
          <p:cNvSpPr/>
          <p:nvPr/>
        </p:nvSpPr>
        <p:spPr>
          <a:xfrm>
            <a:off x="5077857" y="2417000"/>
            <a:ext cx="1523999" cy="90239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dirty="0" smtClean="0"/>
          </a:p>
          <a:p>
            <a:pPr algn="ctr"/>
            <a:endParaRPr lang="en-US" sz="1400" dirty="0"/>
          </a:p>
          <a:p>
            <a:pPr algn="ctr"/>
            <a:r>
              <a:rPr lang="en-US" sz="1400" dirty="0" smtClean="0"/>
              <a:t>Ash Handling </a:t>
            </a:r>
            <a:r>
              <a:rPr lang="en-US" sz="1400" dirty="0" err="1" smtClean="0"/>
              <a:t>Maint</a:t>
            </a:r>
            <a:r>
              <a:rPr lang="en-US" sz="1400" dirty="0" smtClean="0"/>
              <a:t>.</a:t>
            </a:r>
          </a:p>
          <a:p>
            <a:pPr algn="ctr"/>
            <a:r>
              <a:rPr lang="en-US" sz="1400" dirty="0"/>
              <a:t>Sr. </a:t>
            </a:r>
            <a:r>
              <a:rPr lang="en-US" sz="1400" dirty="0" smtClean="0"/>
              <a:t>Engineer</a:t>
            </a:r>
          </a:p>
          <a:p>
            <a:pPr algn="ctr"/>
            <a:r>
              <a:rPr lang="en-US" sz="1400" dirty="0" smtClean="0"/>
              <a:t> </a:t>
            </a:r>
            <a:r>
              <a:rPr lang="en-US" sz="1400" dirty="0"/>
              <a:t>Rajesh </a:t>
            </a:r>
            <a:r>
              <a:rPr lang="en-US" sz="1400" dirty="0" err="1"/>
              <a:t>Paniagrahi</a:t>
            </a:r>
            <a:endParaRPr lang="en-US" sz="1400" dirty="0" smtClean="0"/>
          </a:p>
          <a:p>
            <a:pPr algn="ctr"/>
            <a:endParaRPr lang="en-US" sz="1400" dirty="0"/>
          </a:p>
          <a:p>
            <a:pPr algn="ctr"/>
            <a:endParaRPr lang="en-US" dirty="0"/>
          </a:p>
        </p:txBody>
      </p:sp>
      <p:sp>
        <p:nvSpPr>
          <p:cNvPr id="75" name="Down Arrow 74"/>
          <p:cNvSpPr/>
          <p:nvPr/>
        </p:nvSpPr>
        <p:spPr>
          <a:xfrm>
            <a:off x="646960" y="4749644"/>
            <a:ext cx="104603" cy="22860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Oval 78"/>
          <p:cNvSpPr/>
          <p:nvPr/>
        </p:nvSpPr>
        <p:spPr>
          <a:xfrm>
            <a:off x="7867294" y="2978056"/>
            <a:ext cx="609600" cy="24740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01</a:t>
            </a:r>
            <a:endParaRPr lang="en-US" dirty="0"/>
          </a:p>
        </p:txBody>
      </p:sp>
      <p:sp>
        <p:nvSpPr>
          <p:cNvPr id="80" name="Oval 79"/>
          <p:cNvSpPr/>
          <p:nvPr/>
        </p:nvSpPr>
        <p:spPr>
          <a:xfrm>
            <a:off x="6032001" y="2640452"/>
            <a:ext cx="609600" cy="24740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01</a:t>
            </a:r>
            <a:endParaRPr lang="en-US" dirty="0"/>
          </a:p>
        </p:txBody>
      </p:sp>
      <p:sp>
        <p:nvSpPr>
          <p:cNvPr id="84" name="Rectangle 83"/>
          <p:cNvSpPr/>
          <p:nvPr/>
        </p:nvSpPr>
        <p:spPr>
          <a:xfrm>
            <a:off x="7616873" y="3456087"/>
            <a:ext cx="1451496" cy="85266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CHP &amp; UPS </a:t>
            </a:r>
            <a:r>
              <a:rPr lang="en-US" sz="1400" dirty="0" err="1" smtClean="0"/>
              <a:t>Maint</a:t>
            </a:r>
            <a:endParaRPr lang="en-US" sz="1400" dirty="0" smtClean="0"/>
          </a:p>
          <a:p>
            <a:pPr algn="ctr"/>
            <a:r>
              <a:rPr lang="en-US" sz="1400" dirty="0"/>
              <a:t>Sr. </a:t>
            </a:r>
            <a:r>
              <a:rPr lang="en-US" sz="1400" dirty="0" smtClean="0"/>
              <a:t>Engineer</a:t>
            </a:r>
          </a:p>
          <a:p>
            <a:pPr algn="ctr"/>
            <a:r>
              <a:rPr lang="en-US" sz="1400" dirty="0" smtClean="0"/>
              <a:t> </a:t>
            </a:r>
            <a:r>
              <a:rPr lang="en-US" sz="1400" dirty="0" err="1"/>
              <a:t>Nihar</a:t>
            </a:r>
            <a:r>
              <a:rPr lang="en-US" sz="1400" dirty="0"/>
              <a:t> </a:t>
            </a:r>
            <a:r>
              <a:rPr lang="en-US" sz="1400" dirty="0" err="1" smtClean="0"/>
              <a:t>Ranjan</a:t>
            </a:r>
            <a:endParaRPr lang="en-US" sz="1400" dirty="0" smtClean="0"/>
          </a:p>
          <a:p>
            <a:pPr algn="ctr"/>
            <a:endParaRPr lang="en-US" dirty="0"/>
          </a:p>
        </p:txBody>
      </p:sp>
      <p:sp>
        <p:nvSpPr>
          <p:cNvPr id="85" name="Rectangle 84"/>
          <p:cNvSpPr/>
          <p:nvPr/>
        </p:nvSpPr>
        <p:spPr>
          <a:xfrm>
            <a:off x="5898134" y="3438532"/>
            <a:ext cx="1451496" cy="85266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SAP </a:t>
            </a:r>
            <a:r>
              <a:rPr lang="en-US" sz="1400" dirty="0" err="1" smtClean="0"/>
              <a:t>Maint</a:t>
            </a:r>
            <a:r>
              <a:rPr lang="en-US" sz="1400" dirty="0" smtClean="0"/>
              <a:t>.</a:t>
            </a:r>
          </a:p>
          <a:p>
            <a:pPr algn="ctr"/>
            <a:r>
              <a:rPr lang="en-US" sz="1400" dirty="0" smtClean="0"/>
              <a:t>Engineer</a:t>
            </a:r>
          </a:p>
          <a:p>
            <a:pPr algn="ctr"/>
            <a:r>
              <a:rPr lang="en-US" sz="1400" dirty="0" smtClean="0"/>
              <a:t> </a:t>
            </a:r>
            <a:r>
              <a:rPr lang="en-US" sz="1400" dirty="0"/>
              <a:t>Suman </a:t>
            </a:r>
            <a:r>
              <a:rPr lang="en-US" sz="1400" dirty="0" smtClean="0"/>
              <a:t>Mishra</a:t>
            </a:r>
          </a:p>
          <a:p>
            <a:pPr algn="ctr"/>
            <a:endParaRPr lang="en-US" dirty="0"/>
          </a:p>
        </p:txBody>
      </p:sp>
      <p:sp>
        <p:nvSpPr>
          <p:cNvPr id="86" name="Down Arrow 85"/>
          <p:cNvSpPr/>
          <p:nvPr/>
        </p:nvSpPr>
        <p:spPr>
          <a:xfrm>
            <a:off x="3320737" y="2149923"/>
            <a:ext cx="112523" cy="141986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8" name="Down Arrow 87"/>
          <p:cNvSpPr/>
          <p:nvPr/>
        </p:nvSpPr>
        <p:spPr>
          <a:xfrm>
            <a:off x="4903347" y="2132670"/>
            <a:ext cx="148774" cy="256907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" name="Down Arrow 88"/>
          <p:cNvSpPr/>
          <p:nvPr/>
        </p:nvSpPr>
        <p:spPr>
          <a:xfrm>
            <a:off x="6623882" y="2132368"/>
            <a:ext cx="148774" cy="130616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1" name="Oval 90"/>
          <p:cNvSpPr/>
          <p:nvPr/>
        </p:nvSpPr>
        <p:spPr>
          <a:xfrm>
            <a:off x="8004626" y="4061349"/>
            <a:ext cx="609600" cy="24740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01</a:t>
            </a:r>
            <a:endParaRPr lang="en-US" dirty="0"/>
          </a:p>
        </p:txBody>
      </p:sp>
      <p:sp>
        <p:nvSpPr>
          <p:cNvPr id="92" name="Oval 91"/>
          <p:cNvSpPr/>
          <p:nvPr/>
        </p:nvSpPr>
        <p:spPr>
          <a:xfrm>
            <a:off x="6222266" y="4061349"/>
            <a:ext cx="609600" cy="24740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01</a:t>
            </a:r>
            <a:endParaRPr lang="en-US" dirty="0"/>
          </a:p>
        </p:txBody>
      </p:sp>
      <p:sp>
        <p:nvSpPr>
          <p:cNvPr id="93" name="Rectangle 92"/>
          <p:cNvSpPr/>
          <p:nvPr/>
        </p:nvSpPr>
        <p:spPr>
          <a:xfrm>
            <a:off x="1806540" y="3528560"/>
            <a:ext cx="1541671" cy="106557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dirty="0" smtClean="0"/>
          </a:p>
          <a:p>
            <a:r>
              <a:rPr lang="en-US" sz="1400" dirty="0" smtClean="0"/>
              <a:t>                                   </a:t>
            </a:r>
          </a:p>
          <a:p>
            <a:r>
              <a:rPr lang="en-US" sz="1400" dirty="0" smtClean="0"/>
              <a:t>DCS &amp; PLC </a:t>
            </a:r>
            <a:r>
              <a:rPr lang="en-US" sz="1400" dirty="0" err="1" smtClean="0"/>
              <a:t>Maint</a:t>
            </a:r>
            <a:r>
              <a:rPr lang="en-US" sz="1400" dirty="0" smtClean="0"/>
              <a:t>.</a:t>
            </a:r>
          </a:p>
          <a:p>
            <a:r>
              <a:rPr lang="en-US" sz="1400" dirty="0" smtClean="0"/>
              <a:t>       Engineer</a:t>
            </a:r>
          </a:p>
          <a:p>
            <a:r>
              <a:rPr lang="en-US" sz="1400" dirty="0" smtClean="0"/>
              <a:t>     </a:t>
            </a:r>
            <a:r>
              <a:rPr lang="en-US" sz="1400" b="1" dirty="0" smtClean="0">
                <a:solidFill>
                  <a:srgbClr val="FF0000"/>
                </a:solidFill>
              </a:rPr>
              <a:t>Vacant</a:t>
            </a:r>
          </a:p>
          <a:p>
            <a:endParaRPr lang="en-US" sz="1400" dirty="0" smtClean="0"/>
          </a:p>
          <a:p>
            <a:pPr algn="ctr"/>
            <a:endParaRPr lang="en-US" sz="1400" dirty="0" smtClean="0"/>
          </a:p>
          <a:p>
            <a:pPr algn="ctr"/>
            <a:endParaRPr lang="en-US" dirty="0"/>
          </a:p>
        </p:txBody>
      </p:sp>
      <p:sp>
        <p:nvSpPr>
          <p:cNvPr id="95" name="Rectangle 94"/>
          <p:cNvSpPr/>
          <p:nvPr/>
        </p:nvSpPr>
        <p:spPr>
          <a:xfrm flipV="1">
            <a:off x="604189" y="4703923"/>
            <a:ext cx="7567905" cy="7542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6" name="Oval 95"/>
          <p:cNvSpPr/>
          <p:nvPr/>
        </p:nvSpPr>
        <p:spPr>
          <a:xfrm>
            <a:off x="369848" y="5667698"/>
            <a:ext cx="609600" cy="24740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01</a:t>
            </a:r>
            <a:endParaRPr lang="en-US" dirty="0"/>
          </a:p>
        </p:txBody>
      </p:sp>
      <p:sp>
        <p:nvSpPr>
          <p:cNvPr id="97" name="Rectangle 96"/>
          <p:cNvSpPr/>
          <p:nvPr/>
        </p:nvSpPr>
        <p:spPr>
          <a:xfrm>
            <a:off x="1693461" y="4971964"/>
            <a:ext cx="1523999" cy="9178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Shift Operation-02 Technician</a:t>
            </a:r>
          </a:p>
          <a:p>
            <a:pPr algn="ctr"/>
            <a:r>
              <a:rPr lang="en-US" sz="1400" dirty="0" smtClean="0"/>
              <a:t> </a:t>
            </a:r>
            <a:r>
              <a:rPr lang="en-US" sz="1400" dirty="0" err="1"/>
              <a:t>Sita</a:t>
            </a:r>
            <a:r>
              <a:rPr lang="en-US" sz="1400" dirty="0"/>
              <a:t> </a:t>
            </a:r>
            <a:r>
              <a:rPr lang="en-US" sz="1400" dirty="0" smtClean="0"/>
              <a:t>Ram</a:t>
            </a:r>
          </a:p>
          <a:p>
            <a:pPr algn="ctr"/>
            <a:r>
              <a:rPr lang="en-US" sz="1400" dirty="0" smtClean="0"/>
              <a:t> </a:t>
            </a:r>
            <a:endParaRPr lang="en-US" dirty="0"/>
          </a:p>
        </p:txBody>
      </p:sp>
      <p:sp>
        <p:nvSpPr>
          <p:cNvPr id="98" name="Rectangle 97"/>
          <p:cNvSpPr/>
          <p:nvPr/>
        </p:nvSpPr>
        <p:spPr>
          <a:xfrm>
            <a:off x="5099883" y="4974734"/>
            <a:ext cx="1523999" cy="9178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Shift Operation-04 </a:t>
            </a:r>
            <a:r>
              <a:rPr lang="en-US" sz="1400" dirty="0"/>
              <a:t>Technician </a:t>
            </a:r>
            <a:endParaRPr lang="en-US" sz="1400" dirty="0" smtClean="0"/>
          </a:p>
          <a:p>
            <a:pPr algn="ctr"/>
            <a:r>
              <a:rPr lang="en-US" sz="1400" dirty="0" err="1" smtClean="0"/>
              <a:t>Dilip</a:t>
            </a:r>
            <a:endParaRPr lang="en-US" sz="1400" dirty="0" smtClean="0"/>
          </a:p>
          <a:p>
            <a:pPr algn="ctr"/>
            <a:endParaRPr lang="en-US" dirty="0"/>
          </a:p>
        </p:txBody>
      </p:sp>
      <p:sp>
        <p:nvSpPr>
          <p:cNvPr id="99" name="Rectangle 98"/>
          <p:cNvSpPr/>
          <p:nvPr/>
        </p:nvSpPr>
        <p:spPr>
          <a:xfrm>
            <a:off x="3404473" y="4978245"/>
            <a:ext cx="1523999" cy="9178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Shift Operation-03 Technician</a:t>
            </a:r>
          </a:p>
          <a:p>
            <a:pPr algn="ctr"/>
            <a:r>
              <a:rPr lang="en-US" sz="1400" dirty="0" smtClean="0"/>
              <a:t> Kishore</a:t>
            </a:r>
          </a:p>
          <a:p>
            <a:pPr algn="ctr"/>
            <a:endParaRPr lang="en-US" dirty="0"/>
          </a:p>
        </p:txBody>
      </p:sp>
      <p:sp>
        <p:nvSpPr>
          <p:cNvPr id="100" name="Oval 99"/>
          <p:cNvSpPr/>
          <p:nvPr/>
        </p:nvSpPr>
        <p:spPr>
          <a:xfrm>
            <a:off x="2041905" y="5667698"/>
            <a:ext cx="609600" cy="24740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01</a:t>
            </a:r>
            <a:endParaRPr lang="en-US" dirty="0"/>
          </a:p>
        </p:txBody>
      </p:sp>
      <p:sp>
        <p:nvSpPr>
          <p:cNvPr id="101" name="Down Arrow 100"/>
          <p:cNvSpPr/>
          <p:nvPr/>
        </p:nvSpPr>
        <p:spPr>
          <a:xfrm>
            <a:off x="4111950" y="4753154"/>
            <a:ext cx="152400" cy="22158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Oval 101"/>
          <p:cNvSpPr/>
          <p:nvPr/>
        </p:nvSpPr>
        <p:spPr>
          <a:xfrm>
            <a:off x="3859189" y="5629090"/>
            <a:ext cx="609600" cy="24740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01</a:t>
            </a:r>
            <a:endParaRPr lang="en-US" dirty="0"/>
          </a:p>
        </p:txBody>
      </p:sp>
      <p:sp>
        <p:nvSpPr>
          <p:cNvPr id="103" name="Down Arrow 102"/>
          <p:cNvSpPr/>
          <p:nvPr/>
        </p:nvSpPr>
        <p:spPr>
          <a:xfrm>
            <a:off x="5765658" y="4779351"/>
            <a:ext cx="152400" cy="22158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" name="Oval 103"/>
          <p:cNvSpPr/>
          <p:nvPr/>
        </p:nvSpPr>
        <p:spPr>
          <a:xfrm>
            <a:off x="5496091" y="5648695"/>
            <a:ext cx="609600" cy="24740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01</a:t>
            </a:r>
            <a:endParaRPr lang="en-US" dirty="0"/>
          </a:p>
        </p:txBody>
      </p:sp>
      <p:sp>
        <p:nvSpPr>
          <p:cNvPr id="109" name="Oval 108"/>
          <p:cNvSpPr/>
          <p:nvPr/>
        </p:nvSpPr>
        <p:spPr>
          <a:xfrm>
            <a:off x="1196940" y="2640452"/>
            <a:ext cx="609600" cy="24740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01</a:t>
            </a:r>
            <a:endParaRPr lang="en-US" dirty="0"/>
          </a:p>
        </p:txBody>
      </p:sp>
      <p:sp>
        <p:nvSpPr>
          <p:cNvPr id="54" name="Rounded Rectangle 53"/>
          <p:cNvSpPr/>
          <p:nvPr/>
        </p:nvSpPr>
        <p:spPr>
          <a:xfrm>
            <a:off x="228600" y="152400"/>
            <a:ext cx="1600200" cy="609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Cambria" panose="02040503050406030204" pitchFamily="18" charset="0"/>
              </a:rPr>
              <a:t>C&amp;I-</a:t>
            </a:r>
            <a:r>
              <a:rPr lang="en-US" dirty="0" err="1">
                <a:latin typeface="Cambria" panose="02040503050406030204" pitchFamily="18" charset="0"/>
              </a:rPr>
              <a:t>Maint</a:t>
            </a:r>
            <a:r>
              <a:rPr lang="en-US" dirty="0" smtClean="0">
                <a:latin typeface="Cambria" panose="02040503050406030204" pitchFamily="18" charset="0"/>
              </a:rPr>
              <a:t>. </a:t>
            </a:r>
            <a:r>
              <a:rPr lang="en-US" dirty="0">
                <a:latin typeface="Cambria" panose="02040503050406030204" pitchFamily="18" charset="0"/>
              </a:rPr>
              <a:t>Structure</a:t>
            </a:r>
          </a:p>
        </p:txBody>
      </p:sp>
      <p:sp>
        <p:nvSpPr>
          <p:cNvPr id="50" name="Rectangle 49"/>
          <p:cNvSpPr/>
          <p:nvPr/>
        </p:nvSpPr>
        <p:spPr>
          <a:xfrm>
            <a:off x="3446953" y="3528560"/>
            <a:ext cx="1396678" cy="106557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dirty="0" smtClean="0"/>
          </a:p>
          <a:p>
            <a:r>
              <a:rPr lang="en-US" sz="1400" dirty="0" smtClean="0"/>
              <a:t>Silo </a:t>
            </a:r>
            <a:r>
              <a:rPr lang="en-US" sz="1400" dirty="0" err="1" smtClean="0"/>
              <a:t>Maint</a:t>
            </a:r>
            <a:r>
              <a:rPr lang="en-US" sz="1400" dirty="0" smtClean="0"/>
              <a:t>+ Shift duty</a:t>
            </a:r>
          </a:p>
          <a:p>
            <a:r>
              <a:rPr lang="en-US" sz="1400" dirty="0" smtClean="0"/>
              <a:t>Engineer</a:t>
            </a:r>
          </a:p>
          <a:p>
            <a:r>
              <a:rPr lang="en-US" sz="1400" dirty="0" smtClean="0"/>
              <a:t>Prakash Kumar</a:t>
            </a:r>
          </a:p>
          <a:p>
            <a:pPr algn="ctr"/>
            <a:endParaRPr lang="en-US" sz="1400" dirty="0" smtClean="0"/>
          </a:p>
          <a:p>
            <a:pPr algn="ctr"/>
            <a:endParaRPr lang="en-US" dirty="0"/>
          </a:p>
        </p:txBody>
      </p:sp>
      <p:sp>
        <p:nvSpPr>
          <p:cNvPr id="52" name="Oval 51"/>
          <p:cNvSpPr/>
          <p:nvPr/>
        </p:nvSpPr>
        <p:spPr>
          <a:xfrm>
            <a:off x="2098358" y="4291200"/>
            <a:ext cx="609600" cy="24740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01</a:t>
            </a:r>
            <a:endParaRPr lang="en-US" dirty="0"/>
          </a:p>
        </p:txBody>
      </p:sp>
      <p:sp>
        <p:nvSpPr>
          <p:cNvPr id="53" name="Oval 52"/>
          <p:cNvSpPr/>
          <p:nvPr/>
        </p:nvSpPr>
        <p:spPr>
          <a:xfrm>
            <a:off x="3807150" y="4365096"/>
            <a:ext cx="609600" cy="24740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01</a:t>
            </a:r>
            <a:endParaRPr lang="en-US" dirty="0"/>
          </a:p>
        </p:txBody>
      </p:sp>
      <p:graphicFrame>
        <p:nvGraphicFramePr>
          <p:cNvPr id="49" name="Table 4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69732253"/>
              </p:ext>
            </p:extLst>
          </p:nvPr>
        </p:nvGraphicFramePr>
        <p:xfrm>
          <a:off x="6815548" y="55096"/>
          <a:ext cx="2282329" cy="944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5852"/>
                <a:gridCol w="533400"/>
                <a:gridCol w="672056"/>
                <a:gridCol w="501021"/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Cat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Required 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aseline="0" dirty="0" smtClean="0">
                          <a:solidFill>
                            <a:schemeClr val="tx1"/>
                          </a:solidFill>
                        </a:rPr>
                        <a:t>ACBIL STAFF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Vacant</a:t>
                      </a: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193829"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 smtClean="0"/>
                        <a:t>Exe</a:t>
                      </a:r>
                      <a:endParaRPr lang="en-US" sz="1100" b="1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 smtClean="0"/>
                        <a:t>9</a:t>
                      </a:r>
                      <a:endParaRPr lang="en-US" sz="1100" b="1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 smtClean="0"/>
                        <a:t>8</a:t>
                      </a:r>
                      <a:endParaRPr lang="en-US" sz="1100" b="1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 smtClean="0"/>
                        <a:t>1</a:t>
                      </a:r>
                      <a:endParaRPr lang="en-US" sz="1100" b="1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193829"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 smtClean="0"/>
                        <a:t>N Exe</a:t>
                      </a:r>
                      <a:endParaRPr lang="en-US" sz="1100" b="1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 smtClean="0"/>
                        <a:t>5</a:t>
                      </a:r>
                      <a:endParaRPr lang="en-US" sz="1100" b="1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 smtClean="0"/>
                        <a:t>4</a:t>
                      </a:r>
                      <a:endParaRPr lang="en-US" sz="1100" b="1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 smtClean="0"/>
                        <a:t>1</a:t>
                      </a:r>
                      <a:endParaRPr lang="en-US" sz="1100" b="1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sp>
        <p:nvSpPr>
          <p:cNvPr id="51" name="Rectangle 50"/>
          <p:cNvSpPr/>
          <p:nvPr/>
        </p:nvSpPr>
        <p:spPr>
          <a:xfrm>
            <a:off x="6956521" y="5000931"/>
            <a:ext cx="1520373" cy="8951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General Shift-01 Tech  </a:t>
            </a:r>
            <a:r>
              <a:rPr lang="en-US" sz="1400" b="1" dirty="0" smtClean="0">
                <a:solidFill>
                  <a:srgbClr val="FF0000"/>
                </a:solidFill>
              </a:rPr>
              <a:t>Vacent</a:t>
            </a:r>
          </a:p>
          <a:p>
            <a:pPr algn="ctr"/>
            <a:endParaRPr lang="en-US" dirty="0"/>
          </a:p>
        </p:txBody>
      </p:sp>
      <p:sp>
        <p:nvSpPr>
          <p:cNvPr id="55" name="Oval 54"/>
          <p:cNvSpPr/>
          <p:nvPr/>
        </p:nvSpPr>
        <p:spPr>
          <a:xfrm>
            <a:off x="7412282" y="5642414"/>
            <a:ext cx="609600" cy="24740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01</a:t>
            </a:r>
            <a:endParaRPr lang="en-US" dirty="0"/>
          </a:p>
        </p:txBody>
      </p:sp>
      <p:sp>
        <p:nvSpPr>
          <p:cNvPr id="56" name="Down Arrow 55"/>
          <p:cNvSpPr/>
          <p:nvPr/>
        </p:nvSpPr>
        <p:spPr>
          <a:xfrm>
            <a:off x="8019694" y="4799796"/>
            <a:ext cx="152400" cy="22158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4232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Rectangle 37"/>
          <p:cNvSpPr/>
          <p:nvPr/>
        </p:nvSpPr>
        <p:spPr>
          <a:xfrm flipV="1">
            <a:off x="2648612" y="2253498"/>
            <a:ext cx="3886201" cy="650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ectangle 40"/>
          <p:cNvSpPr/>
          <p:nvPr/>
        </p:nvSpPr>
        <p:spPr>
          <a:xfrm>
            <a:off x="1910510" y="2553175"/>
            <a:ext cx="1476203" cy="8664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TMD HOD</a:t>
            </a:r>
          </a:p>
          <a:p>
            <a:pPr algn="ctr"/>
            <a:r>
              <a:rPr lang="en-US" sz="1400" dirty="0" err="1" smtClean="0">
                <a:solidFill>
                  <a:schemeClr val="bg1"/>
                </a:solidFill>
              </a:rPr>
              <a:t>Mandeep</a:t>
            </a:r>
            <a:r>
              <a:rPr lang="en-US" sz="1400" dirty="0" smtClean="0">
                <a:solidFill>
                  <a:schemeClr val="bg1"/>
                </a:solidFill>
              </a:rPr>
              <a:t> </a:t>
            </a:r>
            <a:r>
              <a:rPr lang="en-US" sz="1400" dirty="0" err="1" smtClean="0">
                <a:solidFill>
                  <a:schemeClr val="bg1"/>
                </a:solidFill>
              </a:rPr>
              <a:t>Sahu</a:t>
            </a:r>
            <a:endParaRPr lang="en-US" sz="1400" dirty="0" smtClean="0">
              <a:solidFill>
                <a:schemeClr val="bg1"/>
              </a:solidFill>
            </a:endParaRPr>
          </a:p>
          <a:p>
            <a:pPr algn="ctr"/>
            <a:endParaRPr lang="en-US" dirty="0"/>
          </a:p>
        </p:txBody>
      </p:sp>
      <p:sp>
        <p:nvSpPr>
          <p:cNvPr id="44" name="Down Arrow 43"/>
          <p:cNvSpPr/>
          <p:nvPr/>
        </p:nvSpPr>
        <p:spPr>
          <a:xfrm>
            <a:off x="2591709" y="2318502"/>
            <a:ext cx="160679" cy="2174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Rectangle 44"/>
          <p:cNvSpPr/>
          <p:nvPr/>
        </p:nvSpPr>
        <p:spPr>
          <a:xfrm>
            <a:off x="2913456" y="3925167"/>
            <a:ext cx="1295400" cy="119518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 smtClean="0"/>
          </a:p>
          <a:p>
            <a:pPr algn="ctr"/>
            <a:r>
              <a:rPr lang="en-US" sz="1100" dirty="0" smtClean="0"/>
              <a:t>Cooling Tower &amp; Fire Fighting Pump Out side </a:t>
            </a:r>
            <a:r>
              <a:rPr lang="en-US" sz="1100" dirty="0" err="1" smtClean="0"/>
              <a:t>HtT</a:t>
            </a:r>
            <a:r>
              <a:rPr lang="en-US" sz="1100" dirty="0" smtClean="0"/>
              <a:t> Pump</a:t>
            </a:r>
            <a:endParaRPr lang="en-US" sz="1050" dirty="0" smtClean="0"/>
          </a:p>
          <a:p>
            <a:pPr algn="ctr"/>
            <a:r>
              <a:rPr lang="en-US" sz="1400" b="1" dirty="0" smtClean="0"/>
              <a:t>Sr. Engineer</a:t>
            </a:r>
          </a:p>
          <a:p>
            <a:pPr algn="ctr"/>
            <a:r>
              <a:rPr lang="en-US" sz="1400" dirty="0" err="1" smtClean="0"/>
              <a:t>Sajal</a:t>
            </a:r>
            <a:r>
              <a:rPr lang="en-US" sz="1400" dirty="0" smtClean="0"/>
              <a:t> </a:t>
            </a:r>
            <a:r>
              <a:rPr lang="en-US" sz="1400" dirty="0" err="1" smtClean="0"/>
              <a:t>Halda</a:t>
            </a:r>
            <a:r>
              <a:rPr lang="en-US" sz="1600" dirty="0" err="1" smtClean="0"/>
              <a:t>r</a:t>
            </a:r>
            <a:endParaRPr lang="en-US" sz="1600" dirty="0" smtClean="0"/>
          </a:p>
          <a:p>
            <a:pPr algn="ctr"/>
            <a:endParaRPr lang="en-US" sz="1200" dirty="0"/>
          </a:p>
          <a:p>
            <a:pPr algn="ctr"/>
            <a:endParaRPr lang="en-US" dirty="0"/>
          </a:p>
        </p:txBody>
      </p:sp>
      <p:sp>
        <p:nvSpPr>
          <p:cNvPr id="50" name="Down Arrow 49"/>
          <p:cNvSpPr/>
          <p:nvPr/>
        </p:nvSpPr>
        <p:spPr>
          <a:xfrm>
            <a:off x="4491205" y="762000"/>
            <a:ext cx="189602" cy="2667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Rectangle 50"/>
          <p:cNvSpPr/>
          <p:nvPr/>
        </p:nvSpPr>
        <p:spPr>
          <a:xfrm>
            <a:off x="6845714" y="5051404"/>
            <a:ext cx="1193625" cy="8787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Valve </a:t>
            </a:r>
            <a:r>
              <a:rPr lang="en-US" sz="1400" dirty="0" err="1" smtClean="0"/>
              <a:t>Maint</a:t>
            </a:r>
            <a:r>
              <a:rPr lang="en-US" sz="1400" dirty="0" smtClean="0"/>
              <a:t>.</a:t>
            </a:r>
          </a:p>
          <a:p>
            <a:pPr algn="ctr"/>
            <a:r>
              <a:rPr lang="en-US" sz="1400" dirty="0" smtClean="0"/>
              <a:t>Fitter </a:t>
            </a:r>
          </a:p>
          <a:p>
            <a:pPr algn="ctr"/>
            <a:r>
              <a:rPr lang="en-US" sz="1400" dirty="0" smtClean="0"/>
              <a:t>Raj Kumar </a:t>
            </a:r>
            <a:endParaRPr lang="en-US" sz="1400" dirty="0"/>
          </a:p>
          <a:p>
            <a:pPr algn="ctr"/>
            <a:endParaRPr lang="en-US" dirty="0"/>
          </a:p>
        </p:txBody>
      </p:sp>
      <p:sp>
        <p:nvSpPr>
          <p:cNvPr id="53" name="Rectangle 52"/>
          <p:cNvSpPr/>
          <p:nvPr/>
        </p:nvSpPr>
        <p:spPr>
          <a:xfrm>
            <a:off x="4301762" y="3801614"/>
            <a:ext cx="1447800" cy="94335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Ash Handling, ESP, HCSD &amp; LT Comp.</a:t>
            </a:r>
          </a:p>
          <a:p>
            <a:pPr algn="ctr"/>
            <a:r>
              <a:rPr lang="en-US" sz="1400" b="1" dirty="0" smtClean="0"/>
              <a:t> Sr. Engineer</a:t>
            </a:r>
          </a:p>
          <a:p>
            <a:pPr algn="ctr"/>
            <a:r>
              <a:rPr lang="en-US" sz="1200" dirty="0" smtClean="0"/>
              <a:t> </a:t>
            </a:r>
            <a:r>
              <a:rPr lang="en-US" sz="1200" dirty="0" err="1"/>
              <a:t>Raghvendra</a:t>
            </a:r>
            <a:r>
              <a:rPr lang="en-US" sz="1200" dirty="0"/>
              <a:t> </a:t>
            </a:r>
            <a:r>
              <a:rPr lang="en-US" sz="1200" dirty="0" smtClean="0"/>
              <a:t>Pandey</a:t>
            </a:r>
          </a:p>
          <a:p>
            <a:pPr algn="ctr"/>
            <a:r>
              <a:rPr lang="en-US" sz="1200" dirty="0" smtClean="0"/>
              <a:t> </a:t>
            </a:r>
            <a:endParaRPr lang="en-US" sz="1600" dirty="0"/>
          </a:p>
        </p:txBody>
      </p:sp>
      <p:sp>
        <p:nvSpPr>
          <p:cNvPr id="17" name="Down Arrow 16"/>
          <p:cNvSpPr/>
          <p:nvPr/>
        </p:nvSpPr>
        <p:spPr>
          <a:xfrm>
            <a:off x="4507828" y="1703910"/>
            <a:ext cx="177291" cy="5334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7848599" y="3776480"/>
            <a:ext cx="1267079" cy="102734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 </a:t>
            </a:r>
          </a:p>
          <a:p>
            <a:pPr algn="ctr"/>
            <a:r>
              <a:rPr lang="en-US" sz="1200" dirty="0" smtClean="0"/>
              <a:t> </a:t>
            </a:r>
          </a:p>
          <a:p>
            <a:pPr algn="ctr"/>
            <a:r>
              <a:rPr lang="en-US" sz="1200" dirty="0" smtClean="0"/>
              <a:t>Bed ash system &amp; Valve </a:t>
            </a:r>
          </a:p>
          <a:p>
            <a:pPr algn="ctr"/>
            <a:r>
              <a:rPr lang="en-US" sz="1400" b="1" dirty="0" err="1">
                <a:solidFill>
                  <a:schemeClr val="bg1"/>
                </a:solidFill>
              </a:rPr>
              <a:t>Manoj</a:t>
            </a:r>
            <a:r>
              <a:rPr lang="en-US" sz="1400" b="1" dirty="0">
                <a:solidFill>
                  <a:schemeClr val="bg1"/>
                </a:solidFill>
              </a:rPr>
              <a:t> </a:t>
            </a:r>
            <a:r>
              <a:rPr lang="en-US" sz="1400" b="1" dirty="0" err="1">
                <a:solidFill>
                  <a:schemeClr val="bg1"/>
                </a:solidFill>
              </a:rPr>
              <a:t>sahu</a:t>
            </a:r>
            <a:endParaRPr lang="en-US" sz="1400" b="1" dirty="0">
              <a:solidFill>
                <a:schemeClr val="bg1"/>
              </a:solidFill>
            </a:endParaRPr>
          </a:p>
          <a:p>
            <a:pPr algn="ctr"/>
            <a:endParaRPr lang="en-US" sz="1200" dirty="0"/>
          </a:p>
          <a:p>
            <a:pPr algn="ctr"/>
            <a:endParaRPr lang="en-US" sz="1200" dirty="0" smtClean="0"/>
          </a:p>
          <a:p>
            <a:pPr algn="ctr"/>
            <a:endParaRPr lang="en-US" dirty="0"/>
          </a:p>
        </p:txBody>
      </p:sp>
      <p:sp>
        <p:nvSpPr>
          <p:cNvPr id="19" name="Rectangle 18"/>
          <p:cNvSpPr/>
          <p:nvPr/>
        </p:nvSpPr>
        <p:spPr>
          <a:xfrm flipV="1">
            <a:off x="545039" y="3670023"/>
            <a:ext cx="3189904" cy="726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Down Arrow 24"/>
          <p:cNvSpPr/>
          <p:nvPr/>
        </p:nvSpPr>
        <p:spPr>
          <a:xfrm>
            <a:off x="5792670" y="3606568"/>
            <a:ext cx="102254" cy="143601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4685119" y="5051404"/>
            <a:ext cx="1635815" cy="111053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Rotary Equipment</a:t>
            </a:r>
          </a:p>
          <a:p>
            <a:pPr algn="ctr"/>
            <a:r>
              <a:rPr lang="en-US" sz="1200" dirty="0" smtClean="0"/>
              <a:t>Sr. Engineer</a:t>
            </a:r>
          </a:p>
          <a:p>
            <a:pPr algn="ctr"/>
            <a:r>
              <a:rPr lang="en-US" sz="1400" dirty="0" smtClean="0"/>
              <a:t>Ashish </a:t>
            </a:r>
            <a:r>
              <a:rPr lang="en-US" sz="1400" dirty="0"/>
              <a:t>Jaiswal</a:t>
            </a:r>
          </a:p>
          <a:p>
            <a:pPr algn="ctr"/>
            <a:endParaRPr lang="en-US" sz="1400" dirty="0" smtClean="0"/>
          </a:p>
        </p:txBody>
      </p:sp>
      <p:sp>
        <p:nvSpPr>
          <p:cNvPr id="33" name="Rectangle 32"/>
          <p:cNvSpPr/>
          <p:nvPr/>
        </p:nvSpPr>
        <p:spPr>
          <a:xfrm>
            <a:off x="5932009" y="3808898"/>
            <a:ext cx="1343501" cy="10212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Pre. </a:t>
            </a:r>
            <a:r>
              <a:rPr lang="en-US" sz="1400" dirty="0" smtClean="0"/>
              <a:t>Part, DCF </a:t>
            </a:r>
          </a:p>
          <a:p>
            <a:pPr algn="ctr"/>
            <a:r>
              <a:rPr lang="en-US" sz="1400" dirty="0" smtClean="0"/>
              <a:t>&amp; all Dampers</a:t>
            </a:r>
          </a:p>
          <a:p>
            <a:pPr algn="ctr"/>
            <a:r>
              <a:rPr lang="en-US" sz="1400" b="1" dirty="0" smtClean="0">
                <a:solidFill>
                  <a:srgbClr val="FF0000"/>
                </a:solidFill>
              </a:rPr>
              <a:t>  </a:t>
            </a:r>
            <a:r>
              <a:rPr lang="en-US" sz="1600" b="1" dirty="0" smtClean="0">
                <a:solidFill>
                  <a:srgbClr val="FF0000"/>
                </a:solidFill>
              </a:rPr>
              <a:t>Vacant</a:t>
            </a:r>
          </a:p>
          <a:p>
            <a:pPr algn="ctr"/>
            <a:endParaRPr lang="en-US" sz="1400" dirty="0" smtClean="0"/>
          </a:p>
        </p:txBody>
      </p:sp>
      <p:sp>
        <p:nvSpPr>
          <p:cNvPr id="37" name="Rectangle 36"/>
          <p:cNvSpPr/>
          <p:nvPr/>
        </p:nvSpPr>
        <p:spPr>
          <a:xfrm>
            <a:off x="-2075" y="5186724"/>
            <a:ext cx="1254908" cy="99197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/>
          </a:p>
          <a:p>
            <a:pPr algn="ctr"/>
            <a:r>
              <a:rPr lang="en-US" sz="1200" dirty="0" smtClean="0"/>
              <a:t>EOT </a:t>
            </a:r>
            <a:r>
              <a:rPr lang="en-US" sz="1200" dirty="0" err="1" smtClean="0"/>
              <a:t>Oper</a:t>
            </a:r>
            <a:r>
              <a:rPr lang="en-US" sz="1200" dirty="0" smtClean="0"/>
              <a:t>.&amp; </a:t>
            </a:r>
            <a:r>
              <a:rPr lang="en-US" sz="1200" dirty="0" err="1" smtClean="0"/>
              <a:t>Maint</a:t>
            </a:r>
            <a:r>
              <a:rPr lang="en-US" sz="1200" dirty="0" smtClean="0"/>
              <a:t>. Operator  </a:t>
            </a:r>
          </a:p>
          <a:p>
            <a:pPr algn="ctr"/>
            <a:r>
              <a:rPr lang="en-US" sz="1200" dirty="0" smtClean="0"/>
              <a:t>Santosh</a:t>
            </a:r>
          </a:p>
          <a:p>
            <a:pPr algn="ctr"/>
            <a:endParaRPr lang="en-US" sz="1200" dirty="0"/>
          </a:p>
          <a:p>
            <a:pPr algn="ctr"/>
            <a:endParaRPr lang="en-US" sz="1200" dirty="0" smtClean="0"/>
          </a:p>
          <a:p>
            <a:pPr algn="ctr"/>
            <a:endParaRPr lang="en-US" sz="1200" dirty="0"/>
          </a:p>
        </p:txBody>
      </p:sp>
      <p:sp>
        <p:nvSpPr>
          <p:cNvPr id="57" name="Rectangle 56"/>
          <p:cNvSpPr/>
          <p:nvPr/>
        </p:nvSpPr>
        <p:spPr>
          <a:xfrm>
            <a:off x="3867813" y="1028700"/>
            <a:ext cx="1447800" cy="94191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MMD-</a:t>
            </a:r>
            <a:r>
              <a:rPr lang="en-US" sz="1400" dirty="0" err="1" smtClean="0"/>
              <a:t>Incharge</a:t>
            </a:r>
            <a:endParaRPr lang="en-US" sz="1400" dirty="0"/>
          </a:p>
          <a:p>
            <a:pPr algn="ctr"/>
            <a:r>
              <a:rPr lang="en-US" sz="1400" dirty="0" smtClean="0"/>
              <a:t> </a:t>
            </a:r>
            <a:r>
              <a:rPr lang="en-US" sz="1400" dirty="0"/>
              <a:t>D</a:t>
            </a:r>
            <a:r>
              <a:rPr lang="en-US" sz="1400" dirty="0" smtClean="0"/>
              <a:t>GM</a:t>
            </a:r>
          </a:p>
          <a:p>
            <a:pPr algn="ctr"/>
            <a:r>
              <a:rPr lang="en-US" dirty="0" smtClean="0"/>
              <a:t>Santosh </a:t>
            </a:r>
            <a:r>
              <a:rPr lang="en-US" dirty="0" err="1" smtClean="0"/>
              <a:t>Sahu</a:t>
            </a:r>
            <a:endParaRPr lang="en-US" dirty="0"/>
          </a:p>
          <a:p>
            <a:pPr algn="ctr"/>
            <a:endParaRPr lang="en-US" dirty="0"/>
          </a:p>
        </p:txBody>
      </p:sp>
      <p:sp>
        <p:nvSpPr>
          <p:cNvPr id="59" name="Oval 58"/>
          <p:cNvSpPr/>
          <p:nvPr/>
        </p:nvSpPr>
        <p:spPr>
          <a:xfrm>
            <a:off x="2343811" y="3172250"/>
            <a:ext cx="609600" cy="24740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01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2" name="Rectangle 61"/>
          <p:cNvSpPr/>
          <p:nvPr/>
        </p:nvSpPr>
        <p:spPr>
          <a:xfrm flipV="1">
            <a:off x="4940889" y="3564269"/>
            <a:ext cx="3886201" cy="457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Down Arrow 64"/>
          <p:cNvSpPr/>
          <p:nvPr/>
        </p:nvSpPr>
        <p:spPr>
          <a:xfrm>
            <a:off x="6523419" y="3587129"/>
            <a:ext cx="160679" cy="2174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Down Arrow 65"/>
          <p:cNvSpPr/>
          <p:nvPr/>
        </p:nvSpPr>
        <p:spPr>
          <a:xfrm>
            <a:off x="8729464" y="3601916"/>
            <a:ext cx="160679" cy="2174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Oval 66"/>
          <p:cNvSpPr/>
          <p:nvPr/>
        </p:nvSpPr>
        <p:spPr>
          <a:xfrm>
            <a:off x="6436416" y="4648225"/>
            <a:ext cx="609600" cy="24740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FF0000"/>
                </a:solidFill>
              </a:rPr>
              <a:t>01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68" name="Oval 67"/>
          <p:cNvSpPr/>
          <p:nvPr/>
        </p:nvSpPr>
        <p:spPr>
          <a:xfrm>
            <a:off x="4625228" y="4567715"/>
            <a:ext cx="609600" cy="24740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01</a:t>
            </a:r>
            <a:endParaRPr lang="en-US" dirty="0"/>
          </a:p>
        </p:txBody>
      </p:sp>
      <p:sp>
        <p:nvSpPr>
          <p:cNvPr id="69" name="Oval 68"/>
          <p:cNvSpPr/>
          <p:nvPr/>
        </p:nvSpPr>
        <p:spPr>
          <a:xfrm>
            <a:off x="8344325" y="4556424"/>
            <a:ext cx="609600" cy="24740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01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70" name="Oval 69"/>
          <p:cNvSpPr/>
          <p:nvPr/>
        </p:nvSpPr>
        <p:spPr>
          <a:xfrm>
            <a:off x="5412918" y="5900144"/>
            <a:ext cx="609600" cy="24740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01</a:t>
            </a:r>
            <a:endParaRPr lang="en-US" dirty="0"/>
          </a:p>
        </p:txBody>
      </p:sp>
      <p:sp>
        <p:nvSpPr>
          <p:cNvPr id="72" name="Down Arrow 71"/>
          <p:cNvSpPr/>
          <p:nvPr/>
        </p:nvSpPr>
        <p:spPr>
          <a:xfrm>
            <a:off x="3651729" y="3700170"/>
            <a:ext cx="160679" cy="2174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Down Arrow 72"/>
          <p:cNvSpPr/>
          <p:nvPr/>
        </p:nvSpPr>
        <p:spPr>
          <a:xfrm>
            <a:off x="2433629" y="3423346"/>
            <a:ext cx="160679" cy="2174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Down Arrow 73"/>
          <p:cNvSpPr/>
          <p:nvPr/>
        </p:nvSpPr>
        <p:spPr>
          <a:xfrm>
            <a:off x="4896511" y="3584158"/>
            <a:ext cx="160679" cy="2174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Oval 76"/>
          <p:cNvSpPr/>
          <p:nvPr/>
        </p:nvSpPr>
        <p:spPr>
          <a:xfrm>
            <a:off x="3259725" y="4819575"/>
            <a:ext cx="609600" cy="24740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01</a:t>
            </a:r>
            <a:endParaRPr lang="en-US" dirty="0"/>
          </a:p>
        </p:txBody>
      </p:sp>
      <p:sp>
        <p:nvSpPr>
          <p:cNvPr id="78" name="Oval 77"/>
          <p:cNvSpPr/>
          <p:nvPr/>
        </p:nvSpPr>
        <p:spPr>
          <a:xfrm>
            <a:off x="748805" y="5935743"/>
            <a:ext cx="609600" cy="24740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01</a:t>
            </a:r>
            <a:endParaRPr lang="en-US" dirty="0"/>
          </a:p>
        </p:txBody>
      </p:sp>
      <p:sp>
        <p:nvSpPr>
          <p:cNvPr id="80" name="Rounded Rectangle 79"/>
          <p:cNvSpPr/>
          <p:nvPr/>
        </p:nvSpPr>
        <p:spPr>
          <a:xfrm>
            <a:off x="12906" y="152399"/>
            <a:ext cx="1563610" cy="60960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1400" b="1" dirty="0" smtClean="0">
              <a:solidFill>
                <a:schemeClr val="bg1"/>
              </a:solidFill>
            </a:endParaRPr>
          </a:p>
          <a:p>
            <a:r>
              <a:rPr lang="en-US" sz="1400" b="1" dirty="0" smtClean="0">
                <a:solidFill>
                  <a:schemeClr val="bg1"/>
                </a:solidFill>
              </a:rPr>
              <a:t>MECHANICAL </a:t>
            </a:r>
            <a:r>
              <a:rPr lang="en-US" sz="1400" b="1" dirty="0" err="1" smtClean="0">
                <a:solidFill>
                  <a:schemeClr val="bg1"/>
                </a:solidFill>
              </a:rPr>
              <a:t>Manit</a:t>
            </a:r>
            <a:r>
              <a:rPr lang="en-US" sz="1400" b="1" dirty="0" smtClean="0">
                <a:solidFill>
                  <a:schemeClr val="bg1"/>
                </a:solidFill>
              </a:rPr>
              <a:t> </a:t>
            </a:r>
            <a:r>
              <a:rPr lang="en-US" sz="1400" b="1" dirty="0" smtClean="0">
                <a:latin typeface="Cambria" panose="02040503050406030204" pitchFamily="18" charset="0"/>
              </a:rPr>
              <a:t>Structure</a:t>
            </a:r>
            <a:endParaRPr lang="en-US" b="1" dirty="0">
              <a:latin typeface="Cambria" panose="02040503050406030204" pitchFamily="18" charset="0"/>
            </a:endParaRPr>
          </a:p>
          <a:p>
            <a:r>
              <a:rPr lang="en-US" b="1" dirty="0" smtClean="0">
                <a:solidFill>
                  <a:schemeClr val="bg1"/>
                </a:solidFill>
              </a:rPr>
              <a:t> 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60" name="Down Arrow 59"/>
          <p:cNvSpPr/>
          <p:nvPr/>
        </p:nvSpPr>
        <p:spPr>
          <a:xfrm>
            <a:off x="2058603" y="3692886"/>
            <a:ext cx="139346" cy="29591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Oval 62"/>
          <p:cNvSpPr/>
          <p:nvPr/>
        </p:nvSpPr>
        <p:spPr>
          <a:xfrm>
            <a:off x="7493654" y="5682710"/>
            <a:ext cx="609600" cy="24740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01</a:t>
            </a:r>
            <a:endParaRPr lang="en-US" dirty="0"/>
          </a:p>
        </p:txBody>
      </p:sp>
      <p:sp>
        <p:nvSpPr>
          <p:cNvPr id="81" name="Flowchart: Process 80"/>
          <p:cNvSpPr/>
          <p:nvPr/>
        </p:nvSpPr>
        <p:spPr>
          <a:xfrm>
            <a:off x="3457786" y="47624"/>
            <a:ext cx="2334884" cy="819150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b="1" dirty="0" smtClean="0">
              <a:solidFill>
                <a:srgbClr val="002060"/>
              </a:solidFill>
            </a:endParaRPr>
          </a:p>
          <a:p>
            <a:pPr algn="ctr"/>
            <a:endParaRPr lang="en-US" sz="1600" dirty="0" smtClean="0"/>
          </a:p>
          <a:p>
            <a:pPr algn="ctr"/>
            <a:r>
              <a:rPr lang="en-US" sz="1600" dirty="0" smtClean="0"/>
              <a:t>HEAD </a:t>
            </a:r>
            <a:r>
              <a:rPr lang="en-US" sz="1600" dirty="0"/>
              <a:t>(O&amp;M)</a:t>
            </a:r>
          </a:p>
          <a:p>
            <a:pPr algn="ctr"/>
            <a:r>
              <a:rPr lang="en-US" sz="1600" dirty="0">
                <a:solidFill>
                  <a:srgbClr val="FF0000"/>
                </a:solidFill>
              </a:rPr>
              <a:t> </a:t>
            </a:r>
            <a:r>
              <a:rPr lang="en-US" sz="1600" dirty="0" smtClean="0">
                <a:solidFill>
                  <a:srgbClr val="FF0000"/>
                </a:solidFill>
              </a:rPr>
              <a:t>Vacant</a:t>
            </a:r>
            <a:endParaRPr lang="en-US" sz="1600" dirty="0">
              <a:solidFill>
                <a:srgbClr val="FF0000"/>
              </a:solidFill>
            </a:endParaRPr>
          </a:p>
          <a:p>
            <a:pPr algn="ctr"/>
            <a:endParaRPr lang="en-US" sz="1600" dirty="0"/>
          </a:p>
          <a:p>
            <a:pPr algn="ctr"/>
            <a:endParaRPr lang="en-US" sz="1600" b="1" dirty="0">
              <a:solidFill>
                <a:srgbClr val="002060"/>
              </a:solidFill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5676780" y="2472152"/>
            <a:ext cx="1476203" cy="8664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BMD HOD</a:t>
            </a:r>
          </a:p>
          <a:p>
            <a:pPr algn="ctr"/>
            <a:r>
              <a:rPr lang="en-US" sz="1400" dirty="0" err="1" smtClean="0">
                <a:solidFill>
                  <a:schemeClr val="bg1"/>
                </a:solidFill>
              </a:rPr>
              <a:t>Lalit</a:t>
            </a:r>
            <a:r>
              <a:rPr lang="en-US" sz="1400" dirty="0" smtClean="0">
                <a:solidFill>
                  <a:schemeClr val="bg1"/>
                </a:solidFill>
              </a:rPr>
              <a:t> </a:t>
            </a:r>
            <a:r>
              <a:rPr lang="en-US" sz="1400" dirty="0" err="1" smtClean="0">
                <a:solidFill>
                  <a:schemeClr val="bg1"/>
                </a:solidFill>
              </a:rPr>
              <a:t>Tiwari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47" name="Down Arrow 46"/>
          <p:cNvSpPr/>
          <p:nvPr/>
        </p:nvSpPr>
        <p:spPr>
          <a:xfrm>
            <a:off x="6436416" y="3302690"/>
            <a:ext cx="160679" cy="2174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Down Arrow 51"/>
          <p:cNvSpPr/>
          <p:nvPr/>
        </p:nvSpPr>
        <p:spPr>
          <a:xfrm>
            <a:off x="6374134" y="2280442"/>
            <a:ext cx="160679" cy="2174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Oval 53"/>
          <p:cNvSpPr/>
          <p:nvPr/>
        </p:nvSpPr>
        <p:spPr>
          <a:xfrm>
            <a:off x="6110081" y="3091227"/>
            <a:ext cx="609600" cy="24740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01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5" name="Down Arrow 54"/>
          <p:cNvSpPr/>
          <p:nvPr/>
        </p:nvSpPr>
        <p:spPr>
          <a:xfrm>
            <a:off x="7391400" y="3602478"/>
            <a:ext cx="102254" cy="143601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1348548" y="3971716"/>
            <a:ext cx="1476203" cy="116941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WTP &amp; </a:t>
            </a:r>
            <a:r>
              <a:rPr lang="en-US" sz="1400" dirty="0" err="1" smtClean="0"/>
              <a:t>Compr</a:t>
            </a:r>
            <a:r>
              <a:rPr lang="en-US" sz="1400" dirty="0" smtClean="0"/>
              <a:t>. </a:t>
            </a:r>
            <a:r>
              <a:rPr lang="en-US" sz="1400" dirty="0" err="1" smtClean="0"/>
              <a:t>Maint</a:t>
            </a:r>
            <a:r>
              <a:rPr lang="en-US" sz="1400" dirty="0"/>
              <a:t>. </a:t>
            </a:r>
            <a:endParaRPr lang="en-US" sz="1400" dirty="0" smtClean="0"/>
          </a:p>
          <a:p>
            <a:pPr algn="ctr"/>
            <a:r>
              <a:rPr lang="en-US" sz="1400" b="1" dirty="0" smtClean="0"/>
              <a:t>Engineer </a:t>
            </a:r>
            <a:r>
              <a:rPr lang="en-US" sz="1400" dirty="0" err="1" smtClean="0"/>
              <a:t>Dhermendra</a:t>
            </a:r>
            <a:r>
              <a:rPr lang="en-US" sz="1400" dirty="0" smtClean="0"/>
              <a:t> </a:t>
            </a:r>
            <a:r>
              <a:rPr lang="en-US" sz="1400" dirty="0" err="1"/>
              <a:t>Rathore</a:t>
            </a:r>
            <a:endParaRPr lang="en-US" sz="1400" dirty="0"/>
          </a:p>
          <a:p>
            <a:pPr algn="ctr"/>
            <a:endParaRPr lang="en-US" sz="1400" dirty="0" smtClean="0"/>
          </a:p>
        </p:txBody>
      </p:sp>
      <p:sp>
        <p:nvSpPr>
          <p:cNvPr id="83" name="Oval 82"/>
          <p:cNvSpPr/>
          <p:nvPr/>
        </p:nvSpPr>
        <p:spPr>
          <a:xfrm>
            <a:off x="2367248" y="4801830"/>
            <a:ext cx="609600" cy="18760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01</a:t>
            </a:r>
            <a:endParaRPr lang="en-US" dirty="0"/>
          </a:p>
        </p:txBody>
      </p:sp>
      <p:graphicFrame>
        <p:nvGraphicFramePr>
          <p:cNvPr id="49" name="Table 4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5161078"/>
              </p:ext>
            </p:extLst>
          </p:nvPr>
        </p:nvGraphicFramePr>
        <p:xfrm>
          <a:off x="6815548" y="55096"/>
          <a:ext cx="2282329" cy="944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5852"/>
                <a:gridCol w="533400"/>
                <a:gridCol w="672056"/>
                <a:gridCol w="501021"/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Cat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Required 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aseline="0" dirty="0" smtClean="0">
                          <a:solidFill>
                            <a:schemeClr val="tx1"/>
                          </a:solidFill>
                        </a:rPr>
                        <a:t>ACBIL STAFF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Vacant</a:t>
                      </a: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193829"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 smtClean="0"/>
                        <a:t>Exe</a:t>
                      </a:r>
                      <a:endParaRPr lang="en-US" sz="1100" b="1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 smtClean="0"/>
                        <a:t>8</a:t>
                      </a:r>
                      <a:endParaRPr lang="en-US" sz="1100" b="1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 smtClean="0"/>
                        <a:t>7</a:t>
                      </a:r>
                      <a:endParaRPr lang="en-US" sz="1100" b="1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 smtClean="0"/>
                        <a:t>1</a:t>
                      </a:r>
                      <a:endParaRPr lang="en-US" sz="1100" b="1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193829"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 smtClean="0"/>
                        <a:t>N Exe</a:t>
                      </a:r>
                      <a:endParaRPr lang="en-US" sz="1100" b="1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 smtClean="0"/>
                        <a:t>2</a:t>
                      </a:r>
                      <a:endParaRPr lang="en-US" sz="1100" b="1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 smtClean="0"/>
                        <a:t>2</a:t>
                      </a:r>
                      <a:endParaRPr lang="en-US" sz="1100" b="1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 smtClean="0"/>
                        <a:t>0</a:t>
                      </a:r>
                      <a:endParaRPr lang="en-US" sz="1100" b="1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3265" y="3687938"/>
            <a:ext cx="143547" cy="1470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3" name="Rounded Rectangle 42"/>
          <p:cNvSpPr/>
          <p:nvPr/>
        </p:nvSpPr>
        <p:spPr>
          <a:xfrm>
            <a:off x="389386" y="1484463"/>
            <a:ext cx="1600200" cy="796890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rgbClr val="FF0000"/>
                </a:solidFill>
              </a:rPr>
              <a:t>Deputed Emp</a:t>
            </a:r>
            <a:r>
              <a:rPr lang="en-US" dirty="0" smtClean="0">
                <a:solidFill>
                  <a:srgbClr val="FF0000"/>
                </a:solidFill>
              </a:rPr>
              <a:t>.</a:t>
            </a:r>
          </a:p>
          <a:p>
            <a:pPr algn="ctr"/>
            <a:r>
              <a:rPr lang="en-US" sz="1200" dirty="0" err="1" smtClean="0">
                <a:solidFill>
                  <a:srgbClr val="FF0000"/>
                </a:solidFill>
                <a:latin typeface="Cambria" panose="02040503050406030204" pitchFamily="18" charset="0"/>
              </a:rPr>
              <a:t>Ashish</a:t>
            </a:r>
            <a:r>
              <a:rPr lang="en-US" sz="1200" dirty="0" smtClean="0">
                <a:solidFill>
                  <a:srgbClr val="FF0000"/>
                </a:solidFill>
                <a:latin typeface="Cambria" panose="02040503050406030204" pitchFamily="18" charset="0"/>
              </a:rPr>
              <a:t> </a:t>
            </a:r>
            <a:r>
              <a:rPr lang="en-US" sz="1200" dirty="0" err="1" smtClean="0">
                <a:solidFill>
                  <a:srgbClr val="FF0000"/>
                </a:solidFill>
                <a:latin typeface="Cambria" panose="02040503050406030204" pitchFamily="18" charset="0"/>
              </a:rPr>
              <a:t>Srivastava</a:t>
            </a:r>
            <a:r>
              <a:rPr lang="en-US" sz="1200" dirty="0" smtClean="0">
                <a:solidFill>
                  <a:srgbClr val="FF0000"/>
                </a:solidFill>
                <a:latin typeface="Cambria" panose="02040503050406030204" pitchFamily="18" charset="0"/>
              </a:rPr>
              <a:t>      ( 63 MW</a:t>
            </a:r>
            <a:r>
              <a:rPr lang="en-US" dirty="0" smtClean="0">
                <a:solidFill>
                  <a:srgbClr val="FF0000"/>
                </a:solidFill>
                <a:latin typeface="Cambria" panose="02040503050406030204" pitchFamily="18" charset="0"/>
              </a:rPr>
              <a:t>)</a:t>
            </a:r>
            <a:endParaRPr lang="en-US" sz="1200" dirty="0">
              <a:solidFill>
                <a:srgbClr val="FF0000"/>
              </a:solidFill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9071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Rectangle 37"/>
          <p:cNvSpPr/>
          <p:nvPr/>
        </p:nvSpPr>
        <p:spPr>
          <a:xfrm flipV="1">
            <a:off x="1798617" y="2084055"/>
            <a:ext cx="5951722" cy="457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Down Arrow 38"/>
          <p:cNvSpPr/>
          <p:nvPr/>
        </p:nvSpPr>
        <p:spPr>
          <a:xfrm>
            <a:off x="7608830" y="2083756"/>
            <a:ext cx="150646" cy="27844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ectangle 40"/>
          <p:cNvSpPr/>
          <p:nvPr/>
        </p:nvSpPr>
        <p:spPr>
          <a:xfrm>
            <a:off x="42886" y="3967332"/>
            <a:ext cx="1559770" cy="96816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Shift Operation-1 Sr. Engineer</a:t>
            </a:r>
          </a:p>
          <a:p>
            <a:pPr algn="ctr"/>
            <a:r>
              <a:rPr lang="en-US" sz="1400" dirty="0" smtClean="0"/>
              <a:t> </a:t>
            </a:r>
            <a:r>
              <a:rPr lang="en-US" sz="1400" dirty="0" err="1" smtClean="0"/>
              <a:t>Digvijay</a:t>
            </a:r>
            <a:r>
              <a:rPr lang="en-US" sz="1400" dirty="0" smtClean="0"/>
              <a:t> </a:t>
            </a:r>
            <a:r>
              <a:rPr lang="en-US" sz="1400" dirty="0" err="1" smtClean="0"/>
              <a:t>Sahu</a:t>
            </a:r>
            <a:endParaRPr lang="en-US" sz="1400" dirty="0" smtClean="0"/>
          </a:p>
          <a:p>
            <a:pPr algn="ctr"/>
            <a:r>
              <a:rPr lang="en-US" sz="1400" dirty="0" smtClean="0"/>
              <a:t> </a:t>
            </a:r>
            <a:endParaRPr lang="en-US" dirty="0"/>
          </a:p>
        </p:txBody>
      </p:sp>
      <p:sp>
        <p:nvSpPr>
          <p:cNvPr id="47" name="Down Arrow 46"/>
          <p:cNvSpPr/>
          <p:nvPr/>
        </p:nvSpPr>
        <p:spPr>
          <a:xfrm>
            <a:off x="425060" y="3661605"/>
            <a:ext cx="79753" cy="29624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Down Arrow 29"/>
          <p:cNvSpPr/>
          <p:nvPr/>
        </p:nvSpPr>
        <p:spPr>
          <a:xfrm>
            <a:off x="1641853" y="3288080"/>
            <a:ext cx="152400" cy="37352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Down Arrow 30"/>
          <p:cNvSpPr/>
          <p:nvPr/>
        </p:nvSpPr>
        <p:spPr>
          <a:xfrm>
            <a:off x="1729615" y="2083757"/>
            <a:ext cx="138004" cy="27844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Down Arrow 31"/>
          <p:cNvSpPr/>
          <p:nvPr/>
        </p:nvSpPr>
        <p:spPr>
          <a:xfrm>
            <a:off x="7673239" y="3249388"/>
            <a:ext cx="152400" cy="37341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Down Arrow 32"/>
          <p:cNvSpPr/>
          <p:nvPr/>
        </p:nvSpPr>
        <p:spPr>
          <a:xfrm>
            <a:off x="4198587" y="1845985"/>
            <a:ext cx="163455" cy="23807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Down Arrow 51"/>
          <p:cNvSpPr/>
          <p:nvPr/>
        </p:nvSpPr>
        <p:spPr>
          <a:xfrm>
            <a:off x="4162830" y="762000"/>
            <a:ext cx="210442" cy="32868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39"/>
          <p:cNvSpPr/>
          <p:nvPr/>
        </p:nvSpPr>
        <p:spPr>
          <a:xfrm>
            <a:off x="3436038" y="162303"/>
            <a:ext cx="1708768" cy="62063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dirty="0" smtClean="0"/>
          </a:p>
          <a:p>
            <a:pPr algn="ctr"/>
            <a:endParaRPr lang="en-US" sz="1400" b="1" dirty="0" smtClean="0">
              <a:solidFill>
                <a:schemeClr val="bg1"/>
              </a:solidFill>
            </a:endParaRPr>
          </a:p>
          <a:p>
            <a:pPr algn="ctr"/>
            <a:r>
              <a:rPr lang="en-US" sz="1400" dirty="0"/>
              <a:t>HEAD (O&amp;M)</a:t>
            </a:r>
          </a:p>
          <a:p>
            <a:pPr algn="ctr"/>
            <a:r>
              <a:rPr lang="en-US" sz="1400" dirty="0"/>
              <a:t> </a:t>
            </a:r>
            <a:r>
              <a:rPr lang="en-US" sz="1400" dirty="0" smtClean="0">
                <a:solidFill>
                  <a:srgbClr val="FF0000"/>
                </a:solidFill>
              </a:rPr>
              <a:t>Vacant</a:t>
            </a:r>
            <a:endParaRPr lang="en-US" sz="1400" dirty="0">
              <a:solidFill>
                <a:srgbClr val="FF0000"/>
              </a:solidFill>
            </a:endParaRPr>
          </a:p>
          <a:p>
            <a:pPr algn="ctr"/>
            <a:endParaRPr lang="en-US" sz="1400" dirty="0" smtClean="0"/>
          </a:p>
          <a:p>
            <a:pPr algn="ctr"/>
            <a:endParaRPr lang="en-US" dirty="0"/>
          </a:p>
        </p:txBody>
      </p:sp>
      <p:sp>
        <p:nvSpPr>
          <p:cNvPr id="49" name="Rectangle 48"/>
          <p:cNvSpPr/>
          <p:nvPr/>
        </p:nvSpPr>
        <p:spPr>
          <a:xfrm>
            <a:off x="7021340" y="3647227"/>
            <a:ext cx="1478079" cy="101417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CHP </a:t>
            </a:r>
            <a:r>
              <a:rPr lang="en-US" sz="1400" dirty="0" err="1" smtClean="0"/>
              <a:t>Maint</a:t>
            </a:r>
            <a:r>
              <a:rPr lang="en-US" sz="1400" dirty="0" smtClean="0"/>
              <a:t>.       </a:t>
            </a:r>
          </a:p>
          <a:p>
            <a:pPr algn="ctr"/>
            <a:r>
              <a:rPr lang="en-US" sz="1400" dirty="0" smtClean="0"/>
              <a:t>Sr. Technician</a:t>
            </a:r>
            <a:r>
              <a:rPr lang="en-US" dirty="0" smtClean="0"/>
              <a:t> </a:t>
            </a:r>
            <a:r>
              <a:rPr lang="en-US" sz="1400" dirty="0" err="1" smtClean="0"/>
              <a:t>Pancham</a:t>
            </a:r>
            <a:endParaRPr lang="en-US" sz="1400" dirty="0" smtClean="0"/>
          </a:p>
          <a:p>
            <a:pPr algn="ctr"/>
            <a:endParaRPr lang="en-US" sz="1400" dirty="0"/>
          </a:p>
        </p:txBody>
      </p:sp>
      <p:sp>
        <p:nvSpPr>
          <p:cNvPr id="54" name="Rectangle 53"/>
          <p:cNvSpPr/>
          <p:nvPr/>
        </p:nvSpPr>
        <p:spPr>
          <a:xfrm>
            <a:off x="1070353" y="2389517"/>
            <a:ext cx="1447800" cy="962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 CHP Operation </a:t>
            </a:r>
            <a:r>
              <a:rPr lang="en-US" sz="1600" b="1" dirty="0" smtClean="0"/>
              <a:t>Sr. Engineer</a:t>
            </a:r>
            <a:endParaRPr lang="en-US" sz="1400" b="1" dirty="0" smtClean="0"/>
          </a:p>
          <a:p>
            <a:pPr algn="ctr"/>
            <a:r>
              <a:rPr lang="en-US" sz="1400" dirty="0" smtClean="0"/>
              <a:t>Yogesh Tiwari</a:t>
            </a:r>
            <a:endParaRPr lang="en-US" sz="1400" dirty="0"/>
          </a:p>
          <a:p>
            <a:pPr algn="ctr"/>
            <a:endParaRPr lang="en-US" dirty="0"/>
          </a:p>
        </p:txBody>
      </p:sp>
      <p:sp>
        <p:nvSpPr>
          <p:cNvPr id="55" name="Rectangle 54"/>
          <p:cNvSpPr/>
          <p:nvPr/>
        </p:nvSpPr>
        <p:spPr>
          <a:xfrm>
            <a:off x="6878950" y="2362200"/>
            <a:ext cx="1610405" cy="962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CHP Maintenance</a:t>
            </a:r>
          </a:p>
          <a:p>
            <a:pPr algn="ctr"/>
            <a:r>
              <a:rPr lang="en-US" sz="1400" dirty="0" smtClean="0"/>
              <a:t> Sr. Engineer </a:t>
            </a:r>
            <a:r>
              <a:rPr lang="en-US" dirty="0" smtClean="0"/>
              <a:t> </a:t>
            </a:r>
            <a:r>
              <a:rPr lang="en-US" sz="1400" dirty="0" smtClean="0"/>
              <a:t>Satyam </a:t>
            </a:r>
            <a:r>
              <a:rPr lang="en-US" sz="1400" dirty="0" err="1"/>
              <a:t>Jha</a:t>
            </a:r>
            <a:r>
              <a:rPr lang="en-US" dirty="0"/>
              <a:t> </a:t>
            </a:r>
            <a:endParaRPr lang="en-US" dirty="0" smtClean="0"/>
          </a:p>
          <a:p>
            <a:pPr algn="ctr"/>
            <a:endParaRPr lang="en-US" dirty="0"/>
          </a:p>
        </p:txBody>
      </p:sp>
      <p:sp>
        <p:nvSpPr>
          <p:cNvPr id="56" name="Rectangle 55"/>
          <p:cNvSpPr/>
          <p:nvPr/>
        </p:nvSpPr>
        <p:spPr>
          <a:xfrm>
            <a:off x="5169076" y="3984676"/>
            <a:ext cx="1559770" cy="100114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Shift Operation-4 Engineer</a:t>
            </a:r>
          </a:p>
          <a:p>
            <a:pPr algn="ctr"/>
            <a:r>
              <a:rPr lang="en-US" sz="1400" dirty="0" err="1" smtClean="0"/>
              <a:t>Sagar</a:t>
            </a:r>
            <a:r>
              <a:rPr lang="en-US" sz="1400" dirty="0" smtClean="0"/>
              <a:t> </a:t>
            </a:r>
            <a:r>
              <a:rPr lang="en-US" sz="1400" dirty="0" err="1" smtClean="0"/>
              <a:t>Ghosh</a:t>
            </a:r>
            <a:endParaRPr lang="en-US" sz="1400" dirty="0"/>
          </a:p>
        </p:txBody>
      </p:sp>
      <p:sp>
        <p:nvSpPr>
          <p:cNvPr id="57" name="Rectangle 56"/>
          <p:cNvSpPr/>
          <p:nvPr/>
        </p:nvSpPr>
        <p:spPr>
          <a:xfrm>
            <a:off x="3437476" y="3984676"/>
            <a:ext cx="1559770" cy="96816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Shift Operation-3 Engineer</a:t>
            </a:r>
          </a:p>
          <a:p>
            <a:pPr algn="ctr"/>
            <a:r>
              <a:rPr lang="en-US" sz="1400" dirty="0" smtClean="0"/>
              <a:t> </a:t>
            </a:r>
            <a:r>
              <a:rPr lang="en-US" sz="1400" dirty="0" err="1"/>
              <a:t>Virendra</a:t>
            </a:r>
            <a:r>
              <a:rPr lang="en-US" sz="1400" dirty="0"/>
              <a:t> </a:t>
            </a:r>
            <a:r>
              <a:rPr lang="en-US" sz="1400" dirty="0" err="1" smtClean="0"/>
              <a:t>Devagan</a:t>
            </a:r>
            <a:endParaRPr lang="en-US" sz="1400" dirty="0" smtClean="0"/>
          </a:p>
          <a:p>
            <a:pPr algn="ctr"/>
            <a:r>
              <a:rPr lang="en-US" sz="1400" dirty="0" smtClean="0"/>
              <a:t> </a:t>
            </a:r>
            <a:endParaRPr lang="en-US" dirty="0"/>
          </a:p>
        </p:txBody>
      </p:sp>
      <p:sp>
        <p:nvSpPr>
          <p:cNvPr id="58" name="Rectangle 57"/>
          <p:cNvSpPr/>
          <p:nvPr/>
        </p:nvSpPr>
        <p:spPr>
          <a:xfrm>
            <a:off x="1754188" y="3980710"/>
            <a:ext cx="1559770" cy="96816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Shift Operation-2 Sr. Engineer</a:t>
            </a:r>
          </a:p>
          <a:p>
            <a:pPr algn="ctr"/>
            <a:r>
              <a:rPr lang="en-US" sz="1400" dirty="0" smtClean="0"/>
              <a:t> </a:t>
            </a:r>
            <a:r>
              <a:rPr lang="en-US" sz="1400" dirty="0" err="1" smtClean="0"/>
              <a:t>Yajubendra</a:t>
            </a:r>
            <a:endParaRPr lang="en-US" sz="1400" dirty="0" smtClean="0"/>
          </a:p>
          <a:p>
            <a:pPr algn="ctr"/>
            <a:r>
              <a:rPr lang="en-US" sz="1400" dirty="0" smtClean="0"/>
              <a:t> </a:t>
            </a:r>
            <a:endParaRPr lang="en-US" dirty="0"/>
          </a:p>
        </p:txBody>
      </p:sp>
      <p:sp>
        <p:nvSpPr>
          <p:cNvPr id="59" name="Oval 58"/>
          <p:cNvSpPr/>
          <p:nvPr/>
        </p:nvSpPr>
        <p:spPr>
          <a:xfrm>
            <a:off x="1424815" y="3104183"/>
            <a:ext cx="609600" cy="24740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01</a:t>
            </a:r>
            <a:endParaRPr lang="en-US" dirty="0"/>
          </a:p>
        </p:txBody>
      </p:sp>
      <p:sp>
        <p:nvSpPr>
          <p:cNvPr id="60" name="Oval 59"/>
          <p:cNvSpPr/>
          <p:nvPr/>
        </p:nvSpPr>
        <p:spPr>
          <a:xfrm>
            <a:off x="7379353" y="4391850"/>
            <a:ext cx="609600" cy="24740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01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 flipV="1">
            <a:off x="430579" y="3661604"/>
            <a:ext cx="5490768" cy="457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Down Arrow 61"/>
          <p:cNvSpPr/>
          <p:nvPr/>
        </p:nvSpPr>
        <p:spPr>
          <a:xfrm>
            <a:off x="2494197" y="3684464"/>
            <a:ext cx="79753" cy="29624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Down Arrow 62"/>
          <p:cNvSpPr/>
          <p:nvPr/>
        </p:nvSpPr>
        <p:spPr>
          <a:xfrm>
            <a:off x="5869208" y="3685555"/>
            <a:ext cx="79753" cy="29624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Down Arrow 63"/>
          <p:cNvSpPr/>
          <p:nvPr/>
        </p:nvSpPr>
        <p:spPr>
          <a:xfrm>
            <a:off x="4308489" y="3674961"/>
            <a:ext cx="79753" cy="29624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Oval 66"/>
          <p:cNvSpPr/>
          <p:nvPr/>
        </p:nvSpPr>
        <p:spPr>
          <a:xfrm>
            <a:off x="2189397" y="4696927"/>
            <a:ext cx="609600" cy="24740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01</a:t>
            </a:r>
            <a:endParaRPr lang="en-US" dirty="0"/>
          </a:p>
        </p:txBody>
      </p:sp>
      <p:sp>
        <p:nvSpPr>
          <p:cNvPr id="68" name="Oval 67"/>
          <p:cNvSpPr/>
          <p:nvPr/>
        </p:nvSpPr>
        <p:spPr>
          <a:xfrm>
            <a:off x="464936" y="4683172"/>
            <a:ext cx="609600" cy="24740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01</a:t>
            </a:r>
            <a:endParaRPr lang="en-US" dirty="0"/>
          </a:p>
        </p:txBody>
      </p:sp>
      <p:sp>
        <p:nvSpPr>
          <p:cNvPr id="69" name="Oval 68"/>
          <p:cNvSpPr/>
          <p:nvPr/>
        </p:nvSpPr>
        <p:spPr>
          <a:xfrm>
            <a:off x="3778642" y="4697990"/>
            <a:ext cx="609600" cy="24740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01</a:t>
            </a:r>
            <a:endParaRPr lang="en-US" dirty="0"/>
          </a:p>
        </p:txBody>
      </p:sp>
      <p:sp>
        <p:nvSpPr>
          <p:cNvPr id="70" name="Oval 69"/>
          <p:cNvSpPr/>
          <p:nvPr/>
        </p:nvSpPr>
        <p:spPr>
          <a:xfrm>
            <a:off x="5644161" y="4862119"/>
            <a:ext cx="609600" cy="24740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bg1"/>
                </a:solidFill>
              </a:rPr>
              <a:t>01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71" name="Oval 70"/>
          <p:cNvSpPr/>
          <p:nvPr/>
        </p:nvSpPr>
        <p:spPr>
          <a:xfrm>
            <a:off x="7445539" y="3069554"/>
            <a:ext cx="609600" cy="24740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01</a:t>
            </a:r>
            <a:endParaRPr lang="en-US" dirty="0"/>
          </a:p>
        </p:txBody>
      </p:sp>
      <p:sp>
        <p:nvSpPr>
          <p:cNvPr id="72" name="Rounded Rectangle 71"/>
          <p:cNvSpPr/>
          <p:nvPr/>
        </p:nvSpPr>
        <p:spPr>
          <a:xfrm>
            <a:off x="228600" y="152400"/>
            <a:ext cx="1374056" cy="609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 smtClean="0"/>
          </a:p>
          <a:p>
            <a:pPr algn="ctr"/>
            <a:r>
              <a:rPr lang="en-US" sz="1600" dirty="0" smtClean="0"/>
              <a:t>CHP- O&amp;M </a:t>
            </a:r>
            <a:r>
              <a:rPr lang="en-US" sz="1600" b="1" dirty="0">
                <a:latin typeface="Cambria" panose="02040503050406030204" pitchFamily="18" charset="0"/>
              </a:rPr>
              <a:t>Structure</a:t>
            </a:r>
          </a:p>
          <a:p>
            <a:pPr algn="ctr"/>
            <a:endParaRPr lang="en-US" sz="1600" dirty="0"/>
          </a:p>
        </p:txBody>
      </p:sp>
      <p:sp>
        <p:nvSpPr>
          <p:cNvPr id="43" name="Rectangle 42"/>
          <p:cNvSpPr/>
          <p:nvPr/>
        </p:nvSpPr>
        <p:spPr>
          <a:xfrm>
            <a:off x="3500982" y="1090685"/>
            <a:ext cx="1578880" cy="81863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dirty="0" smtClean="0"/>
          </a:p>
          <a:p>
            <a:pPr algn="ctr"/>
            <a:endParaRPr lang="en-US" sz="1400" dirty="0" smtClean="0"/>
          </a:p>
          <a:p>
            <a:pPr algn="ctr"/>
            <a:r>
              <a:rPr lang="en-US" sz="1400" dirty="0" smtClean="0"/>
              <a:t>CHP-</a:t>
            </a:r>
            <a:r>
              <a:rPr lang="en-US" sz="1400" dirty="0" err="1" smtClean="0"/>
              <a:t>Incharge</a:t>
            </a:r>
            <a:endParaRPr lang="en-US" sz="1400" dirty="0"/>
          </a:p>
          <a:p>
            <a:pPr algn="ctr"/>
            <a:r>
              <a:rPr lang="en-US" sz="1600" b="1" dirty="0" smtClean="0">
                <a:solidFill>
                  <a:schemeClr val="bg1"/>
                </a:solidFill>
              </a:rPr>
              <a:t>Dy. Manager </a:t>
            </a:r>
          </a:p>
          <a:p>
            <a:pPr algn="ctr"/>
            <a:r>
              <a:rPr lang="en-US" sz="1400" b="1" dirty="0" err="1" smtClean="0">
                <a:solidFill>
                  <a:schemeClr val="bg1"/>
                </a:solidFill>
              </a:rPr>
              <a:t>Avinash</a:t>
            </a:r>
            <a:endParaRPr lang="en-US" sz="1400" b="1" dirty="0" smtClean="0">
              <a:solidFill>
                <a:schemeClr val="bg1"/>
              </a:solidFill>
            </a:endParaRPr>
          </a:p>
          <a:p>
            <a:pPr algn="ctr"/>
            <a:endParaRPr lang="en-US" sz="1400" b="1" dirty="0" smtClean="0">
              <a:solidFill>
                <a:schemeClr val="accent4">
                  <a:lumMod val="50000"/>
                </a:schemeClr>
              </a:solidFill>
            </a:endParaRPr>
          </a:p>
          <a:p>
            <a:pPr algn="ctr"/>
            <a:endParaRPr lang="en-US" dirty="0"/>
          </a:p>
        </p:txBody>
      </p:sp>
      <p:graphicFrame>
        <p:nvGraphicFramePr>
          <p:cNvPr id="34" name="Table 3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6390399"/>
              </p:ext>
            </p:extLst>
          </p:nvPr>
        </p:nvGraphicFramePr>
        <p:xfrm>
          <a:off x="6815548" y="55096"/>
          <a:ext cx="2282329" cy="944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5852"/>
                <a:gridCol w="533400"/>
                <a:gridCol w="672056"/>
                <a:gridCol w="501021"/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Cat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Required 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aseline="0" dirty="0" smtClean="0">
                          <a:solidFill>
                            <a:schemeClr val="tx1"/>
                          </a:solidFill>
                        </a:rPr>
                        <a:t>ACBIL STAFF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Vacant</a:t>
                      </a: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193829"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 smtClean="0"/>
                        <a:t>Exe</a:t>
                      </a:r>
                      <a:endParaRPr lang="en-US" sz="1100" b="1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 smtClean="0"/>
                        <a:t>6</a:t>
                      </a:r>
                      <a:endParaRPr lang="en-US" sz="1100" b="1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 smtClean="0"/>
                        <a:t>6</a:t>
                      </a:r>
                      <a:endParaRPr lang="en-US" sz="1100" b="1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 smtClean="0"/>
                        <a:t>0</a:t>
                      </a:r>
                      <a:endParaRPr lang="en-US" sz="1100" b="1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193829"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 smtClean="0"/>
                        <a:t>N Exe</a:t>
                      </a:r>
                      <a:endParaRPr lang="en-US" sz="1100" b="1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 smtClean="0"/>
                        <a:t>1</a:t>
                      </a:r>
                      <a:endParaRPr lang="en-US" sz="1100" b="1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 smtClean="0"/>
                        <a:t>1</a:t>
                      </a:r>
                      <a:endParaRPr lang="en-US" sz="1100" b="1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 smtClean="0"/>
                        <a:t>0</a:t>
                      </a:r>
                      <a:endParaRPr lang="en-US" sz="1100" b="1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00281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10688</TotalTime>
  <Words>1572</Words>
  <Application>Microsoft Office PowerPoint</Application>
  <PresentationFormat>On-screen Show (4:3)</PresentationFormat>
  <Paragraphs>772</Paragraphs>
  <Slides>13</Slides>
  <Notes>12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ACBIL 2X135 MW TPP Organization Chart Required- 94+59 Exe- 84 &amp; Non Exe- 45 Available: 129 (Exe + Non Exe)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ACBIL 2X135 MW TPP Organization Chart</dc:title>
  <dc:creator>Pradeep Shukla</dc:creator>
  <cp:lastModifiedBy>SANTOSH PRAJAPATI</cp:lastModifiedBy>
  <cp:revision>409</cp:revision>
  <cp:lastPrinted>2021-08-26T09:56:26Z</cp:lastPrinted>
  <dcterms:created xsi:type="dcterms:W3CDTF">2006-08-16T00:00:00Z</dcterms:created>
  <dcterms:modified xsi:type="dcterms:W3CDTF">2023-10-23T04:37:03Z</dcterms:modified>
</cp:coreProperties>
</file>