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4" r:id="rId5"/>
    <p:sldId id="260" r:id="rId6"/>
    <p:sldId id="271" r:id="rId7"/>
    <p:sldId id="261" r:id="rId8"/>
    <p:sldId id="262" r:id="rId9"/>
    <p:sldId id="272" r:id="rId10"/>
    <p:sldId id="265" r:id="rId11"/>
    <p:sldId id="266" r:id="rId12"/>
    <p:sldId id="267" r:id="rId13"/>
    <p:sldId id="273" r:id="rId1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1" autoAdjust="0"/>
    <p:restoredTop sz="94660"/>
  </p:normalViewPr>
  <p:slideViewPr>
    <p:cSldViewPr>
      <p:cViewPr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83C4CDB-D446-4E7B-A860-B35F6C7A45E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99403DE-9AD2-46CD-8061-754F9956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0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03DE-9AD2-46CD-8061-754F995690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5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848600" cy="3048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ACBIL 2X135 MW TPP Organization Chart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Required- 94+59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Exe- 84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&amp; Non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Exe- 45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Available: 129 (Exe + Non Exe)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41786" y="2057400"/>
            <a:ext cx="7992614" cy="5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071" y="2421453"/>
            <a:ext cx="1412729" cy="968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Chemist-1 Chemist</a:t>
            </a:r>
          </a:p>
          <a:p>
            <a:pPr algn="ctr"/>
            <a:r>
              <a:rPr lang="en-US" sz="1400" dirty="0"/>
              <a:t>Kapil </a:t>
            </a:r>
            <a:r>
              <a:rPr lang="en-US" sz="1400" dirty="0" err="1"/>
              <a:t>narayan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 smtClean="0"/>
              <a:t> 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188699" y="2494548"/>
            <a:ext cx="1463164" cy="94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Gen. Shift </a:t>
            </a:r>
          </a:p>
          <a:p>
            <a:pPr algn="ctr"/>
            <a:r>
              <a:rPr lang="en-US" sz="1400" dirty="0" smtClean="0"/>
              <a:t>Chemist</a:t>
            </a:r>
          </a:p>
          <a:p>
            <a:pPr algn="ctr"/>
            <a:r>
              <a:rPr lang="en-US" sz="1600" dirty="0" err="1"/>
              <a:t>Sourbh</a:t>
            </a:r>
            <a:r>
              <a:rPr lang="en-US" sz="1600" dirty="0"/>
              <a:t> </a:t>
            </a:r>
            <a:r>
              <a:rPr lang="en-US" sz="1600" dirty="0" smtClean="0"/>
              <a:t>Singh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3599285" y="973028"/>
            <a:ext cx="1659583" cy="798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WTP</a:t>
            </a:r>
          </a:p>
          <a:p>
            <a:pPr algn="ctr"/>
            <a:r>
              <a:rPr lang="en-US" sz="1400" dirty="0" smtClean="0"/>
              <a:t> Add.GM</a:t>
            </a:r>
          </a:p>
          <a:p>
            <a:pPr algn="ctr"/>
            <a:r>
              <a:rPr lang="en-US" sz="1400" dirty="0" err="1"/>
              <a:t>Prabhat</a:t>
            </a:r>
            <a:r>
              <a:rPr lang="en-US" sz="1400" dirty="0"/>
              <a:t> </a:t>
            </a:r>
            <a:r>
              <a:rPr lang="en-US" sz="1400" dirty="0" smtClean="0"/>
              <a:t>Chaudhary</a:t>
            </a:r>
          </a:p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2599" y="3149362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648200" y="2487612"/>
            <a:ext cx="1380320" cy="9470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Shift Chemist-4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Chemist</a:t>
            </a:r>
          </a:p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Suriya</a:t>
            </a:r>
            <a:r>
              <a:rPr lang="en-US" sz="1400" dirty="0" smtClean="0">
                <a:solidFill>
                  <a:schemeClr val="bg1"/>
                </a:solidFill>
              </a:rPr>
              <a:t> Prakash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1524001" y="2449556"/>
            <a:ext cx="1447800" cy="9258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Chemist-2 Chemist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Gyanendra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102142" y="2463298"/>
            <a:ext cx="1435951" cy="94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Chemist-3 Chemist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Komal</a:t>
            </a:r>
            <a:r>
              <a:rPr lang="en-US" sz="1400" dirty="0" smtClean="0"/>
              <a:t> </a:t>
            </a:r>
            <a:r>
              <a:rPr lang="en-US" sz="1400" dirty="0" err="1" smtClean="0"/>
              <a:t>Sahu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2207704" y="2138065"/>
            <a:ext cx="152400" cy="29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902904" y="318720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033560" y="3279661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4296630" y="1759879"/>
            <a:ext cx="158000" cy="24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116630" y="228599"/>
            <a:ext cx="1600200" cy="533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WTP-</a:t>
            </a:r>
            <a:r>
              <a:rPr lang="en-US" dirty="0" smtClean="0">
                <a:latin typeface="Cambria" panose="02040503050406030204" pitchFamily="18" charset="0"/>
              </a:rPr>
              <a:t>Structure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5106468" y="2143311"/>
            <a:ext cx="152400" cy="29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510156" y="2110450"/>
            <a:ext cx="152400" cy="29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6619678" y="2149726"/>
            <a:ext cx="152400" cy="29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4286083" y="761998"/>
            <a:ext cx="155108" cy="191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420455" y="211300"/>
            <a:ext cx="1989745" cy="55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HEAD (O&amp;M)</a:t>
            </a:r>
          </a:p>
          <a:p>
            <a:pPr algn="ctr"/>
            <a:r>
              <a:rPr lang="en-US" sz="1200" dirty="0"/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Vacant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72400" y="2494548"/>
            <a:ext cx="1447800" cy="94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Gen. Shift </a:t>
            </a:r>
          </a:p>
          <a:p>
            <a:pPr algn="ctr"/>
            <a:r>
              <a:rPr lang="en-US" sz="1400" dirty="0" smtClean="0"/>
              <a:t>DM Plant Operator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Vacant-1</a:t>
            </a:r>
          </a:p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515317" y="3149362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7" name="Down Arrow 56"/>
          <p:cNvSpPr/>
          <p:nvPr/>
        </p:nvSpPr>
        <p:spPr>
          <a:xfrm>
            <a:off x="3629204" y="2138065"/>
            <a:ext cx="152400" cy="29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8420100" y="2149726"/>
            <a:ext cx="152400" cy="29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467278" y="326899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7720874" y="3375389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02775"/>
              </p:ext>
            </p:extLst>
          </p:nvPr>
        </p:nvGraphicFramePr>
        <p:xfrm>
          <a:off x="6815548" y="55096"/>
          <a:ext cx="22823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52"/>
                <a:gridCol w="533400"/>
                <a:gridCol w="672056"/>
                <a:gridCol w="5010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116630" y="3949653"/>
            <a:ext cx="1600200" cy="7968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Deputed Emp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Rameshwar</a:t>
            </a:r>
            <a:r>
              <a:rPr lang="en-US" sz="1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 </a:t>
            </a:r>
            <a:r>
              <a:rPr lang="en-US" sz="1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Khunte</a:t>
            </a:r>
            <a:r>
              <a:rPr lang="en-US" sz="1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   </a:t>
            </a:r>
            <a:r>
              <a:rPr lang="en-US" sz="105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( MCCPL 300 MW</a:t>
            </a:r>
            <a:r>
              <a:rPr lang="en-US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)</a:t>
            </a:r>
            <a:endParaRPr lang="en-US" sz="105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1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713372" y="2409841"/>
            <a:ext cx="763199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4418228" y="360422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01803" y="2790805"/>
            <a:ext cx="1184766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LFM-1 Bhagwat </a:t>
            </a:r>
            <a:r>
              <a:rPr lang="en-US" sz="1400" dirty="0" err="1" smtClean="0"/>
              <a:t>Sahu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664208" y="3708662"/>
            <a:ext cx="98327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129968" y="3708662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4576" y="4261158"/>
            <a:ext cx="1902824" cy="1149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/>
              <a:t>Fire Man-3</a:t>
            </a:r>
          </a:p>
          <a:p>
            <a:r>
              <a:rPr lang="en-US" sz="1200" dirty="0" smtClean="0"/>
              <a:t>(1) </a:t>
            </a:r>
            <a:r>
              <a:rPr lang="en-US" sz="1200" dirty="0" err="1" smtClean="0"/>
              <a:t>Manendra</a:t>
            </a:r>
            <a:r>
              <a:rPr lang="en-US" sz="1200" dirty="0" smtClean="0"/>
              <a:t>  </a:t>
            </a:r>
            <a:r>
              <a:rPr lang="en-US" sz="1200" dirty="0"/>
              <a:t>Kumar </a:t>
            </a:r>
            <a:r>
              <a:rPr lang="en-US" sz="1200" dirty="0" err="1"/>
              <a:t>sahu</a:t>
            </a:r>
            <a:r>
              <a:rPr lang="en-US" sz="1200" dirty="0"/>
              <a:t> </a:t>
            </a:r>
          </a:p>
          <a:p>
            <a:r>
              <a:rPr lang="en-US" sz="1200" dirty="0"/>
              <a:t>(2) Ashok </a:t>
            </a:r>
            <a:r>
              <a:rPr lang="en-US" sz="1200" dirty="0" err="1"/>
              <a:t>Chouhan</a:t>
            </a:r>
            <a:endParaRPr lang="en-US" sz="1200" dirty="0"/>
          </a:p>
          <a:p>
            <a:r>
              <a:rPr lang="en-US" sz="1200" b="1" dirty="0">
                <a:solidFill>
                  <a:srgbClr val="FF0000"/>
                </a:solidFill>
              </a:rPr>
              <a:t>(3) </a:t>
            </a:r>
            <a:r>
              <a:rPr lang="en-US" sz="1200" b="1" dirty="0" smtClean="0">
                <a:solidFill>
                  <a:srgbClr val="FF0000"/>
                </a:solidFill>
              </a:rPr>
              <a:t>Vacant-1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7454" y="4242062"/>
            <a:ext cx="1689746" cy="116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/>
              <a:t>Fire </a:t>
            </a:r>
            <a:r>
              <a:rPr lang="en-US" sz="1400" b="1" u="sng" dirty="0" smtClean="0"/>
              <a:t>Man-3</a:t>
            </a:r>
            <a:endParaRPr lang="en-US" sz="1400" b="1" u="sng" dirty="0"/>
          </a:p>
          <a:p>
            <a:r>
              <a:rPr lang="en-US" sz="1200" dirty="0" smtClean="0"/>
              <a:t>(1) </a:t>
            </a:r>
            <a:r>
              <a:rPr lang="en-US" sz="1200" dirty="0" err="1"/>
              <a:t>Md</a:t>
            </a:r>
            <a:r>
              <a:rPr lang="en-US" sz="1200" dirty="0"/>
              <a:t> .</a:t>
            </a:r>
            <a:r>
              <a:rPr lang="en-US" sz="1200" dirty="0" err="1"/>
              <a:t>Istiyak</a:t>
            </a:r>
            <a:r>
              <a:rPr lang="en-US" sz="1200" dirty="0"/>
              <a:t> </a:t>
            </a:r>
            <a:r>
              <a:rPr lang="en-US" sz="1200" dirty="0" err="1"/>
              <a:t>ali</a:t>
            </a:r>
            <a:r>
              <a:rPr lang="en-US" sz="1200" dirty="0"/>
              <a:t> </a:t>
            </a:r>
          </a:p>
          <a:p>
            <a:r>
              <a:rPr lang="en-US" sz="1200" dirty="0" smtClean="0"/>
              <a:t>(2)Vicky </a:t>
            </a:r>
            <a:r>
              <a:rPr lang="en-US" sz="1200" dirty="0" err="1" smtClean="0"/>
              <a:t>yadav</a:t>
            </a:r>
            <a:endParaRPr lang="en-US" sz="1200" dirty="0" smtClean="0"/>
          </a:p>
          <a:p>
            <a:r>
              <a:rPr lang="en-US" sz="1200" b="1" dirty="0" smtClean="0">
                <a:solidFill>
                  <a:srgbClr val="FF0000"/>
                </a:solidFill>
              </a:rPr>
              <a:t>(3) Vacant-1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3177765" y="2409841"/>
            <a:ext cx="107128" cy="393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77455" y="2802924"/>
            <a:ext cx="1184766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LFM-2 </a:t>
            </a:r>
            <a:r>
              <a:rPr lang="en-US" sz="1400" dirty="0"/>
              <a:t>Narendra </a:t>
            </a:r>
            <a:r>
              <a:rPr lang="en-US" sz="1400" dirty="0" err="1"/>
              <a:t>Shrivas</a:t>
            </a:r>
            <a:r>
              <a:rPr lang="en-US" sz="1400" dirty="0"/>
              <a:t> 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652977" y="2769715"/>
            <a:ext cx="1184766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LFM-4 </a:t>
            </a:r>
            <a:r>
              <a:rPr lang="en-US" sz="1400" b="1" dirty="0" smtClean="0">
                <a:solidFill>
                  <a:srgbClr val="FF0000"/>
                </a:solidFill>
              </a:rPr>
              <a:t>VACANT-1</a:t>
            </a:r>
          </a:p>
          <a:p>
            <a:pPr algn="ctr"/>
            <a:endParaRPr lang="en-US" dirty="0"/>
          </a:p>
        </p:txBody>
      </p:sp>
      <p:sp>
        <p:nvSpPr>
          <p:cNvPr id="32" name="Flowchart: Process 31"/>
          <p:cNvSpPr/>
          <p:nvPr/>
        </p:nvSpPr>
        <p:spPr>
          <a:xfrm>
            <a:off x="3409229" y="25281"/>
            <a:ext cx="2240283" cy="7364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PLANT HEAD,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Vacant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84468" y="1676400"/>
            <a:ext cx="1368724" cy="611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FIRE</a:t>
            </a:r>
          </a:p>
          <a:p>
            <a:pPr algn="ctr"/>
            <a:r>
              <a:rPr lang="en-US" sz="1400" dirty="0" smtClean="0"/>
              <a:t> MRITUJA </a:t>
            </a:r>
          </a:p>
          <a:p>
            <a:pPr algn="ctr"/>
            <a:r>
              <a:rPr lang="en-US" sz="1400" dirty="0" smtClean="0"/>
              <a:t>(Sr. Officer)</a:t>
            </a:r>
          </a:p>
          <a:p>
            <a:pPr algn="ctr"/>
            <a:endParaRPr lang="en-US" dirty="0"/>
          </a:p>
        </p:txBody>
      </p:sp>
      <p:sp>
        <p:nvSpPr>
          <p:cNvPr id="35" name="Down Arrow 34"/>
          <p:cNvSpPr/>
          <p:nvPr/>
        </p:nvSpPr>
        <p:spPr>
          <a:xfrm>
            <a:off x="698202" y="2410501"/>
            <a:ext cx="107128" cy="393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5655040" y="2376633"/>
            <a:ext cx="107128" cy="393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8256181" y="2376632"/>
            <a:ext cx="107128" cy="393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16221" y="2769716"/>
            <a:ext cx="1184766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LFM-3 </a:t>
            </a:r>
            <a:r>
              <a:rPr lang="en-US" sz="1400" b="1" dirty="0" smtClean="0">
                <a:solidFill>
                  <a:srgbClr val="FF0000"/>
                </a:solidFill>
              </a:rPr>
              <a:t>VACANT-1</a:t>
            </a:r>
          </a:p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30963" y="344016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5403804" y="337602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65038" y="344016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7951381" y="337602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01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52977" y="4220973"/>
            <a:ext cx="1232545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u="sng" dirty="0">
                <a:solidFill>
                  <a:schemeClr val="bg1"/>
                </a:solidFill>
              </a:rPr>
              <a:t>Fire Man-3</a:t>
            </a:r>
          </a:p>
          <a:p>
            <a:r>
              <a:rPr lang="en-US" sz="1100" dirty="0" smtClean="0"/>
              <a:t>(1) Naresh </a:t>
            </a:r>
            <a:r>
              <a:rPr lang="en-US" sz="1100" dirty="0"/>
              <a:t>Prasad </a:t>
            </a:r>
            <a:r>
              <a:rPr lang="en-US" sz="1100" dirty="0" err="1"/>
              <a:t>Kewat</a:t>
            </a:r>
            <a:r>
              <a:rPr lang="en-US" sz="1100" dirty="0"/>
              <a:t>                          </a:t>
            </a:r>
            <a:r>
              <a:rPr lang="en-US" sz="1100" dirty="0" smtClean="0"/>
              <a:t>(</a:t>
            </a:r>
            <a:r>
              <a:rPr lang="en-US" sz="1100" dirty="0"/>
              <a:t>2</a:t>
            </a:r>
            <a:r>
              <a:rPr lang="en-US" sz="1100" dirty="0" smtClean="0"/>
              <a:t>) </a:t>
            </a:r>
            <a:r>
              <a:rPr lang="en-US" sz="1100" dirty="0" err="1"/>
              <a:t>Pahar</a:t>
            </a:r>
            <a:r>
              <a:rPr lang="en-US" sz="1100" dirty="0"/>
              <a:t> </a:t>
            </a:r>
            <a:r>
              <a:rPr lang="en-US" sz="1200" dirty="0" err="1" smtClean="0"/>
              <a:t>singh</a:t>
            </a:r>
            <a:endParaRPr lang="en-US" sz="1200" dirty="0" smtClean="0"/>
          </a:p>
          <a:p>
            <a:r>
              <a:rPr lang="en-US" sz="1200" b="1" dirty="0" smtClean="0">
                <a:solidFill>
                  <a:srgbClr val="FF0000"/>
                </a:solidFill>
              </a:rPr>
              <a:t>(3) Vacant -1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68442" y="4237820"/>
            <a:ext cx="1232545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/>
              <a:t>Fire Man-3</a:t>
            </a:r>
          </a:p>
          <a:p>
            <a:r>
              <a:rPr lang="en-US" sz="1200" dirty="0" smtClean="0"/>
              <a:t>(1) </a:t>
            </a:r>
            <a:r>
              <a:rPr lang="en-US" sz="1200" dirty="0" err="1" smtClean="0"/>
              <a:t>Neeraj</a:t>
            </a:r>
            <a:r>
              <a:rPr lang="en-US" sz="1200" dirty="0" smtClean="0"/>
              <a:t> </a:t>
            </a:r>
            <a:r>
              <a:rPr lang="en-US" sz="1200" dirty="0" err="1"/>
              <a:t>karsh</a:t>
            </a:r>
            <a:endParaRPr lang="en-US" sz="1200" dirty="0"/>
          </a:p>
          <a:p>
            <a:r>
              <a:rPr lang="en-US" sz="1200" dirty="0" smtClean="0"/>
              <a:t>(2) </a:t>
            </a:r>
            <a:r>
              <a:rPr lang="en-US" sz="1200" dirty="0" err="1" smtClean="0"/>
              <a:t>Umesh</a:t>
            </a:r>
            <a:r>
              <a:rPr lang="en-US" sz="1200" dirty="0" smtClean="0"/>
              <a:t> Yadav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(3</a:t>
            </a:r>
            <a:r>
              <a:rPr lang="en-US" sz="1200" dirty="0">
                <a:solidFill>
                  <a:schemeClr val="bg1"/>
                </a:solidFill>
              </a:rPr>
              <a:t>) )Sanjay das </a:t>
            </a:r>
          </a:p>
        </p:txBody>
      </p:sp>
      <p:sp>
        <p:nvSpPr>
          <p:cNvPr id="52" name="Down Arrow 51"/>
          <p:cNvSpPr/>
          <p:nvPr/>
        </p:nvSpPr>
        <p:spPr>
          <a:xfrm>
            <a:off x="5648589" y="3687573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8267716" y="3653066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243642" y="5099372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8390535" y="5039091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02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744182" y="5099372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03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643263" y="516279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02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030404" y="185867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228600" y="152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FIRE &amp; SAFETY -Structure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726653" y="911179"/>
            <a:ext cx="1478742" cy="640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FIRE &amp; SAFETY Deepak </a:t>
            </a:r>
            <a:r>
              <a:rPr lang="en-US" sz="1400" dirty="0" err="1" smtClean="0"/>
              <a:t>Sahoo</a:t>
            </a:r>
            <a:endParaRPr lang="en-US" sz="1400" dirty="0" smtClean="0"/>
          </a:p>
          <a:p>
            <a:pPr algn="ctr"/>
            <a:r>
              <a:rPr lang="en-US" sz="1400" dirty="0" smtClean="0"/>
              <a:t>(Sr. Officer)</a:t>
            </a:r>
          </a:p>
          <a:p>
            <a:pPr algn="ctr"/>
            <a:endParaRPr lang="en-US" dirty="0"/>
          </a:p>
        </p:txBody>
      </p:sp>
      <p:sp>
        <p:nvSpPr>
          <p:cNvPr id="61" name="Down Arrow 60"/>
          <p:cNvSpPr/>
          <p:nvPr/>
        </p:nvSpPr>
        <p:spPr>
          <a:xfrm>
            <a:off x="4481573" y="2238977"/>
            <a:ext cx="95593" cy="141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4513821" y="1551365"/>
            <a:ext cx="73182" cy="122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34243"/>
              </p:ext>
            </p:extLst>
          </p:nvPr>
        </p:nvGraphicFramePr>
        <p:xfrm>
          <a:off x="6815548" y="55096"/>
          <a:ext cx="22823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52"/>
                <a:gridCol w="533400"/>
                <a:gridCol w="672056"/>
                <a:gridCol w="5010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16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9" name="Oval 58"/>
          <p:cNvSpPr/>
          <p:nvPr/>
        </p:nvSpPr>
        <p:spPr>
          <a:xfrm>
            <a:off x="4878004" y="127914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own Arrow 38"/>
          <p:cNvSpPr/>
          <p:nvPr/>
        </p:nvSpPr>
        <p:spPr>
          <a:xfrm>
            <a:off x="577169" y="2278598"/>
            <a:ext cx="95593" cy="3469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52882" y="4378882"/>
            <a:ext cx="1447800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HR Asst.</a:t>
            </a:r>
          </a:p>
          <a:p>
            <a:pPr algn="ctr"/>
            <a:r>
              <a:rPr lang="en-US" sz="1400" dirty="0" err="1" smtClean="0"/>
              <a:t>Pawan</a:t>
            </a:r>
            <a:endParaRPr lang="en-US" sz="1600" dirty="0" smtClean="0"/>
          </a:p>
          <a:p>
            <a:pPr algn="ctr"/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7046619" y="4397583"/>
            <a:ext cx="1422068" cy="88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Store</a:t>
            </a:r>
            <a:endParaRPr lang="en-US" sz="1400" dirty="0"/>
          </a:p>
          <a:p>
            <a:pPr algn="ctr"/>
            <a:r>
              <a:rPr lang="en-US" sz="1400" dirty="0" err="1"/>
              <a:t>Shekh</a:t>
            </a:r>
            <a:r>
              <a:rPr lang="en-US" sz="1400" dirty="0"/>
              <a:t> </a:t>
            </a:r>
            <a:r>
              <a:rPr lang="en-US" sz="1400" dirty="0" err="1"/>
              <a:t>Shadat</a:t>
            </a:r>
            <a:r>
              <a:rPr lang="en-US" sz="1400" dirty="0"/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7351" y="2656923"/>
            <a:ext cx="1085649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Paramedical </a:t>
            </a:r>
            <a:r>
              <a:rPr lang="en-US" sz="1400" dirty="0" err="1" smtClean="0"/>
              <a:t>Mukesh</a:t>
            </a:r>
            <a:r>
              <a:rPr lang="en-US" sz="1400" dirty="0" smtClean="0"/>
              <a:t> </a:t>
            </a:r>
            <a:r>
              <a:rPr lang="en-US" sz="1400" dirty="0" err="1" smtClean="0"/>
              <a:t>Rathore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2384304" y="2687697"/>
            <a:ext cx="1113617" cy="906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Paramedical </a:t>
            </a:r>
            <a:r>
              <a:rPr lang="en-US" sz="1400" dirty="0" err="1" smtClean="0"/>
              <a:t>Kamaljeet</a:t>
            </a:r>
            <a:r>
              <a:rPr lang="en-US" sz="1400" dirty="0" smtClean="0"/>
              <a:t> Singh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1201258" y="2676172"/>
            <a:ext cx="1117222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Paramedical Anil </a:t>
            </a:r>
            <a:r>
              <a:rPr lang="en-US" sz="1400" dirty="0" err="1" smtClean="0"/>
              <a:t>Maravi</a:t>
            </a:r>
            <a:r>
              <a:rPr lang="en-US" sz="1400" dirty="0" smtClean="0"/>
              <a:t> (Lab Tech)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 flipV="1">
            <a:off x="577169" y="2234677"/>
            <a:ext cx="3541593" cy="7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32584" y="4376006"/>
            <a:ext cx="1101804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Driver </a:t>
            </a:r>
            <a:r>
              <a:rPr lang="en-US" sz="1400" dirty="0" smtClean="0"/>
              <a:t>(Mahesh)</a:t>
            </a:r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12" name="Down Arrow 11"/>
          <p:cNvSpPr/>
          <p:nvPr/>
        </p:nvSpPr>
        <p:spPr>
          <a:xfrm>
            <a:off x="1701310" y="2234677"/>
            <a:ext cx="95593" cy="441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438755" y="302622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387893" y="300487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955267" y="2281390"/>
            <a:ext cx="95593" cy="358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215318" y="1646207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7100" y="4365951"/>
            <a:ext cx="1188347" cy="91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Driver (</a:t>
            </a:r>
            <a:r>
              <a:rPr lang="en-US" sz="1400" dirty="0" err="1" smtClean="0"/>
              <a:t>Vikram</a:t>
            </a:r>
            <a:r>
              <a:rPr lang="en-US" sz="1400" dirty="0" smtClean="0"/>
              <a:t>)</a:t>
            </a:r>
          </a:p>
          <a:p>
            <a:pPr algn="ctr"/>
            <a:endParaRPr lang="en-US" sz="1400" dirty="0"/>
          </a:p>
        </p:txBody>
      </p:sp>
      <p:sp>
        <p:nvSpPr>
          <p:cNvPr id="21" name="Down Arrow 20"/>
          <p:cNvSpPr/>
          <p:nvPr/>
        </p:nvSpPr>
        <p:spPr>
          <a:xfrm>
            <a:off x="1125289" y="877607"/>
            <a:ext cx="96940" cy="18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158422" y="4356580"/>
            <a:ext cx="1142850" cy="1574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Deputed Emp.</a:t>
            </a:r>
          </a:p>
          <a:p>
            <a:pPr algn="ctr"/>
            <a:r>
              <a:rPr lang="en-US" sz="1400" dirty="0" err="1" smtClean="0"/>
              <a:t>Jogi</a:t>
            </a:r>
            <a:r>
              <a:rPr lang="en-US" sz="1400" dirty="0" smtClean="0"/>
              <a:t> Lal </a:t>
            </a:r>
          </a:p>
          <a:p>
            <a:pPr algn="ctr"/>
            <a:r>
              <a:rPr lang="en-US" sz="1400" dirty="0" smtClean="0"/>
              <a:t>Office Boy</a:t>
            </a:r>
            <a:endParaRPr lang="en-US" sz="1400" dirty="0"/>
          </a:p>
          <a:p>
            <a:pPr algn="ctr"/>
            <a:r>
              <a:rPr lang="en-US" sz="1400" dirty="0" smtClean="0"/>
              <a:t>(Deputation from 30 MW)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5651298" y="4407638"/>
            <a:ext cx="1204999" cy="1154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Deputed Emp.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Store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Anil </a:t>
            </a:r>
            <a:r>
              <a:rPr lang="en-US" sz="1400" b="1" dirty="0" err="1" smtClean="0">
                <a:solidFill>
                  <a:schemeClr val="bg1"/>
                </a:solidFill>
              </a:rPr>
              <a:t>Dhadwal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03898" y="1099066"/>
            <a:ext cx="1982653" cy="825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HR </a:t>
            </a:r>
          </a:p>
          <a:p>
            <a:pPr algn="ctr"/>
            <a:r>
              <a:rPr lang="en-US" sz="1600" dirty="0" smtClean="0"/>
              <a:t>Santosh </a:t>
            </a:r>
            <a:r>
              <a:rPr lang="en-US" sz="1600" dirty="0" err="1" smtClean="0"/>
              <a:t>Prajapati</a:t>
            </a:r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2000" dirty="0"/>
          </a:p>
        </p:txBody>
      </p:sp>
      <p:sp>
        <p:nvSpPr>
          <p:cNvPr id="27" name="Flowchart: Process 26"/>
          <p:cNvSpPr/>
          <p:nvPr/>
        </p:nvSpPr>
        <p:spPr>
          <a:xfrm>
            <a:off x="3381306" y="25582"/>
            <a:ext cx="2154389" cy="5840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PLANT HEAD,</a:t>
            </a:r>
          </a:p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Sr.GM </a:t>
            </a:r>
          </a:p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(A.K. Singh)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80845" y="4047628"/>
            <a:ext cx="413121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flipV="1">
            <a:off x="2906224" y="777447"/>
            <a:ext cx="3337189" cy="7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27221" y="1089195"/>
            <a:ext cx="1600200" cy="1090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 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Deputed Emp.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STORE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 Store </a:t>
            </a:r>
            <a:r>
              <a:rPr lang="en-US" sz="1100" b="1" dirty="0">
                <a:solidFill>
                  <a:schemeClr val="bg1"/>
                </a:solidFill>
              </a:rPr>
              <a:t>Officer </a:t>
            </a:r>
            <a:r>
              <a:rPr lang="en-US" sz="1100" b="1" dirty="0" err="1">
                <a:solidFill>
                  <a:schemeClr val="bg1"/>
                </a:solidFill>
              </a:rPr>
              <a:t>Gajendra</a:t>
            </a:r>
            <a:r>
              <a:rPr lang="en-US" sz="1100" b="1" dirty="0">
                <a:solidFill>
                  <a:schemeClr val="bg1"/>
                </a:solidFill>
              </a:rPr>
              <a:t> </a:t>
            </a:r>
            <a:r>
              <a:rPr lang="en-US" sz="1100" b="1" dirty="0" err="1">
                <a:solidFill>
                  <a:schemeClr val="bg1"/>
                </a:solidFill>
              </a:rPr>
              <a:t>S</a:t>
            </a:r>
            <a:r>
              <a:rPr lang="en-US" sz="1100" b="1" dirty="0" err="1" smtClean="0">
                <a:solidFill>
                  <a:schemeClr val="bg1"/>
                </a:solidFill>
              </a:rPr>
              <a:t>ahu</a:t>
            </a:r>
            <a:endParaRPr lang="en-US" sz="1100" b="1" dirty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rgbClr val="7030A0"/>
              </a:solidFill>
            </a:endParaRPr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38" name="Down Arrow 37"/>
          <p:cNvSpPr/>
          <p:nvPr/>
        </p:nvSpPr>
        <p:spPr>
          <a:xfrm>
            <a:off x="6447397" y="1919094"/>
            <a:ext cx="152386" cy="2138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flipV="1">
            <a:off x="6243412" y="4043486"/>
            <a:ext cx="1483052" cy="4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3435689" y="4069356"/>
            <a:ext cx="47797" cy="283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2028985" y="4092216"/>
            <a:ext cx="47797" cy="261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552379" y="4087255"/>
            <a:ext cx="95591" cy="283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6218809" y="4057305"/>
            <a:ext cx="61587" cy="308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7709857" y="4063794"/>
            <a:ext cx="95593" cy="332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4648405" y="4092216"/>
            <a:ext cx="95593" cy="273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2877142" y="836022"/>
            <a:ext cx="103822" cy="2652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4286571" y="859731"/>
            <a:ext cx="95593" cy="229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6195616" y="813242"/>
            <a:ext cx="95593" cy="255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76473" y="3433946"/>
            <a:ext cx="609600" cy="247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354659" y="343394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2746060" y="345107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371636" y="501408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701311" y="5017701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178686" y="499901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8305800" y="514140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228600" y="152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HR-Structure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131313" y="1090530"/>
            <a:ext cx="1256580" cy="825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Medical</a:t>
            </a:r>
          </a:p>
          <a:p>
            <a:pPr algn="ctr"/>
            <a:r>
              <a:rPr lang="en-US" sz="1400" dirty="0" smtClean="0"/>
              <a:t> Doctor</a:t>
            </a:r>
          </a:p>
          <a:p>
            <a:pPr algn="ctr"/>
            <a:r>
              <a:rPr lang="en-US" sz="1400" dirty="0" smtClean="0"/>
              <a:t>Dr. </a:t>
            </a:r>
            <a:r>
              <a:rPr lang="en-US" sz="1400" dirty="0" err="1" smtClean="0"/>
              <a:t>Khumbhkar</a:t>
            </a:r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336973"/>
              </p:ext>
            </p:extLst>
          </p:nvPr>
        </p:nvGraphicFramePr>
        <p:xfrm>
          <a:off x="6879631" y="44369"/>
          <a:ext cx="2223662" cy="73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864"/>
                <a:gridCol w="671783"/>
                <a:gridCol w="825015"/>
              </a:tblGrid>
              <a:tr h="4021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635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13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13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4" name="Down Arrow 63"/>
          <p:cNvSpPr/>
          <p:nvPr/>
        </p:nvSpPr>
        <p:spPr>
          <a:xfrm>
            <a:off x="4034388" y="2263712"/>
            <a:ext cx="98029" cy="405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587531" y="2660366"/>
            <a:ext cx="893714" cy="1341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  <a:r>
              <a:rPr lang="en-US" sz="1400" dirty="0" smtClean="0"/>
              <a:t>1. Sat </a:t>
            </a:r>
            <a:r>
              <a:rPr lang="en-US" sz="1400" dirty="0"/>
              <a:t>Kumar </a:t>
            </a:r>
            <a:r>
              <a:rPr lang="en-US" sz="1400" dirty="0" smtClean="0"/>
              <a:t>/ 2. </a:t>
            </a:r>
            <a:r>
              <a:rPr lang="en-US" sz="1400" dirty="0" err="1" smtClean="0"/>
              <a:t>Santosh</a:t>
            </a:r>
            <a:r>
              <a:rPr lang="en-US" sz="1400" dirty="0" smtClean="0"/>
              <a:t> / 3. </a:t>
            </a:r>
            <a:r>
              <a:rPr lang="en-US" sz="1400" dirty="0" err="1" smtClean="0"/>
              <a:t>Lata</a:t>
            </a:r>
            <a:r>
              <a:rPr lang="en-US" sz="1400" dirty="0" smtClean="0"/>
              <a:t> </a:t>
            </a:r>
            <a:r>
              <a:rPr lang="en-US" sz="1400" dirty="0" err="1" smtClean="0"/>
              <a:t>Kanwar</a:t>
            </a:r>
            <a:endParaRPr lang="en-US" sz="1400" dirty="0"/>
          </a:p>
        </p:txBody>
      </p:sp>
      <p:sp>
        <p:nvSpPr>
          <p:cNvPr id="68" name="Oval 67"/>
          <p:cNvSpPr/>
          <p:nvPr/>
        </p:nvSpPr>
        <p:spPr>
          <a:xfrm>
            <a:off x="4355171" y="370165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 flipV="1">
            <a:off x="1173759" y="791450"/>
            <a:ext cx="1732465" cy="68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857514" y="167168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2569086" y="167168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0" y="87760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52588"/>
              </p:ext>
            </p:extLst>
          </p:nvPr>
        </p:nvGraphicFramePr>
        <p:xfrm>
          <a:off x="6815548" y="55096"/>
          <a:ext cx="22823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52"/>
                <a:gridCol w="533400"/>
                <a:gridCol w="672056"/>
                <a:gridCol w="5010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3" name="Rectangle 72"/>
          <p:cNvSpPr/>
          <p:nvPr/>
        </p:nvSpPr>
        <p:spPr>
          <a:xfrm>
            <a:off x="431966" y="1068529"/>
            <a:ext cx="1422068" cy="88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Security  </a:t>
            </a:r>
            <a:r>
              <a:rPr lang="en-US" sz="1400" dirty="0" err="1" smtClean="0"/>
              <a:t>Nagi</a:t>
            </a:r>
            <a:endParaRPr lang="en-US" sz="1400" dirty="0"/>
          </a:p>
        </p:txBody>
      </p:sp>
      <p:sp>
        <p:nvSpPr>
          <p:cNvPr id="74" name="Down Arrow 73"/>
          <p:cNvSpPr/>
          <p:nvPr/>
        </p:nvSpPr>
        <p:spPr>
          <a:xfrm>
            <a:off x="5515310" y="859731"/>
            <a:ext cx="152386" cy="2138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801255" y="2997942"/>
            <a:ext cx="1543327" cy="714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ENVIRONMENT</a:t>
            </a:r>
          </a:p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Kundan</a:t>
            </a:r>
            <a:r>
              <a:rPr lang="en-US" sz="1400" b="1" dirty="0" smtClean="0">
                <a:solidFill>
                  <a:schemeClr val="bg1"/>
                </a:solidFill>
              </a:rPr>
              <a:t> Singh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5621106" y="3594029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32527" y="3288287"/>
            <a:ext cx="1572893" cy="94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Ash Brick </a:t>
            </a:r>
            <a:r>
              <a:rPr lang="en-US" sz="1400" dirty="0" smtClean="0">
                <a:solidFill>
                  <a:prstClr val="white"/>
                </a:solidFill>
              </a:rPr>
              <a:t>Plant &amp; Ash Disposal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</a:rPr>
              <a:t>Supervisor</a:t>
            </a: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Suresh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45838" y="976151"/>
            <a:ext cx="1659583" cy="798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HEAD (O&amp;M)</a:t>
            </a:r>
          </a:p>
          <a:p>
            <a:pPr algn="ctr"/>
            <a:r>
              <a:rPr lang="en-US" sz="1400" dirty="0"/>
              <a:t> </a:t>
            </a:r>
            <a:r>
              <a:rPr lang="en-US" sz="1400" dirty="0" smtClean="0"/>
              <a:t>Vacant</a:t>
            </a:r>
            <a:endParaRPr lang="en-US" sz="1400" dirty="0"/>
          </a:p>
        </p:txBody>
      </p:sp>
      <p:sp>
        <p:nvSpPr>
          <p:cNvPr id="52" name="Down Arrow 51"/>
          <p:cNvSpPr/>
          <p:nvPr/>
        </p:nvSpPr>
        <p:spPr>
          <a:xfrm>
            <a:off x="4296630" y="1759879"/>
            <a:ext cx="158000" cy="246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16630" y="228599"/>
            <a:ext cx="1600200" cy="533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Civil-</a:t>
            </a:r>
            <a:r>
              <a:rPr lang="en-US" dirty="0" smtClean="0">
                <a:solidFill>
                  <a:prstClr val="white"/>
                </a:solidFill>
                <a:latin typeface="Cambria" panose="02040503050406030204" pitchFamily="18" charset="0"/>
              </a:rPr>
              <a:t>Structure</a:t>
            </a:r>
            <a:endParaRPr lang="en-US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4299430" y="2988213"/>
            <a:ext cx="152400" cy="291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32528" y="2006769"/>
            <a:ext cx="1617325" cy="975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Civil </a:t>
            </a:r>
          </a:p>
          <a:p>
            <a:pPr algn="ctr"/>
            <a:r>
              <a:rPr lang="en-US" sz="1400" dirty="0" err="1" smtClean="0"/>
              <a:t>Asst</a:t>
            </a:r>
            <a:r>
              <a:rPr lang="en-US" sz="1400" dirty="0" smtClean="0"/>
              <a:t> Mgr.</a:t>
            </a:r>
            <a:endParaRPr lang="en-US" sz="1400" dirty="0"/>
          </a:p>
          <a:p>
            <a:pPr algn="ctr"/>
            <a:r>
              <a:rPr lang="en-US" sz="1400" dirty="0" err="1" smtClean="0"/>
              <a:t>Nitesh</a:t>
            </a:r>
            <a:r>
              <a:rPr lang="en-US" sz="1400" dirty="0" smtClean="0"/>
              <a:t> </a:t>
            </a:r>
            <a:r>
              <a:rPr lang="en-US" sz="1400" dirty="0" err="1" smtClean="0"/>
              <a:t>Shrivastav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640253" y="3928163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813930"/>
              </p:ext>
            </p:extLst>
          </p:nvPr>
        </p:nvGraphicFramePr>
        <p:xfrm>
          <a:off x="6815548" y="55096"/>
          <a:ext cx="22823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52"/>
                <a:gridCol w="533400"/>
                <a:gridCol w="672056"/>
                <a:gridCol w="5010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 flipV="1">
            <a:off x="707203" y="2643779"/>
            <a:ext cx="7893865" cy="52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4564644" y="1815237"/>
            <a:ext cx="178982" cy="811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3581400" y="533400"/>
            <a:ext cx="2133599" cy="128805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PLANT HEAD,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Vacant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685381" y="2695802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9503" y="3248802"/>
            <a:ext cx="1295400" cy="931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HR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Santosh</a:t>
            </a:r>
            <a:r>
              <a:rPr lang="en-US" sz="1400" dirty="0" smtClean="0"/>
              <a:t> </a:t>
            </a:r>
            <a:r>
              <a:rPr lang="en-US" sz="1400" dirty="0" err="1" smtClean="0"/>
              <a:t>Prajapati</a:t>
            </a:r>
            <a:r>
              <a:rPr lang="en-US" sz="1400" dirty="0" smtClean="0"/>
              <a:t>)</a:t>
            </a:r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971800" y="3236054"/>
            <a:ext cx="1524000" cy="92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HEAD (O&amp;M)</a:t>
            </a:r>
          </a:p>
          <a:p>
            <a:pPr algn="ctr"/>
            <a:r>
              <a:rPr lang="en-US" sz="1400" dirty="0" smtClean="0"/>
              <a:t> Add.GM</a:t>
            </a: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Pradeep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Shukla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2228106" y="2695802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5547865" y="2643779"/>
            <a:ext cx="95593" cy="571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508536" y="3271148"/>
            <a:ext cx="1371600" cy="887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 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STORE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 Store Officer</a:t>
            </a:r>
          </a:p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Gajendra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sahu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800600" y="3244680"/>
            <a:ext cx="1375520" cy="878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SECURITY</a:t>
            </a:r>
          </a:p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Incharge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dirty="0" smtClean="0"/>
              <a:t>Negi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280549" y="3273435"/>
            <a:ext cx="1260552" cy="882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FIRE &amp; SAFETY</a:t>
            </a:r>
          </a:p>
          <a:p>
            <a:pPr algn="ctr"/>
            <a:r>
              <a:rPr lang="en-US" sz="1400" dirty="0" smtClean="0"/>
              <a:t> Asst. Manager</a:t>
            </a:r>
          </a:p>
          <a:p>
            <a:pPr algn="ctr"/>
            <a:r>
              <a:rPr lang="en-US" sz="1400" dirty="0" smtClean="0"/>
              <a:t>Deepak </a:t>
            </a:r>
            <a:r>
              <a:rPr lang="en-US" sz="1400" dirty="0" err="1"/>
              <a:t>Sahoo</a:t>
            </a:r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6966788" y="2651361"/>
            <a:ext cx="128575" cy="5565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593586" y="2682862"/>
            <a:ext cx="83720" cy="1860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756869" y="2669790"/>
            <a:ext cx="9559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80549" y="1388900"/>
            <a:ext cx="1949050" cy="97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O&amp;E </a:t>
            </a:r>
          </a:p>
          <a:p>
            <a:pPr algn="ctr"/>
            <a:r>
              <a:rPr lang="en-US" sz="1400" dirty="0" smtClean="0"/>
              <a:t> Dy. Manager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/>
              <a:t>Manoj</a:t>
            </a:r>
            <a:r>
              <a:rPr lang="en-US" sz="1400" dirty="0"/>
              <a:t> </a:t>
            </a:r>
            <a:r>
              <a:rPr lang="en-US" sz="1400" dirty="0" err="1" smtClean="0"/>
              <a:t>sahu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endParaRPr lang="en-US" sz="1400" b="1" dirty="0" smtClean="0"/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61351" y="3269122"/>
            <a:ext cx="1482649" cy="939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Switch yard HOD</a:t>
            </a:r>
          </a:p>
          <a:p>
            <a:pPr algn="ctr"/>
            <a:r>
              <a:rPr lang="en-US" sz="1400" dirty="0" smtClean="0"/>
              <a:t>Sr. Manager</a:t>
            </a:r>
          </a:p>
          <a:p>
            <a:pPr algn="ctr"/>
            <a:r>
              <a:rPr lang="en-US" sz="1400" dirty="0" err="1" smtClean="0"/>
              <a:t>Subhojit</a:t>
            </a:r>
            <a:r>
              <a:rPr lang="en-US" sz="1400" dirty="0" smtClean="0"/>
              <a:t> </a:t>
            </a:r>
            <a:r>
              <a:rPr lang="en-US" sz="1400" dirty="0" err="1" smtClean="0"/>
              <a:t>Mahato</a:t>
            </a:r>
            <a:r>
              <a:rPr lang="en-US" sz="1400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7051751" y="204090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065887" y="390853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Plant </a:t>
            </a:r>
            <a:r>
              <a:rPr lang="en-US" b="1" dirty="0"/>
              <a:t>Org. Structure</a:t>
            </a:r>
          </a:p>
        </p:txBody>
      </p:sp>
      <p:sp>
        <p:nvSpPr>
          <p:cNvPr id="35" name="Oval 34"/>
          <p:cNvSpPr/>
          <p:nvPr/>
        </p:nvSpPr>
        <p:spPr>
          <a:xfrm>
            <a:off x="4343399" y="1567831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52462" y="4543527"/>
            <a:ext cx="1635898" cy="714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Medical</a:t>
            </a:r>
          </a:p>
          <a:p>
            <a:pPr algn="ctr"/>
            <a:r>
              <a:rPr lang="en-US" sz="1400" dirty="0" smtClean="0"/>
              <a:t>Dr. </a:t>
            </a:r>
            <a:r>
              <a:rPr lang="en-US" sz="1400" dirty="0" err="1" smtClean="0"/>
              <a:t>P.R.Khumbhkar</a:t>
            </a:r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37" name="Down Arrow 36"/>
          <p:cNvSpPr/>
          <p:nvPr/>
        </p:nvSpPr>
        <p:spPr>
          <a:xfrm>
            <a:off x="8486346" y="2643779"/>
            <a:ext cx="116947" cy="6009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otched Right Arrow 1"/>
          <p:cNvSpPr/>
          <p:nvPr/>
        </p:nvSpPr>
        <p:spPr>
          <a:xfrm>
            <a:off x="5714999" y="1614307"/>
            <a:ext cx="565551" cy="12370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93117" y="1388900"/>
            <a:ext cx="1949050" cy="97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b="1" dirty="0" smtClean="0"/>
              <a:t> </a:t>
            </a:r>
            <a:r>
              <a:rPr lang="en-US" sz="1400" b="1" dirty="0" smtClean="0"/>
              <a:t>Planning</a:t>
            </a:r>
          </a:p>
          <a:p>
            <a:pPr algn="ctr"/>
            <a:r>
              <a:rPr lang="en-US" sz="1400" dirty="0" smtClean="0"/>
              <a:t>  Manager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Anirban</a:t>
            </a:r>
            <a:r>
              <a:rPr lang="en-US" sz="1400" dirty="0" smtClean="0"/>
              <a:t> </a:t>
            </a:r>
            <a:r>
              <a:rPr lang="en-US" sz="1600" dirty="0" smtClean="0"/>
              <a:t>Chakraborty </a:t>
            </a:r>
            <a:endParaRPr lang="en-US" sz="1600" dirty="0"/>
          </a:p>
          <a:p>
            <a:pPr algn="ctr"/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endParaRPr lang="en-US" sz="1400" b="1" dirty="0" smtClean="0"/>
          </a:p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42167" y="1692291"/>
            <a:ext cx="45704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228106" y="211495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flipV="1">
            <a:off x="4593586" y="4349702"/>
            <a:ext cx="205901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997774" y="4543527"/>
            <a:ext cx="1543327" cy="714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ENVIRONMENT</a:t>
            </a:r>
          </a:p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Kundan</a:t>
            </a:r>
            <a:r>
              <a:rPr lang="en-US" sz="1400" b="1" dirty="0" smtClean="0">
                <a:solidFill>
                  <a:schemeClr val="bg1"/>
                </a:solidFill>
              </a:rPr>
              <a:t> Singh</a:t>
            </a:r>
            <a:endParaRPr lang="en-US" dirty="0"/>
          </a:p>
        </p:txBody>
      </p:sp>
      <p:sp>
        <p:nvSpPr>
          <p:cNvPr id="53" name="Down Arrow 52"/>
          <p:cNvSpPr/>
          <p:nvPr/>
        </p:nvSpPr>
        <p:spPr>
          <a:xfrm>
            <a:off x="6612619" y="4349702"/>
            <a:ext cx="64286" cy="278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0414" y="5300028"/>
            <a:ext cx="3360986" cy="1010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Other Location </a:t>
            </a:r>
          </a:p>
          <a:p>
            <a:r>
              <a:rPr lang="en-US" sz="1200" dirty="0" smtClean="0"/>
              <a:t>1. </a:t>
            </a:r>
            <a:r>
              <a:rPr lang="en-US" sz="1200" dirty="0" err="1" smtClean="0"/>
              <a:t>Sanjeev</a:t>
            </a:r>
            <a:r>
              <a:rPr lang="en-US" sz="1200" dirty="0" smtClean="0"/>
              <a:t> </a:t>
            </a:r>
            <a:r>
              <a:rPr lang="en-US" sz="1200" dirty="0" err="1" smtClean="0"/>
              <a:t>Choubey</a:t>
            </a:r>
            <a:r>
              <a:rPr lang="en-US" sz="1200" dirty="0" smtClean="0"/>
              <a:t>  (G.M) </a:t>
            </a:r>
            <a:r>
              <a:rPr lang="en-US" sz="1200" dirty="0" err="1" smtClean="0"/>
              <a:t>Dhanbad</a:t>
            </a:r>
            <a:r>
              <a:rPr lang="en-US" sz="1200" dirty="0" smtClean="0"/>
              <a:t>, 2. </a:t>
            </a:r>
            <a:r>
              <a:rPr lang="en-US" sz="1200" dirty="0" err="1" smtClean="0"/>
              <a:t>Inder</a:t>
            </a:r>
            <a:r>
              <a:rPr lang="en-US" sz="1200" dirty="0" smtClean="0"/>
              <a:t> Veer Singh (Manager) </a:t>
            </a:r>
            <a:r>
              <a:rPr lang="en-US" sz="1200" dirty="0" err="1" smtClean="0"/>
              <a:t>Manikpur</a:t>
            </a:r>
            <a:r>
              <a:rPr lang="en-US" sz="1200" dirty="0" smtClean="0"/>
              <a:t>, 3. </a:t>
            </a:r>
            <a:r>
              <a:rPr lang="en-US" sz="1200" dirty="0" err="1" smtClean="0"/>
              <a:t>Bhuan</a:t>
            </a:r>
            <a:r>
              <a:rPr lang="en-US" sz="1200" dirty="0" smtClean="0"/>
              <a:t> </a:t>
            </a:r>
            <a:r>
              <a:rPr lang="en-US" sz="1200" dirty="0" err="1" smtClean="0"/>
              <a:t>Bhasker</a:t>
            </a:r>
            <a:r>
              <a:rPr lang="en-US" sz="1200" dirty="0" smtClean="0"/>
              <a:t> (Asst. Manager) 63 M.W, 4. </a:t>
            </a:r>
            <a:r>
              <a:rPr lang="en-US" sz="1200" dirty="0" err="1" smtClean="0"/>
              <a:t>Abhishek</a:t>
            </a:r>
            <a:r>
              <a:rPr lang="en-US" sz="1200" dirty="0" smtClean="0"/>
              <a:t> </a:t>
            </a:r>
            <a:r>
              <a:rPr lang="en-US" sz="1200" dirty="0" err="1" smtClean="0"/>
              <a:t>Sukala</a:t>
            </a:r>
            <a:r>
              <a:rPr lang="en-US" sz="1200" dirty="0" smtClean="0"/>
              <a:t> (Sr. Engineer) RHQ, 5. </a:t>
            </a:r>
            <a:r>
              <a:rPr lang="en-US" sz="1200" dirty="0" err="1" smtClean="0"/>
              <a:t>Amit</a:t>
            </a:r>
            <a:r>
              <a:rPr lang="en-US" sz="1200" dirty="0" smtClean="0"/>
              <a:t>  (Engineer) </a:t>
            </a:r>
            <a:r>
              <a:rPr lang="en-US" sz="1200" dirty="0" err="1" smtClean="0"/>
              <a:t>Manikpur</a:t>
            </a:r>
            <a:r>
              <a:rPr lang="en-US" sz="1200" dirty="0" smtClean="0"/>
              <a:t>.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23176"/>
              </p:ext>
            </p:extLst>
          </p:nvPr>
        </p:nvGraphicFramePr>
        <p:xfrm>
          <a:off x="6476999" y="84589"/>
          <a:ext cx="2586903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/>
                <a:gridCol w="741169"/>
                <a:gridCol w="588992"/>
                <a:gridCol w="723341"/>
              </a:tblGrid>
              <a:tr h="37261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38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6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 flipV="1">
            <a:off x="714838" y="2489415"/>
            <a:ext cx="7719243" cy="69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4283276" y="2072613"/>
            <a:ext cx="143390" cy="392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714838" y="2502655"/>
            <a:ext cx="136267" cy="373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4569" y="2885520"/>
            <a:ext cx="1646208" cy="973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Electrical- </a:t>
            </a:r>
            <a:r>
              <a:rPr lang="en-US" sz="1400" b="1" dirty="0" err="1" smtClean="0"/>
              <a:t>Incharge</a:t>
            </a:r>
            <a:endParaRPr lang="en-US" sz="1400" b="1" dirty="0"/>
          </a:p>
          <a:p>
            <a:pPr algn="ctr"/>
            <a:r>
              <a:rPr lang="en-US" sz="1400" dirty="0" smtClean="0"/>
              <a:t>DGM </a:t>
            </a:r>
          </a:p>
          <a:p>
            <a:pPr algn="ctr"/>
            <a:r>
              <a:rPr lang="en-US" sz="1400" dirty="0" err="1" smtClean="0"/>
              <a:t>Suriya</a:t>
            </a:r>
            <a:r>
              <a:rPr lang="en-US" sz="1400" dirty="0" smtClean="0"/>
              <a:t> Kiran</a:t>
            </a:r>
          </a:p>
          <a:p>
            <a:pPr algn="ctr"/>
            <a:endParaRPr lang="en-US" dirty="0"/>
          </a:p>
        </p:txBody>
      </p:sp>
      <p:sp>
        <p:nvSpPr>
          <p:cNvPr id="44" name="Down Arrow 43"/>
          <p:cNvSpPr/>
          <p:nvPr/>
        </p:nvSpPr>
        <p:spPr>
          <a:xfrm>
            <a:off x="2597678" y="2491617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905000" y="2920026"/>
            <a:ext cx="1630461" cy="941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MMD-</a:t>
            </a:r>
            <a:r>
              <a:rPr lang="en-US" sz="1400" b="1" dirty="0" err="1" smtClean="0"/>
              <a:t>Incharge</a:t>
            </a:r>
            <a:endParaRPr lang="en-US" sz="1400" b="1" dirty="0"/>
          </a:p>
          <a:p>
            <a:pPr algn="ctr"/>
            <a:r>
              <a:rPr lang="en-US" sz="1400" dirty="0" smtClean="0"/>
              <a:t> DGM</a:t>
            </a:r>
          </a:p>
          <a:p>
            <a:pPr algn="ctr"/>
            <a:r>
              <a:rPr lang="en-US" dirty="0" smtClean="0"/>
              <a:t>Santosh </a:t>
            </a:r>
            <a:r>
              <a:rPr lang="en-US" dirty="0" err="1" smtClean="0"/>
              <a:t>sahu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892707" y="2937054"/>
            <a:ext cx="1443855" cy="947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C.I. </a:t>
            </a:r>
            <a:r>
              <a:rPr lang="en-US" sz="1400" b="1" dirty="0" err="1"/>
              <a:t>Incharge</a:t>
            </a:r>
            <a:endParaRPr lang="en-US" sz="1400" b="1" dirty="0"/>
          </a:p>
          <a:p>
            <a:pPr algn="ctr"/>
            <a:r>
              <a:rPr lang="en-US" sz="1400" dirty="0" err="1" smtClean="0"/>
              <a:t>Sr.Manager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smtClean="0"/>
              <a:t>Sunil Yadav</a:t>
            </a:r>
          </a:p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927894" y="4416818"/>
            <a:ext cx="1637298" cy="961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Operation </a:t>
            </a:r>
            <a:r>
              <a:rPr lang="en-US" sz="1400" dirty="0" err="1" smtClean="0"/>
              <a:t>Incharge</a:t>
            </a:r>
            <a:endParaRPr lang="en-US" sz="1400" dirty="0" smtClean="0"/>
          </a:p>
          <a:p>
            <a:pPr algn="ctr"/>
            <a:r>
              <a:rPr lang="en-US" sz="1400" dirty="0" smtClean="0"/>
              <a:t>Sr. Manager</a:t>
            </a:r>
            <a:endParaRPr lang="en-US" sz="1400" dirty="0"/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Manoj</a:t>
            </a:r>
            <a:r>
              <a:rPr lang="en-US" sz="1400" dirty="0" smtClean="0"/>
              <a:t> Singh</a:t>
            </a:r>
          </a:p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4283275" y="845388"/>
            <a:ext cx="143390" cy="4500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91400" y="2937054"/>
            <a:ext cx="1617325" cy="975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Civil </a:t>
            </a:r>
          </a:p>
          <a:p>
            <a:pPr algn="ctr"/>
            <a:r>
              <a:rPr lang="en-US" sz="1400" dirty="0" err="1" smtClean="0"/>
              <a:t>Asst</a:t>
            </a:r>
            <a:r>
              <a:rPr lang="en-US" sz="1400" dirty="0" smtClean="0"/>
              <a:t> Mgr.</a:t>
            </a:r>
            <a:endParaRPr lang="en-US" sz="1400" dirty="0"/>
          </a:p>
          <a:p>
            <a:pPr algn="ctr"/>
            <a:r>
              <a:rPr lang="en-US" sz="1400" dirty="0" err="1" smtClean="0"/>
              <a:t>Nitesh</a:t>
            </a:r>
            <a:r>
              <a:rPr lang="en-US" sz="1400" dirty="0" smtClean="0"/>
              <a:t> </a:t>
            </a:r>
            <a:r>
              <a:rPr lang="en-US" sz="1400" dirty="0" err="1" smtClean="0"/>
              <a:t>Shrivastav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895262" y="3651401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3" name="Flowchart: Process 32"/>
          <p:cNvSpPr/>
          <p:nvPr/>
        </p:nvSpPr>
        <p:spPr>
          <a:xfrm>
            <a:off x="3241891" y="76200"/>
            <a:ext cx="2334884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PLANT HEAD,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Vacant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>
            <a:off x="4724400" y="2535135"/>
            <a:ext cx="136267" cy="373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478368" y="2558442"/>
            <a:ext cx="136267" cy="373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8297814" y="2558443"/>
            <a:ext cx="136267" cy="3739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6305" y="359824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248400" y="361133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391769" y="5096623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597678" y="360472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28600" y="152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O&amp;M Org. Structure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926716" y="2923114"/>
            <a:ext cx="1752600" cy="929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WTP</a:t>
            </a:r>
          </a:p>
          <a:p>
            <a:pPr algn="ctr"/>
            <a:r>
              <a:rPr lang="en-US" sz="1200" dirty="0" smtClean="0"/>
              <a:t> Add.GM</a:t>
            </a:r>
          </a:p>
          <a:p>
            <a:pPr algn="ctr"/>
            <a:r>
              <a:rPr lang="en-US" sz="1400" dirty="0" err="1"/>
              <a:t>Prabhat</a:t>
            </a:r>
            <a:r>
              <a:rPr lang="en-US" sz="1400" dirty="0"/>
              <a:t> </a:t>
            </a:r>
            <a:r>
              <a:rPr lang="en-US" sz="1400" dirty="0" smtClean="0"/>
              <a:t>Chaudhary</a:t>
            </a:r>
          </a:p>
          <a:p>
            <a:pPr algn="ctr"/>
            <a:endParaRPr lang="en-US" sz="1400" dirty="0" smtClean="0"/>
          </a:p>
        </p:txBody>
      </p:sp>
      <p:sp>
        <p:nvSpPr>
          <p:cNvPr id="46" name="Oval 45"/>
          <p:cNvSpPr/>
          <p:nvPr/>
        </p:nvSpPr>
        <p:spPr>
          <a:xfrm>
            <a:off x="4498216" y="355530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7" name="Down Arrow 46"/>
          <p:cNvSpPr/>
          <p:nvPr/>
        </p:nvSpPr>
        <p:spPr>
          <a:xfrm>
            <a:off x="5746543" y="2570322"/>
            <a:ext cx="68133" cy="18326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3657600" y="2570322"/>
            <a:ext cx="136267" cy="1776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902478" y="4382276"/>
            <a:ext cx="1749848" cy="102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CHP-</a:t>
            </a:r>
            <a:r>
              <a:rPr lang="en-US" sz="1400" dirty="0" err="1" smtClean="0"/>
              <a:t>Incharge</a:t>
            </a:r>
            <a:endParaRPr lang="en-US" sz="1400" dirty="0"/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Dy. Mgr.</a:t>
            </a:r>
          </a:p>
          <a:p>
            <a:pPr algn="ctr"/>
            <a:r>
              <a:rPr lang="en-US" dirty="0" err="1" smtClean="0"/>
              <a:t>Avinash</a:t>
            </a:r>
            <a:r>
              <a:rPr lang="en-US" dirty="0" smtClean="0"/>
              <a:t> </a:t>
            </a:r>
            <a:r>
              <a:rPr lang="en-US" dirty="0" err="1" smtClean="0"/>
              <a:t>Kurmi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178881" y="516279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01528" y="1295399"/>
            <a:ext cx="1524000" cy="92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600" b="1" dirty="0" smtClean="0"/>
              <a:t>HEAD (O&amp;M)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Vacant</a:t>
            </a:r>
          </a:p>
          <a:p>
            <a:pPr algn="ctr"/>
            <a:endParaRPr lang="en-US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34159"/>
              </p:ext>
            </p:extLst>
          </p:nvPr>
        </p:nvGraphicFramePr>
        <p:xfrm>
          <a:off x="6448889" y="121386"/>
          <a:ext cx="2632774" cy="90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511"/>
                <a:gridCol w="735661"/>
                <a:gridCol w="599436"/>
                <a:gridCol w="736166"/>
              </a:tblGrid>
              <a:tr h="5644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Required 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ACBIL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635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1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 flipV="1">
            <a:off x="829042" y="1710356"/>
            <a:ext cx="705975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Process 39"/>
          <p:cNvSpPr/>
          <p:nvPr/>
        </p:nvSpPr>
        <p:spPr>
          <a:xfrm>
            <a:off x="3483813" y="838651"/>
            <a:ext cx="1666827" cy="6363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200" b="1" dirty="0" smtClean="0"/>
              <a:t>Operation </a:t>
            </a:r>
            <a:r>
              <a:rPr lang="en-US" sz="1200" b="1" dirty="0" err="1"/>
              <a:t>Incharge</a:t>
            </a:r>
            <a:endParaRPr lang="en-US" sz="1200" b="1" dirty="0"/>
          </a:p>
          <a:p>
            <a:pPr algn="ctr"/>
            <a:r>
              <a:rPr lang="en-US" sz="1200" b="1" dirty="0" smtClean="0"/>
              <a:t>Sr. Manager</a:t>
            </a:r>
            <a:endParaRPr lang="en-US" sz="1200" b="1" dirty="0"/>
          </a:p>
          <a:p>
            <a:pPr algn="ctr"/>
            <a:r>
              <a:rPr lang="en-US" sz="1200" b="1" dirty="0"/>
              <a:t> </a:t>
            </a:r>
            <a:r>
              <a:rPr lang="en-US" sz="1200" b="1" dirty="0" err="1"/>
              <a:t>Manoj</a:t>
            </a:r>
            <a:r>
              <a:rPr lang="en-US" sz="1200" b="1" dirty="0"/>
              <a:t> Singh</a:t>
            </a:r>
          </a:p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965" y="1979725"/>
            <a:ext cx="1856134" cy="790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Shift </a:t>
            </a:r>
            <a:r>
              <a:rPr lang="en-US" sz="1200" b="1" dirty="0"/>
              <a:t>Charge </a:t>
            </a:r>
            <a:r>
              <a:rPr lang="en-US" sz="1200" b="1" dirty="0" smtClean="0"/>
              <a:t>Engineer-1</a:t>
            </a:r>
            <a:r>
              <a:rPr lang="en-US" sz="1100" b="1" dirty="0" smtClean="0"/>
              <a:t>,</a:t>
            </a:r>
          </a:p>
          <a:p>
            <a:pPr algn="ctr"/>
            <a:r>
              <a:rPr lang="en-US" sz="1100" b="1" dirty="0" smtClean="0"/>
              <a:t>Dy. </a:t>
            </a:r>
            <a:r>
              <a:rPr lang="en-US" sz="1100" b="1" dirty="0" err="1" smtClean="0"/>
              <a:t>Mgr</a:t>
            </a:r>
            <a:endParaRPr lang="en-US" sz="1100" b="1" dirty="0" smtClean="0"/>
          </a:p>
          <a:p>
            <a:pPr algn="ctr"/>
            <a:r>
              <a:rPr lang="en-US" sz="1200" b="1" dirty="0" smtClean="0"/>
              <a:t>Ganesh </a:t>
            </a:r>
            <a:r>
              <a:rPr lang="en-US" sz="1200" b="1" dirty="0" err="1" smtClean="0"/>
              <a:t>Rathore</a:t>
            </a:r>
            <a:endParaRPr lang="en-US" sz="1200" b="1" dirty="0" smtClean="0"/>
          </a:p>
          <a:p>
            <a:pPr algn="ctr"/>
            <a:endParaRPr lang="en-US" sz="1400" b="1" dirty="0"/>
          </a:p>
        </p:txBody>
      </p:sp>
      <p:sp>
        <p:nvSpPr>
          <p:cNvPr id="45" name="Rectangle 44"/>
          <p:cNvSpPr/>
          <p:nvPr/>
        </p:nvSpPr>
        <p:spPr>
          <a:xfrm>
            <a:off x="2209091" y="1979725"/>
            <a:ext cx="1900152" cy="786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Shift </a:t>
            </a:r>
            <a:r>
              <a:rPr lang="en-US" sz="1200" dirty="0"/>
              <a:t>Charge </a:t>
            </a:r>
            <a:r>
              <a:rPr lang="en-US" sz="1200" dirty="0" smtClean="0"/>
              <a:t>Engineer-1</a:t>
            </a:r>
          </a:p>
          <a:p>
            <a:pPr algn="ctr"/>
            <a:r>
              <a:rPr lang="en-US" sz="1200" dirty="0" err="1" smtClean="0"/>
              <a:t>Dy.Mgr</a:t>
            </a:r>
            <a:endParaRPr lang="en-US" sz="1200" dirty="0" smtClean="0"/>
          </a:p>
          <a:p>
            <a:pPr algn="ctr"/>
            <a:r>
              <a:rPr lang="en-US" sz="1200" dirty="0" err="1"/>
              <a:t>Giriraj</a:t>
            </a:r>
            <a:r>
              <a:rPr lang="en-US" sz="1200" dirty="0"/>
              <a:t> Chandra</a:t>
            </a:r>
            <a:r>
              <a:rPr lang="en-US" sz="1200" dirty="0" smtClean="0"/>
              <a:t>,</a:t>
            </a:r>
          </a:p>
          <a:p>
            <a:pPr algn="ctr"/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498723" y="1984797"/>
            <a:ext cx="2054864" cy="742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200" dirty="0" smtClean="0"/>
              <a:t>Shift </a:t>
            </a:r>
            <a:r>
              <a:rPr lang="en-US" sz="1200" dirty="0"/>
              <a:t>Charge </a:t>
            </a:r>
            <a:r>
              <a:rPr lang="en-US" sz="1200" dirty="0" smtClean="0"/>
              <a:t>Engineer-1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200" dirty="0" err="1"/>
              <a:t>Dy.Mgr</a:t>
            </a:r>
            <a:endParaRPr lang="en-US" sz="1200" dirty="0"/>
          </a:p>
          <a:p>
            <a:pPr algn="ctr"/>
            <a:r>
              <a:rPr lang="en-US" sz="1200" dirty="0" smtClean="0"/>
              <a:t> </a:t>
            </a:r>
            <a:r>
              <a:rPr lang="en-US" sz="1200" dirty="0" err="1"/>
              <a:t>Subhasis</a:t>
            </a:r>
            <a:r>
              <a:rPr lang="en-US" sz="1200" dirty="0"/>
              <a:t> Manna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400" dirty="0" smtClean="0"/>
              <a:t> </a:t>
            </a: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796058" y="1756847"/>
            <a:ext cx="165474" cy="201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78817" y="1993598"/>
            <a:ext cx="2005332" cy="725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Shift </a:t>
            </a:r>
            <a:r>
              <a:rPr lang="en-US" sz="1200" dirty="0"/>
              <a:t>Charge </a:t>
            </a:r>
            <a:r>
              <a:rPr lang="en-US" sz="1200" dirty="0" smtClean="0"/>
              <a:t>Engineer-1</a:t>
            </a:r>
          </a:p>
          <a:p>
            <a:pPr algn="ctr"/>
            <a:r>
              <a:rPr lang="en-US" sz="1200" dirty="0" err="1"/>
              <a:t>Dy.Mgr</a:t>
            </a:r>
            <a:endParaRPr lang="en-US" sz="1200" dirty="0"/>
          </a:p>
          <a:p>
            <a:pPr algn="ctr"/>
            <a:r>
              <a:rPr lang="en-US" sz="1200" dirty="0" smtClean="0"/>
              <a:t> </a:t>
            </a:r>
            <a:r>
              <a:rPr lang="en-US" sz="1200" dirty="0"/>
              <a:t>Ashwini </a:t>
            </a:r>
            <a:r>
              <a:rPr lang="en-US" sz="1200" dirty="0" smtClean="0"/>
              <a:t>Dubey</a:t>
            </a:r>
          </a:p>
          <a:p>
            <a:pPr algn="ctr"/>
            <a:endParaRPr lang="en-US" sz="1200" dirty="0"/>
          </a:p>
          <a:p>
            <a:pPr algn="ctr"/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115159" y="3176043"/>
            <a:ext cx="1733343" cy="1263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u="sng" dirty="0" smtClean="0"/>
          </a:p>
          <a:p>
            <a:endParaRPr lang="en-US" sz="1400" b="1" u="sng" dirty="0" smtClean="0"/>
          </a:p>
          <a:p>
            <a:r>
              <a:rPr lang="en-US" sz="1400" b="1" u="sng" dirty="0" smtClean="0"/>
              <a:t>Boiler Desk-4</a:t>
            </a:r>
          </a:p>
          <a:p>
            <a:r>
              <a:rPr lang="en-US" sz="1200" dirty="0" smtClean="0"/>
              <a:t>(1)</a:t>
            </a:r>
            <a:r>
              <a:rPr lang="en-US" sz="1400" dirty="0" smtClean="0"/>
              <a:t> </a:t>
            </a:r>
            <a:r>
              <a:rPr lang="en-US" sz="1400" dirty="0"/>
              <a:t>Shiv</a:t>
            </a:r>
            <a:r>
              <a:rPr lang="en-US" sz="1200" dirty="0"/>
              <a:t> </a:t>
            </a:r>
            <a:r>
              <a:rPr lang="en-US" sz="1200" dirty="0" err="1"/>
              <a:t>Rathor</a:t>
            </a:r>
            <a:r>
              <a:rPr lang="en-US" sz="1200" dirty="0"/>
              <a:t> -AM</a:t>
            </a:r>
          </a:p>
          <a:p>
            <a:r>
              <a:rPr lang="en-US" sz="1200" dirty="0" smtClean="0"/>
              <a:t>(2)</a:t>
            </a:r>
            <a:r>
              <a:rPr lang="en-US" sz="1400" dirty="0" err="1" smtClean="0"/>
              <a:t>Ansuman</a:t>
            </a:r>
            <a:r>
              <a:rPr lang="en-US" sz="1400" dirty="0" smtClean="0"/>
              <a:t>-AM.</a:t>
            </a:r>
            <a:endParaRPr lang="en-US" sz="1600" dirty="0"/>
          </a:p>
          <a:p>
            <a:r>
              <a:rPr lang="en-US" sz="1200" dirty="0" smtClean="0"/>
              <a:t>(3) </a:t>
            </a:r>
            <a:r>
              <a:rPr lang="en-US" sz="1200" dirty="0" err="1" smtClean="0"/>
              <a:t>Joginder</a:t>
            </a:r>
            <a:r>
              <a:rPr lang="en-US" sz="1200" dirty="0" smtClean="0"/>
              <a:t> </a:t>
            </a:r>
            <a:r>
              <a:rPr lang="en-US" sz="1200" dirty="0"/>
              <a:t>– Engineer</a:t>
            </a:r>
            <a:endParaRPr lang="en-US" sz="1200" dirty="0" smtClean="0"/>
          </a:p>
          <a:p>
            <a:r>
              <a:rPr lang="en-US" sz="1200" b="1" dirty="0" smtClean="0">
                <a:solidFill>
                  <a:schemeClr val="bg1"/>
                </a:solidFill>
              </a:rPr>
              <a:t>(4) </a:t>
            </a:r>
            <a:r>
              <a:rPr lang="en-US" sz="1200" b="1" dirty="0" err="1">
                <a:solidFill>
                  <a:schemeClr val="bg1"/>
                </a:solidFill>
              </a:rPr>
              <a:t>Nehal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Ahemad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-A.M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75" name="Down Arrow 74"/>
          <p:cNvSpPr/>
          <p:nvPr/>
        </p:nvSpPr>
        <p:spPr>
          <a:xfrm>
            <a:off x="4240932" y="1442392"/>
            <a:ext cx="109142" cy="2676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wn Arrow 82"/>
          <p:cNvSpPr/>
          <p:nvPr/>
        </p:nvSpPr>
        <p:spPr>
          <a:xfrm>
            <a:off x="4269178" y="567546"/>
            <a:ext cx="140498" cy="271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725095" y="3255089"/>
            <a:ext cx="1804488" cy="1190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u="sng" dirty="0" smtClean="0"/>
          </a:p>
          <a:p>
            <a:endParaRPr lang="en-US" sz="1400" b="1" u="sng" dirty="0" smtClean="0"/>
          </a:p>
          <a:p>
            <a:r>
              <a:rPr lang="en-US" sz="1400" b="1" u="sng" dirty="0" smtClean="0"/>
              <a:t>Turbine Desk -4</a:t>
            </a:r>
          </a:p>
          <a:p>
            <a:r>
              <a:rPr lang="en-US" sz="1200" dirty="0" smtClean="0"/>
              <a:t>(1) </a:t>
            </a:r>
            <a:r>
              <a:rPr lang="en-US" sz="1200" dirty="0" err="1" smtClean="0"/>
              <a:t>Chandrakant</a:t>
            </a:r>
            <a:r>
              <a:rPr lang="en-US" sz="1400" dirty="0" smtClean="0"/>
              <a:t>  - </a:t>
            </a:r>
            <a:r>
              <a:rPr lang="en-US" sz="1200" dirty="0" smtClean="0"/>
              <a:t>AM</a:t>
            </a:r>
            <a:endParaRPr lang="en-US" sz="1200" dirty="0"/>
          </a:p>
          <a:p>
            <a:r>
              <a:rPr lang="en-US" sz="1200" dirty="0" smtClean="0"/>
              <a:t>(2) </a:t>
            </a:r>
            <a:r>
              <a:rPr lang="en-US" sz="1200" dirty="0" err="1" smtClean="0"/>
              <a:t>Vikash</a:t>
            </a:r>
            <a:r>
              <a:rPr lang="en-US" sz="1200" dirty="0" smtClean="0"/>
              <a:t> </a:t>
            </a:r>
            <a:r>
              <a:rPr lang="en-US" sz="1200" dirty="0" err="1" smtClean="0"/>
              <a:t>sahu</a:t>
            </a:r>
            <a:r>
              <a:rPr lang="en-US" sz="1200" dirty="0" smtClean="0"/>
              <a:t>- Sr. Engg</a:t>
            </a:r>
            <a:r>
              <a:rPr lang="en-US" sz="1400" dirty="0" smtClean="0"/>
              <a:t>.</a:t>
            </a:r>
            <a:r>
              <a:rPr lang="en-US" sz="1600" dirty="0" smtClean="0"/>
              <a:t>  </a:t>
            </a:r>
            <a:r>
              <a:rPr lang="en-US" sz="1200" dirty="0" smtClean="0"/>
              <a:t>(3)</a:t>
            </a:r>
            <a:r>
              <a:rPr lang="en-US" sz="1400" dirty="0" smtClean="0"/>
              <a:t> </a:t>
            </a:r>
            <a:r>
              <a:rPr lang="en-US" sz="1100" dirty="0" err="1" smtClean="0"/>
              <a:t>Nishant</a:t>
            </a:r>
            <a:r>
              <a:rPr lang="en-US" sz="1200" dirty="0" smtClean="0"/>
              <a:t> </a:t>
            </a:r>
            <a:r>
              <a:rPr lang="en-US" sz="1100" dirty="0" smtClean="0"/>
              <a:t>-AM</a:t>
            </a:r>
          </a:p>
          <a:p>
            <a:r>
              <a:rPr lang="en-US" sz="1200" dirty="0" smtClean="0"/>
              <a:t>(4) Stalin </a:t>
            </a:r>
            <a:r>
              <a:rPr lang="en-US" sz="1200" dirty="0"/>
              <a:t>Das</a:t>
            </a:r>
            <a:r>
              <a:rPr lang="en-US" sz="1100" dirty="0" smtClean="0"/>
              <a:t> – AM</a:t>
            </a:r>
          </a:p>
          <a:p>
            <a:endParaRPr lang="en-US" sz="11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5635222" y="3219900"/>
            <a:ext cx="1836730" cy="1202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u="sng" dirty="0" smtClean="0"/>
          </a:p>
          <a:p>
            <a:r>
              <a:rPr lang="en-US" sz="1400" b="1" u="sng" dirty="0" smtClean="0"/>
              <a:t>Turbine Desk -4</a:t>
            </a:r>
          </a:p>
          <a:p>
            <a:r>
              <a:rPr lang="en-US" sz="1200" dirty="0" smtClean="0"/>
              <a:t>(1)</a:t>
            </a:r>
            <a:r>
              <a:rPr lang="en-US" sz="1200" dirty="0" smtClean="0">
                <a:solidFill>
                  <a:schemeClr val="bg1"/>
                </a:solidFill>
              </a:rPr>
              <a:t>Abhishek </a:t>
            </a:r>
            <a:r>
              <a:rPr lang="en-US" sz="1200" dirty="0" err="1" smtClean="0">
                <a:solidFill>
                  <a:schemeClr val="bg1"/>
                </a:solidFill>
              </a:rPr>
              <a:t>Soni</a:t>
            </a:r>
            <a:r>
              <a:rPr lang="en-US" sz="1400" dirty="0" smtClean="0"/>
              <a:t>– </a:t>
            </a:r>
            <a:r>
              <a:rPr lang="en-US" sz="1400" dirty="0" err="1" smtClean="0"/>
              <a:t>Sr.</a:t>
            </a:r>
            <a:r>
              <a:rPr lang="en-US" sz="1200" dirty="0" err="1" smtClean="0"/>
              <a:t>Engg</a:t>
            </a:r>
            <a:r>
              <a:rPr lang="en-US" sz="1200" dirty="0" smtClean="0"/>
              <a:t> 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r>
              <a:rPr lang="en-US" sz="1200" dirty="0" smtClean="0"/>
              <a:t>(2) </a:t>
            </a:r>
            <a:r>
              <a:rPr lang="en-US" sz="1200" dirty="0" err="1" smtClean="0"/>
              <a:t>Kundan</a:t>
            </a:r>
            <a:r>
              <a:rPr lang="en-US" sz="1200" dirty="0" smtClean="0"/>
              <a:t> Singh              (3) </a:t>
            </a:r>
            <a:r>
              <a:rPr lang="en-US" sz="1200" b="1" dirty="0" smtClean="0">
                <a:solidFill>
                  <a:schemeClr val="bg1"/>
                </a:solidFill>
              </a:rPr>
              <a:t>V. P. </a:t>
            </a:r>
            <a:r>
              <a:rPr lang="en-US" sz="1200" b="1" dirty="0" err="1">
                <a:solidFill>
                  <a:schemeClr val="bg1"/>
                </a:solidFill>
              </a:rPr>
              <a:t>Rathor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-</a:t>
            </a:r>
            <a:r>
              <a:rPr lang="en-US" sz="1200" b="1" dirty="0" err="1" smtClean="0">
                <a:solidFill>
                  <a:schemeClr val="bg1"/>
                </a:solidFill>
              </a:rPr>
              <a:t>Sr.Eng</a:t>
            </a:r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(4) Vacant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7543800" y="3275679"/>
            <a:ext cx="1506808" cy="225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/>
              <a:t>BTG &amp; BOP Field Engineer -</a:t>
            </a:r>
            <a:r>
              <a:rPr lang="en-US" sz="1400" b="1" u="sng" dirty="0"/>
              <a:t>8</a:t>
            </a:r>
            <a:r>
              <a:rPr lang="en-US" sz="1200" dirty="0" smtClean="0"/>
              <a:t>. </a:t>
            </a:r>
          </a:p>
          <a:p>
            <a:r>
              <a:rPr lang="en-US" sz="1200" dirty="0" smtClean="0"/>
              <a:t>(1) Naveen</a:t>
            </a:r>
          </a:p>
          <a:p>
            <a:r>
              <a:rPr lang="en-US" sz="1200" dirty="0" smtClean="0"/>
              <a:t>(</a:t>
            </a:r>
            <a:r>
              <a:rPr lang="en-US" sz="1200" dirty="0"/>
              <a:t>2</a:t>
            </a:r>
            <a:r>
              <a:rPr lang="en-US" sz="1200" dirty="0" smtClean="0"/>
              <a:t>) </a:t>
            </a:r>
            <a:r>
              <a:rPr lang="en-US" sz="1200" dirty="0" smtClean="0">
                <a:solidFill>
                  <a:schemeClr val="bg1"/>
                </a:solidFill>
              </a:rPr>
              <a:t>Suman </a:t>
            </a:r>
            <a:r>
              <a:rPr lang="en-US" sz="1100" dirty="0" smtClean="0"/>
              <a:t>–Sr. </a:t>
            </a:r>
            <a:r>
              <a:rPr lang="en-US" sz="1100" dirty="0" err="1" smtClean="0"/>
              <a:t>Engg</a:t>
            </a:r>
            <a:endParaRPr lang="en-US" sz="1200" dirty="0" smtClean="0"/>
          </a:p>
          <a:p>
            <a:r>
              <a:rPr lang="en-US" sz="1200" dirty="0" smtClean="0"/>
              <a:t>(3) </a:t>
            </a:r>
            <a:r>
              <a:rPr lang="en-US" sz="1200" dirty="0" err="1"/>
              <a:t>Jyoti</a:t>
            </a:r>
            <a:r>
              <a:rPr lang="en-US" sz="1200" dirty="0"/>
              <a:t> </a:t>
            </a:r>
            <a:r>
              <a:rPr lang="en-US" sz="1200" dirty="0" err="1" smtClean="0"/>
              <a:t>Ranjan</a:t>
            </a:r>
            <a:endParaRPr lang="en-US" sz="1200" dirty="0" smtClean="0"/>
          </a:p>
          <a:p>
            <a:r>
              <a:rPr lang="en-US" sz="1200" dirty="0" smtClean="0"/>
              <a:t>(4)Yogesh </a:t>
            </a:r>
            <a:r>
              <a:rPr lang="en-US" sz="1200" dirty="0" err="1" smtClean="0"/>
              <a:t>sahu</a:t>
            </a:r>
            <a:r>
              <a:rPr lang="en-US" sz="1200" dirty="0" smtClean="0"/>
              <a:t>- </a:t>
            </a:r>
            <a:r>
              <a:rPr lang="en-US" sz="1200" dirty="0" err="1" smtClean="0"/>
              <a:t>Engg</a:t>
            </a:r>
            <a:endParaRPr lang="en-US" sz="1200" dirty="0" smtClean="0"/>
          </a:p>
          <a:p>
            <a:pPr marL="228600" indent="-228600">
              <a:buAutoNum type="arabicParenBoth" startAt="5"/>
            </a:pPr>
            <a:r>
              <a:rPr lang="en-US" sz="1200" b="1" dirty="0" smtClean="0">
                <a:solidFill>
                  <a:srgbClr val="FF0000"/>
                </a:solidFill>
              </a:rPr>
              <a:t>Vacant- No- 1</a:t>
            </a:r>
          </a:p>
          <a:p>
            <a:pPr marL="228600" indent="-228600">
              <a:buFontTx/>
              <a:buAutoNum type="arabicParenBoth" startAt="5"/>
            </a:pPr>
            <a:r>
              <a:rPr lang="en-US" sz="1200" b="1" dirty="0">
                <a:solidFill>
                  <a:srgbClr val="FF0000"/>
                </a:solidFill>
              </a:rPr>
              <a:t>Vacant- No- </a:t>
            </a:r>
            <a:r>
              <a:rPr lang="en-US" sz="1200" b="1" dirty="0" smtClean="0">
                <a:solidFill>
                  <a:srgbClr val="FF0000"/>
                </a:solidFill>
              </a:rPr>
              <a:t>2</a:t>
            </a:r>
            <a:endParaRPr lang="en-US" sz="1200" b="1" dirty="0">
              <a:solidFill>
                <a:srgbClr val="FF0000"/>
              </a:solidFill>
            </a:endParaRPr>
          </a:p>
          <a:p>
            <a:pPr marL="228600" indent="-228600">
              <a:buFontTx/>
              <a:buAutoNum type="arabicParenBoth" startAt="5"/>
            </a:pPr>
            <a:r>
              <a:rPr lang="en-US" sz="1200" b="1" dirty="0">
                <a:solidFill>
                  <a:srgbClr val="FF0000"/>
                </a:solidFill>
              </a:rPr>
              <a:t>Vacant- No- </a:t>
            </a:r>
            <a:r>
              <a:rPr lang="en-US" sz="1200" b="1" dirty="0" smtClean="0">
                <a:solidFill>
                  <a:srgbClr val="FF0000"/>
                </a:solidFill>
              </a:rPr>
              <a:t>3</a:t>
            </a:r>
            <a:endParaRPr lang="en-US" sz="1200" b="1" dirty="0">
              <a:solidFill>
                <a:srgbClr val="FF0000"/>
              </a:solidFill>
            </a:endParaRPr>
          </a:p>
          <a:p>
            <a:pPr marL="228600" indent="-228600">
              <a:buFontTx/>
              <a:buAutoNum type="arabicParenBoth" startAt="5"/>
            </a:pPr>
            <a:r>
              <a:rPr lang="en-US" sz="1200" b="1" dirty="0">
                <a:solidFill>
                  <a:srgbClr val="FF0000"/>
                </a:solidFill>
              </a:rPr>
              <a:t>Vacant- No- </a:t>
            </a:r>
            <a:r>
              <a:rPr lang="en-US" sz="1200" b="1" dirty="0" smtClean="0">
                <a:solidFill>
                  <a:srgbClr val="FF0000"/>
                </a:solidFill>
              </a:rPr>
              <a:t>4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pPr marL="228600" indent="-228600">
              <a:buAutoNum type="arabicParenBoth" startAt="5"/>
            </a:pPr>
            <a:endParaRPr lang="en-US" sz="1200" b="1" dirty="0" smtClean="0">
              <a:solidFill>
                <a:srgbClr val="FF0000"/>
              </a:solidFill>
            </a:endParaRP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101" name="Rectangle 100"/>
          <p:cNvSpPr/>
          <p:nvPr/>
        </p:nvSpPr>
        <p:spPr>
          <a:xfrm>
            <a:off x="3803601" y="4674434"/>
            <a:ext cx="1928180" cy="1640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r>
              <a:rPr lang="en-US" sz="1400" b="1" u="sng" dirty="0"/>
              <a:t>BTG Op. &amp; </a:t>
            </a:r>
            <a:r>
              <a:rPr lang="en-US" sz="1400" b="1" u="sng" dirty="0" smtClean="0"/>
              <a:t>Electrician-5</a:t>
            </a:r>
            <a:endParaRPr lang="en-US" sz="1400" b="1" u="sng" dirty="0"/>
          </a:p>
          <a:p>
            <a:r>
              <a:rPr lang="en-US" sz="1200" dirty="0" smtClean="0">
                <a:solidFill>
                  <a:schemeClr val="bg1"/>
                </a:solidFill>
              </a:rPr>
              <a:t>1.Naveen </a:t>
            </a:r>
            <a:r>
              <a:rPr lang="en-US" sz="1200" dirty="0" err="1" smtClean="0">
                <a:solidFill>
                  <a:schemeClr val="bg1"/>
                </a:solidFill>
              </a:rPr>
              <a:t>Sahu</a:t>
            </a:r>
            <a:r>
              <a:rPr lang="en-US" sz="1200" dirty="0" smtClean="0">
                <a:solidFill>
                  <a:schemeClr val="bg1"/>
                </a:solidFill>
              </a:rPr>
              <a:t>(B.O</a:t>
            </a:r>
            <a:r>
              <a:rPr lang="en-US" sz="1200" dirty="0"/>
              <a:t>)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r>
              <a:rPr lang="en-US" sz="1200" dirty="0" smtClean="0"/>
              <a:t>2. Bali Ram (B.O)</a:t>
            </a:r>
          </a:p>
          <a:p>
            <a:r>
              <a:rPr lang="en-US" sz="1200" b="1" dirty="0" smtClean="0">
                <a:solidFill>
                  <a:schemeClr val="bg1"/>
                </a:solidFill>
              </a:rPr>
              <a:t>3.Sunil Kumar </a:t>
            </a:r>
            <a:r>
              <a:rPr lang="en-US" sz="1200" b="1" dirty="0" err="1" smtClean="0">
                <a:solidFill>
                  <a:schemeClr val="bg1"/>
                </a:solidFill>
              </a:rPr>
              <a:t>Nilmarkar</a:t>
            </a:r>
            <a:r>
              <a:rPr lang="en-US" sz="1200" b="1" dirty="0" smtClean="0">
                <a:solidFill>
                  <a:schemeClr val="bg1"/>
                </a:solidFill>
              </a:rPr>
              <a:t> (T.O)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4. Vacant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200" dirty="0"/>
          </a:p>
          <a:p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  <a:p>
            <a:r>
              <a:rPr lang="en-US" sz="1200" b="1" dirty="0" smtClean="0"/>
              <a:t>     </a:t>
            </a:r>
          </a:p>
          <a:p>
            <a:r>
              <a:rPr lang="en-US" sz="1200" b="1" dirty="0" smtClean="0"/>
              <a:t>    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 flipV="1">
            <a:off x="640521" y="2968181"/>
            <a:ext cx="753831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420454" y="152400"/>
            <a:ext cx="1905981" cy="491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HEAD (O&amp;M)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Vacant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2" name="Down Arrow 111"/>
          <p:cNvSpPr/>
          <p:nvPr/>
        </p:nvSpPr>
        <p:spPr>
          <a:xfrm>
            <a:off x="3076430" y="1749707"/>
            <a:ext cx="165474" cy="205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Down Arrow 112"/>
          <p:cNvSpPr/>
          <p:nvPr/>
        </p:nvSpPr>
        <p:spPr>
          <a:xfrm>
            <a:off x="7762527" y="1733215"/>
            <a:ext cx="165474" cy="221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Down Arrow 115"/>
          <p:cNvSpPr/>
          <p:nvPr/>
        </p:nvSpPr>
        <p:spPr>
          <a:xfrm>
            <a:off x="4488186" y="3029867"/>
            <a:ext cx="171583" cy="221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own Arrow 116"/>
          <p:cNvSpPr/>
          <p:nvPr/>
        </p:nvSpPr>
        <p:spPr>
          <a:xfrm>
            <a:off x="6345847" y="3013900"/>
            <a:ext cx="171583" cy="206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Down Arrow 117"/>
          <p:cNvSpPr/>
          <p:nvPr/>
        </p:nvSpPr>
        <p:spPr>
          <a:xfrm>
            <a:off x="8108781" y="3003115"/>
            <a:ext cx="173209" cy="1823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97432" y="2578303"/>
            <a:ext cx="609600" cy="1876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8169351" y="241870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836802" y="248761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558247" y="247157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3" name="Down Arrow 42"/>
          <p:cNvSpPr/>
          <p:nvPr/>
        </p:nvSpPr>
        <p:spPr>
          <a:xfrm>
            <a:off x="631706" y="2998526"/>
            <a:ext cx="141052" cy="227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72801" y="423868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584526" y="4251765"/>
            <a:ext cx="609600" cy="150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4" name="Down Arrow 53"/>
          <p:cNvSpPr/>
          <p:nvPr/>
        </p:nvSpPr>
        <p:spPr>
          <a:xfrm>
            <a:off x="3055496" y="2780240"/>
            <a:ext cx="141052" cy="187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5568506" y="2740720"/>
            <a:ext cx="141052" cy="187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8037779" y="2740720"/>
            <a:ext cx="141052" cy="187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723567" y="3219900"/>
            <a:ext cx="1804488" cy="1237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u="sng" dirty="0" smtClean="0"/>
          </a:p>
          <a:p>
            <a:r>
              <a:rPr lang="en-US" sz="1400" b="1" u="sng" dirty="0" smtClean="0"/>
              <a:t>Boiler Desk -4</a:t>
            </a:r>
          </a:p>
          <a:p>
            <a:pPr marL="228600" indent="-228600">
              <a:buAutoNum type="arabicParenBoth"/>
            </a:pPr>
            <a:r>
              <a:rPr lang="en-US" sz="1200" dirty="0" err="1" smtClean="0"/>
              <a:t>Dhaja</a:t>
            </a:r>
            <a:r>
              <a:rPr lang="en-US" sz="1200" dirty="0" smtClean="0"/>
              <a:t> </a:t>
            </a:r>
            <a:r>
              <a:rPr lang="en-US" sz="1200" dirty="0"/>
              <a:t>ram  </a:t>
            </a:r>
            <a:r>
              <a:rPr lang="en-US" sz="1200" dirty="0" err="1" smtClean="0"/>
              <a:t>sahu</a:t>
            </a:r>
            <a:endParaRPr lang="en-US" sz="1200" dirty="0" smtClean="0"/>
          </a:p>
          <a:p>
            <a:pPr marL="228600" indent="-228600">
              <a:buAutoNum type="arabicParenBoth"/>
            </a:pP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Santan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Kewat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- AM</a:t>
            </a:r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dirty="0" smtClean="0"/>
              <a:t>(3)</a:t>
            </a:r>
            <a:r>
              <a:rPr lang="en-US" sz="1400" dirty="0" smtClean="0"/>
              <a:t> </a:t>
            </a:r>
            <a:r>
              <a:rPr lang="en-US" sz="1100" dirty="0" err="1"/>
              <a:t>Sonu</a:t>
            </a:r>
            <a:r>
              <a:rPr lang="en-US" sz="1100" dirty="0"/>
              <a:t> Gupta– Sr. </a:t>
            </a:r>
            <a:r>
              <a:rPr lang="en-US" sz="1100" dirty="0" err="1"/>
              <a:t>Engg</a:t>
            </a:r>
            <a:endParaRPr lang="en-US" sz="1200" dirty="0"/>
          </a:p>
          <a:p>
            <a:r>
              <a:rPr lang="en-US" sz="1200" b="1" dirty="0" smtClean="0">
                <a:solidFill>
                  <a:srgbClr val="FF0000"/>
                </a:solidFill>
              </a:rPr>
              <a:t>(4) Vacant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endParaRPr lang="en-US" sz="11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59" name="Oval 58"/>
          <p:cNvSpPr/>
          <p:nvPr/>
        </p:nvSpPr>
        <p:spPr>
          <a:xfrm>
            <a:off x="8281990" y="518160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4919983" y="419029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14069" y="4674434"/>
            <a:ext cx="1688775" cy="1650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r>
              <a:rPr lang="en-US" sz="1400" b="1" u="sng" dirty="0"/>
              <a:t>BTG Op. &amp; </a:t>
            </a:r>
            <a:r>
              <a:rPr lang="en-US" sz="1400" b="1" u="sng" dirty="0" smtClean="0"/>
              <a:t>Electrician-5</a:t>
            </a:r>
            <a:endParaRPr lang="en-US" sz="1400" b="1" u="sng" dirty="0"/>
          </a:p>
          <a:p>
            <a:r>
              <a:rPr lang="en-US" sz="1200" dirty="0" smtClean="0"/>
              <a:t>1. </a:t>
            </a:r>
            <a:r>
              <a:rPr lang="en-US" sz="1200" dirty="0" err="1"/>
              <a:t>Suriya</a:t>
            </a:r>
            <a:r>
              <a:rPr lang="en-US" sz="1200" dirty="0"/>
              <a:t> </a:t>
            </a:r>
            <a:r>
              <a:rPr lang="en-US" sz="1200" dirty="0" err="1" smtClean="0"/>
              <a:t>kant</a:t>
            </a:r>
            <a:r>
              <a:rPr lang="en-US" sz="1200" dirty="0" smtClean="0"/>
              <a:t> (B.O)</a:t>
            </a:r>
          </a:p>
          <a:p>
            <a:r>
              <a:rPr lang="en-US" sz="1200" dirty="0" smtClean="0"/>
              <a:t>2. </a:t>
            </a:r>
            <a:r>
              <a:rPr lang="en-US" sz="1200" dirty="0" err="1"/>
              <a:t>Dhan</a:t>
            </a:r>
            <a:r>
              <a:rPr lang="en-US" sz="1200" dirty="0"/>
              <a:t> </a:t>
            </a:r>
            <a:r>
              <a:rPr lang="en-US" sz="1200" dirty="0" smtClean="0"/>
              <a:t>Singh (B.O.)</a:t>
            </a:r>
          </a:p>
          <a:p>
            <a:r>
              <a:rPr lang="en-US" sz="1200" dirty="0" smtClean="0"/>
              <a:t>3. </a:t>
            </a:r>
            <a:r>
              <a:rPr lang="en-US" sz="1200" b="1" dirty="0" smtClean="0">
                <a:solidFill>
                  <a:srgbClr val="FF0000"/>
                </a:solidFill>
              </a:rPr>
              <a:t>Vacant (T.O)</a:t>
            </a:r>
          </a:p>
          <a:p>
            <a:r>
              <a:rPr lang="en-US" sz="1200" dirty="0" smtClean="0"/>
              <a:t>4. L.N. </a:t>
            </a:r>
            <a:r>
              <a:rPr lang="en-US" sz="1200" dirty="0" err="1" smtClean="0"/>
              <a:t>Kashyap</a:t>
            </a:r>
            <a:r>
              <a:rPr lang="en-US" sz="1200" dirty="0" smtClean="0"/>
              <a:t> (T.O)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  <a:p>
            <a:r>
              <a:rPr lang="en-US" sz="1200" b="1" dirty="0" smtClean="0"/>
              <a:t>     </a:t>
            </a:r>
          </a:p>
          <a:p>
            <a:r>
              <a:rPr lang="en-US" sz="1200" b="1" dirty="0" smtClean="0"/>
              <a:t>    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62" name="Rectangle 61"/>
          <p:cNvSpPr/>
          <p:nvPr/>
        </p:nvSpPr>
        <p:spPr>
          <a:xfrm>
            <a:off x="1792817" y="4674433"/>
            <a:ext cx="1932278" cy="165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endParaRPr lang="en-US" sz="1400" b="1" u="sng" dirty="0" smtClean="0"/>
          </a:p>
          <a:p>
            <a:r>
              <a:rPr lang="en-US" sz="1400" b="1" u="sng" dirty="0" smtClean="0"/>
              <a:t>BTG Op. &amp; Electrician-5</a:t>
            </a:r>
            <a:endParaRPr lang="en-US" sz="1400" b="1" u="sng" dirty="0"/>
          </a:p>
          <a:p>
            <a:r>
              <a:rPr lang="en-US" sz="1200" dirty="0" smtClean="0"/>
              <a:t>1. </a:t>
            </a:r>
            <a:r>
              <a:rPr lang="en-US" sz="1200" dirty="0" err="1" smtClean="0"/>
              <a:t>Rajnikant</a:t>
            </a:r>
            <a:r>
              <a:rPr lang="en-US" sz="1200" dirty="0" smtClean="0"/>
              <a:t> (B.O)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2.</a:t>
            </a: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Vacant (B.O)</a:t>
            </a:r>
          </a:p>
          <a:p>
            <a:r>
              <a:rPr lang="en-US" sz="1200" dirty="0" smtClean="0"/>
              <a:t>3. Sanjay </a:t>
            </a:r>
            <a:r>
              <a:rPr lang="en-US" sz="1200" dirty="0" err="1" smtClean="0"/>
              <a:t>Sahu</a:t>
            </a:r>
            <a:r>
              <a:rPr lang="en-US" sz="1200" dirty="0" smtClean="0"/>
              <a:t>(T.O)</a:t>
            </a:r>
          </a:p>
          <a:p>
            <a:r>
              <a:rPr lang="en-US" sz="1200" dirty="0" smtClean="0"/>
              <a:t>4. Jeevan </a:t>
            </a:r>
            <a:r>
              <a:rPr lang="en-US" sz="1200" dirty="0" err="1" smtClean="0"/>
              <a:t>Sahu</a:t>
            </a:r>
            <a:r>
              <a:rPr lang="en-US" sz="1200" dirty="0" smtClean="0"/>
              <a:t> (T.O)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  <a:p>
            <a:r>
              <a:rPr lang="en-US" sz="1200" b="1" dirty="0" smtClean="0"/>
              <a:t>     </a:t>
            </a:r>
          </a:p>
          <a:p>
            <a:r>
              <a:rPr lang="en-US" sz="1200" b="1" dirty="0" smtClean="0"/>
              <a:t>    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63" name="Rectangle 62"/>
          <p:cNvSpPr/>
          <p:nvPr/>
        </p:nvSpPr>
        <p:spPr>
          <a:xfrm>
            <a:off x="5794688" y="4674434"/>
            <a:ext cx="1658550" cy="1640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dirty="0" smtClean="0"/>
          </a:p>
          <a:p>
            <a:endParaRPr lang="en-US" sz="1400" b="1" u="sng" dirty="0" smtClean="0"/>
          </a:p>
          <a:p>
            <a:endParaRPr lang="en-US" sz="1400" b="1" u="sng" dirty="0"/>
          </a:p>
          <a:p>
            <a:endParaRPr lang="en-US" sz="1400" b="1" u="sng" dirty="0" smtClean="0"/>
          </a:p>
          <a:p>
            <a:r>
              <a:rPr lang="en-US" sz="1400" b="1" u="sng" dirty="0" smtClean="0"/>
              <a:t>BTG </a:t>
            </a:r>
            <a:r>
              <a:rPr lang="en-US" sz="1400" b="1" u="sng" dirty="0"/>
              <a:t>Op. &amp; Electrician-5</a:t>
            </a:r>
          </a:p>
          <a:p>
            <a:r>
              <a:rPr lang="en-US" sz="1200" dirty="0" smtClean="0"/>
              <a:t>1. P.L</a:t>
            </a:r>
            <a:r>
              <a:rPr lang="en-US" sz="1200" dirty="0"/>
              <a:t>. </a:t>
            </a:r>
            <a:r>
              <a:rPr lang="en-US" sz="1200" dirty="0" smtClean="0"/>
              <a:t>Patel (B.O)</a:t>
            </a:r>
            <a:endParaRPr lang="en-US" sz="1200" dirty="0"/>
          </a:p>
          <a:p>
            <a:r>
              <a:rPr lang="en-US" sz="1200" b="1" dirty="0" smtClean="0">
                <a:solidFill>
                  <a:srgbClr val="FF0000"/>
                </a:solidFill>
              </a:rPr>
              <a:t>2. Vacant (B.O)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3. Vacant (T.O)</a:t>
            </a:r>
          </a:p>
          <a:p>
            <a:r>
              <a:rPr lang="en-US" sz="1200" dirty="0" smtClean="0"/>
              <a:t>4. </a:t>
            </a:r>
            <a:r>
              <a:rPr lang="en-US" sz="1200" dirty="0" err="1" smtClean="0"/>
              <a:t>Laxmi</a:t>
            </a:r>
            <a:r>
              <a:rPr lang="en-US" sz="1200" dirty="0" smtClean="0"/>
              <a:t> Das (T.O.)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65" name="Down Arrow 64"/>
          <p:cNvSpPr/>
          <p:nvPr/>
        </p:nvSpPr>
        <p:spPr>
          <a:xfrm>
            <a:off x="5526155" y="1773962"/>
            <a:ext cx="165474" cy="205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643333" y="4516460"/>
            <a:ext cx="129425" cy="136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own Arrow 69"/>
          <p:cNvSpPr/>
          <p:nvPr/>
        </p:nvSpPr>
        <p:spPr>
          <a:xfrm>
            <a:off x="2607370" y="4506171"/>
            <a:ext cx="129425" cy="136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own Arrow 70"/>
          <p:cNvSpPr/>
          <p:nvPr/>
        </p:nvSpPr>
        <p:spPr>
          <a:xfrm>
            <a:off x="4638266" y="4492258"/>
            <a:ext cx="129425" cy="136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own Arrow 71"/>
          <p:cNvSpPr/>
          <p:nvPr/>
        </p:nvSpPr>
        <p:spPr>
          <a:xfrm>
            <a:off x="6525458" y="4490267"/>
            <a:ext cx="129425" cy="168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07697" y="5962539"/>
            <a:ext cx="609600" cy="1876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858015" y="5541440"/>
            <a:ext cx="609600" cy="1876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28600" y="152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Operation Structure</a:t>
            </a:r>
          </a:p>
        </p:txBody>
      </p:sp>
      <p:sp>
        <p:nvSpPr>
          <p:cNvPr id="80" name="Down Arrow 79"/>
          <p:cNvSpPr/>
          <p:nvPr/>
        </p:nvSpPr>
        <p:spPr>
          <a:xfrm>
            <a:off x="2543740" y="3016189"/>
            <a:ext cx="171583" cy="221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>
            <a:off x="610461" y="2787464"/>
            <a:ext cx="141052" cy="187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21222" y="606737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4968203" y="607719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2672082" y="425975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5587"/>
              </p:ext>
            </p:extLst>
          </p:nvPr>
        </p:nvGraphicFramePr>
        <p:xfrm>
          <a:off x="6141601" y="55096"/>
          <a:ext cx="295627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599"/>
                <a:gridCol w="754852"/>
                <a:gridCol w="769148"/>
                <a:gridCol w="63967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28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22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06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16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05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1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 flipV="1">
            <a:off x="767018" y="2392391"/>
            <a:ext cx="7155946" cy="75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403664" y="2686058"/>
            <a:ext cx="1824276" cy="1428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Transformer </a:t>
            </a:r>
            <a:r>
              <a:rPr lang="en-US" sz="1200" dirty="0" err="1" smtClean="0"/>
              <a:t>Maint</a:t>
            </a:r>
            <a:r>
              <a:rPr lang="en-US" sz="1200" dirty="0" smtClean="0"/>
              <a:t>., Intake well, Reservoir, </a:t>
            </a:r>
            <a:r>
              <a:rPr lang="en-US" sz="1200" dirty="0" err="1" smtClean="0"/>
              <a:t>Katainar</a:t>
            </a:r>
            <a:r>
              <a:rPr lang="en-US" sz="1200" dirty="0" smtClean="0"/>
              <a:t> Korai &amp; </a:t>
            </a:r>
            <a:r>
              <a:rPr lang="en-US" sz="1200" dirty="0" err="1" smtClean="0"/>
              <a:t>Purena</a:t>
            </a:r>
            <a:r>
              <a:rPr lang="en-US" sz="1200" dirty="0" smtClean="0"/>
              <a:t>  with 6.6 KV &amp; 33 KV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200" b="1" dirty="0" smtClean="0"/>
              <a:t>Sr. Manager</a:t>
            </a:r>
          </a:p>
          <a:p>
            <a:pPr algn="ctr"/>
            <a:r>
              <a:rPr lang="en-US" sz="1200" b="1" dirty="0" smtClean="0"/>
              <a:t>Ajay </a:t>
            </a:r>
            <a:r>
              <a:rPr lang="en-US" sz="1200" b="1" dirty="0" err="1" smtClean="0"/>
              <a:t>Shrivasta</a:t>
            </a:r>
            <a:endParaRPr lang="en-US" sz="1200" b="1" dirty="0" smtClean="0"/>
          </a:p>
          <a:p>
            <a:pPr algn="ctr"/>
            <a:endParaRPr lang="en-US" sz="1200" dirty="0" smtClean="0"/>
          </a:p>
        </p:txBody>
      </p:sp>
      <p:sp>
        <p:nvSpPr>
          <p:cNvPr id="52" name="Down Arrow 51"/>
          <p:cNvSpPr/>
          <p:nvPr/>
        </p:nvSpPr>
        <p:spPr>
          <a:xfrm>
            <a:off x="6927524" y="2452932"/>
            <a:ext cx="144805" cy="22547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415620" y="2711890"/>
            <a:ext cx="1289980" cy="10120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TG UNIT# 1 &amp;2 </a:t>
            </a:r>
            <a:r>
              <a:rPr lang="en-US" sz="1400" dirty="0" err="1" smtClean="0">
                <a:solidFill>
                  <a:schemeClr val="bg1"/>
                </a:solidFill>
              </a:rPr>
              <a:t>Shamshad</a:t>
            </a:r>
            <a:r>
              <a:rPr lang="en-US" sz="1400" dirty="0" smtClean="0">
                <a:solidFill>
                  <a:schemeClr val="bg1"/>
                </a:solidFill>
              </a:rPr>
              <a:t>  Ansari  </a:t>
            </a:r>
            <a:r>
              <a:rPr lang="en-US" sz="1400" dirty="0">
                <a:solidFill>
                  <a:schemeClr val="bg1"/>
                </a:solidFill>
              </a:rPr>
              <a:t>(Sr. </a:t>
            </a:r>
            <a:r>
              <a:rPr lang="en-US" sz="1400" dirty="0" smtClean="0">
                <a:solidFill>
                  <a:schemeClr val="bg1"/>
                </a:solidFill>
              </a:rPr>
              <a:t>Eng</a:t>
            </a:r>
            <a:r>
              <a:rPr lang="en-US" sz="1400" dirty="0">
                <a:solidFill>
                  <a:schemeClr val="bg1"/>
                </a:solidFill>
              </a:rPr>
              <a:t>.)</a:t>
            </a:r>
            <a:r>
              <a:rPr lang="en-US" sz="1200" dirty="0" smtClean="0"/>
              <a:t> 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7183694" y="2711890"/>
            <a:ext cx="1370804" cy="1005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CHP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  <a:endParaRPr lang="en-US" sz="1400" dirty="0"/>
          </a:p>
          <a:p>
            <a:pPr algn="ctr"/>
            <a:r>
              <a:rPr lang="en-US" sz="1400" dirty="0" smtClean="0"/>
              <a:t>Asst. </a:t>
            </a:r>
            <a:r>
              <a:rPr lang="en-US" sz="1400" dirty="0" err="1" smtClean="0"/>
              <a:t>Mgr</a:t>
            </a:r>
            <a:r>
              <a:rPr lang="en-US" sz="1400" dirty="0" smtClean="0"/>
              <a:t>       Ravi </a:t>
            </a:r>
            <a:r>
              <a:rPr lang="en-US" sz="1400" dirty="0"/>
              <a:t>Mishra 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33" name="Down Arrow 32"/>
          <p:cNvSpPr/>
          <p:nvPr/>
        </p:nvSpPr>
        <p:spPr>
          <a:xfrm>
            <a:off x="4228580" y="1843969"/>
            <a:ext cx="174444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440640" y="2467466"/>
            <a:ext cx="119860" cy="1748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761263" y="4728597"/>
            <a:ext cx="1388813" cy="1367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Gen. Technician 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Nagendra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err="1" smtClean="0"/>
              <a:t>Dhananjay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err="1" smtClean="0"/>
              <a:t>Santosh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err="1" smtClean="0"/>
              <a:t>mohan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3499861" y="1189334"/>
            <a:ext cx="1646208" cy="852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Electrical- </a:t>
            </a:r>
            <a:r>
              <a:rPr lang="en-US" sz="1400" dirty="0" err="1" smtClean="0"/>
              <a:t>Incharge</a:t>
            </a:r>
            <a:endParaRPr lang="en-US" sz="1400" dirty="0"/>
          </a:p>
          <a:p>
            <a:pPr algn="ctr"/>
            <a:r>
              <a:rPr lang="en-US" sz="1400" dirty="0"/>
              <a:t>D</a:t>
            </a:r>
            <a:r>
              <a:rPr lang="en-US" sz="1400" dirty="0" smtClean="0"/>
              <a:t>GM </a:t>
            </a:r>
          </a:p>
          <a:p>
            <a:pPr algn="ctr"/>
            <a:r>
              <a:rPr lang="en-US" sz="1400" dirty="0" err="1" smtClean="0"/>
              <a:t>Suriya</a:t>
            </a:r>
            <a:r>
              <a:rPr lang="en-US" sz="1400" dirty="0" smtClean="0"/>
              <a:t> Kiran</a:t>
            </a:r>
          </a:p>
          <a:p>
            <a:pPr algn="ctr"/>
            <a:endParaRPr lang="en-US" dirty="0"/>
          </a:p>
        </p:txBody>
      </p:sp>
      <p:sp>
        <p:nvSpPr>
          <p:cNvPr id="62" name="Down Arrow 61"/>
          <p:cNvSpPr/>
          <p:nvPr/>
        </p:nvSpPr>
        <p:spPr>
          <a:xfrm>
            <a:off x="4213731" y="2491118"/>
            <a:ext cx="131260" cy="17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4250172" y="923375"/>
            <a:ext cx="131261" cy="228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51513" y="4692221"/>
            <a:ext cx="1522638" cy="106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Complete  PM, AC System, AHU&amp; Documentation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Engineer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      </a:t>
            </a:r>
            <a:r>
              <a:rPr lang="en-US" sz="1400" b="1" dirty="0">
                <a:solidFill>
                  <a:schemeClr val="bg1"/>
                </a:solidFill>
              </a:rPr>
              <a:t>Anurag </a:t>
            </a:r>
            <a:r>
              <a:rPr lang="en-US" sz="1400" b="1" dirty="0" err="1">
                <a:solidFill>
                  <a:schemeClr val="bg1"/>
                </a:solidFill>
              </a:rPr>
              <a:t>Verma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00499" y="388198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681737" y="2723379"/>
            <a:ext cx="1518664" cy="1011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r>
              <a:rPr lang="en-US" sz="1200" b="1" dirty="0" smtClean="0"/>
              <a:t>Boiler 1&amp;2, ESP1&amp;2</a:t>
            </a:r>
            <a:r>
              <a:rPr lang="en-US" sz="1100" dirty="0" smtClean="0"/>
              <a:t>, </a:t>
            </a:r>
          </a:p>
          <a:p>
            <a:pPr algn="ctr"/>
            <a:r>
              <a:rPr lang="en-US" sz="1100" dirty="0" smtClean="0"/>
              <a:t> </a:t>
            </a:r>
            <a:r>
              <a:rPr lang="en-US" sz="1200" b="1" dirty="0" smtClean="0"/>
              <a:t>Sr.  Engineer</a:t>
            </a:r>
          </a:p>
          <a:p>
            <a:pPr algn="ctr"/>
            <a:r>
              <a:rPr lang="en-US" sz="1200" b="1" dirty="0" smtClean="0"/>
              <a:t>Sanjay </a:t>
            </a:r>
            <a:r>
              <a:rPr lang="en-US" sz="1200" b="1" dirty="0" err="1" smtClean="0"/>
              <a:t>Sahu</a:t>
            </a:r>
            <a:r>
              <a:rPr lang="en-US" sz="1200" b="1" dirty="0" smtClean="0"/>
              <a:t>, </a:t>
            </a:r>
            <a:r>
              <a:rPr lang="en-US" sz="1200" b="1" dirty="0" err="1"/>
              <a:t>Gouri</a:t>
            </a:r>
            <a:r>
              <a:rPr lang="en-US" sz="1200" b="1" dirty="0"/>
              <a:t> Shankar</a:t>
            </a:r>
          </a:p>
          <a:p>
            <a:pPr algn="ctr"/>
            <a:endParaRPr lang="en-US" sz="1200" b="1" dirty="0" smtClean="0"/>
          </a:p>
          <a:p>
            <a:pPr algn="ctr"/>
            <a:endParaRPr lang="en-US" sz="1100" dirty="0" smtClean="0"/>
          </a:p>
          <a:p>
            <a:pPr algn="ctr"/>
            <a:endParaRPr lang="en-US" sz="1200" dirty="0" smtClean="0"/>
          </a:p>
          <a:p>
            <a:pPr algn="ctr"/>
            <a:endParaRPr lang="en-US" sz="1400" dirty="0"/>
          </a:p>
        </p:txBody>
      </p:sp>
      <p:sp>
        <p:nvSpPr>
          <p:cNvPr id="49" name="Down Arrow 48"/>
          <p:cNvSpPr/>
          <p:nvPr/>
        </p:nvSpPr>
        <p:spPr>
          <a:xfrm>
            <a:off x="2481518" y="2496545"/>
            <a:ext cx="157077" cy="200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7790558" y="2496545"/>
            <a:ext cx="157077" cy="200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5924751" y="2491118"/>
            <a:ext cx="157077" cy="200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18723" y="10136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Electrical </a:t>
            </a:r>
            <a:r>
              <a:rPr lang="en-US" sz="1600" dirty="0" err="1" smtClean="0"/>
              <a:t>Maint</a:t>
            </a:r>
            <a:r>
              <a:rPr lang="en-US" sz="1600" dirty="0" smtClean="0"/>
              <a:t>-</a:t>
            </a:r>
            <a:r>
              <a:rPr lang="en-US" sz="1600" dirty="0">
                <a:latin typeface="Cambria" panose="02040503050406030204" pitchFamily="18" charset="0"/>
              </a:rPr>
              <a:t>Structure</a:t>
            </a:r>
          </a:p>
          <a:p>
            <a:pPr algn="ctr"/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381000" y="4233559"/>
            <a:ext cx="1524000" cy="10120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Switchyard </a:t>
            </a:r>
            <a:r>
              <a:rPr lang="en-US" sz="1400" dirty="0" err="1" smtClean="0"/>
              <a:t>Maint</a:t>
            </a:r>
            <a:r>
              <a:rPr lang="en-US" sz="1400" dirty="0" smtClean="0"/>
              <a:t>. </a:t>
            </a:r>
            <a:r>
              <a:rPr lang="en-US" sz="1400" dirty="0" err="1" smtClean="0"/>
              <a:t>Sr.Engg</a:t>
            </a:r>
            <a:r>
              <a:rPr lang="en-US" sz="1400" dirty="0" smtClean="0"/>
              <a:t>  </a:t>
            </a:r>
          </a:p>
          <a:p>
            <a:pPr algn="ctr"/>
            <a:r>
              <a:rPr lang="en-US" sz="1200" dirty="0"/>
              <a:t>Ajay </a:t>
            </a:r>
            <a:r>
              <a:rPr lang="en-US" sz="1200" dirty="0" err="1" smtClean="0"/>
              <a:t>Ratare</a:t>
            </a:r>
            <a:r>
              <a:rPr lang="en-US" sz="1200" dirty="0" smtClean="0"/>
              <a:t>,   </a:t>
            </a:r>
            <a:endParaRPr lang="en-US" dirty="0"/>
          </a:p>
        </p:txBody>
      </p:sp>
      <p:sp>
        <p:nvSpPr>
          <p:cNvPr id="67" name="Down Arrow 66"/>
          <p:cNvSpPr/>
          <p:nvPr/>
        </p:nvSpPr>
        <p:spPr>
          <a:xfrm>
            <a:off x="767018" y="2491119"/>
            <a:ext cx="107924" cy="231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6500" y="2723379"/>
            <a:ext cx="1365765" cy="1000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AHP &amp; HT Motor Plant </a:t>
            </a:r>
            <a:r>
              <a:rPr lang="en-US" sz="1100" dirty="0" err="1" smtClean="0"/>
              <a:t>Maint</a:t>
            </a:r>
            <a:r>
              <a:rPr lang="en-US" sz="1100" dirty="0" smtClean="0"/>
              <a:t>.</a:t>
            </a:r>
          </a:p>
          <a:p>
            <a:pPr algn="ctr"/>
            <a:r>
              <a:rPr lang="en-US" sz="1200" b="1" dirty="0" smtClean="0"/>
              <a:t>Asst. Manager</a:t>
            </a:r>
          </a:p>
          <a:p>
            <a:pPr algn="ctr"/>
            <a:r>
              <a:rPr lang="en-US" sz="1200" b="1" dirty="0" err="1" smtClean="0"/>
              <a:t>Shyam</a:t>
            </a:r>
            <a:r>
              <a:rPr lang="en-US" sz="1200" b="1" dirty="0" smtClean="0"/>
              <a:t> Lal Dutta </a:t>
            </a:r>
            <a:endParaRPr lang="en-US" sz="1200" b="1" dirty="0"/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289835" y="347648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2004213" y="347015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316513" y="5185020"/>
            <a:ext cx="609600" cy="22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028995" y="544310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540476" y="344992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6317924" y="349068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4" name="Down Arrow 43"/>
          <p:cNvSpPr/>
          <p:nvPr/>
        </p:nvSpPr>
        <p:spPr>
          <a:xfrm>
            <a:off x="4287466" y="4129392"/>
            <a:ext cx="157077" cy="281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2797068" y="4505417"/>
            <a:ext cx="157077" cy="200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flipV="1">
            <a:off x="2814737" y="4421245"/>
            <a:ext cx="3205714" cy="75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5863374" y="4505416"/>
            <a:ext cx="157077" cy="200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800600" y="4705436"/>
            <a:ext cx="1644949" cy="1021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Battery </a:t>
            </a:r>
            <a:r>
              <a:rPr lang="en-US" sz="1400" dirty="0">
                <a:solidFill>
                  <a:schemeClr val="bg1"/>
                </a:solidFill>
              </a:rPr>
              <a:t>bank </a:t>
            </a:r>
            <a:r>
              <a:rPr lang="en-US" sz="1400" dirty="0" smtClean="0">
                <a:solidFill>
                  <a:schemeClr val="bg1"/>
                </a:solidFill>
              </a:rPr>
              <a:t>&amp; Charger 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 err="1" smtClean="0"/>
              <a:t>Asst.Mgr</a:t>
            </a:r>
            <a:endParaRPr lang="en-US" sz="1400" dirty="0" smtClean="0"/>
          </a:p>
          <a:p>
            <a:pPr algn="ctr"/>
            <a:r>
              <a:rPr lang="en-US" sz="1400" dirty="0" err="1"/>
              <a:t>Vibha</a:t>
            </a:r>
            <a:r>
              <a:rPr lang="en-US" sz="1400" dirty="0"/>
              <a:t> Dubey </a:t>
            </a:r>
          </a:p>
        </p:txBody>
      </p:sp>
      <p:sp>
        <p:nvSpPr>
          <p:cNvPr id="59" name="Oval 58"/>
          <p:cNvSpPr/>
          <p:nvPr/>
        </p:nvSpPr>
        <p:spPr>
          <a:xfrm>
            <a:off x="7618164" y="5880430"/>
            <a:ext cx="609600" cy="302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6060610" y="557407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60965" y="9188"/>
            <a:ext cx="1524000" cy="92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HEAD (O&amp;M)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Vacant</a:t>
            </a:r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82929"/>
              </p:ext>
            </p:extLst>
          </p:nvPr>
        </p:nvGraphicFramePr>
        <p:xfrm>
          <a:off x="6020451" y="55096"/>
          <a:ext cx="307742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871"/>
                <a:gridCol w="719088"/>
                <a:gridCol w="934814"/>
                <a:gridCol w="60365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9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9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2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own Arrow 38"/>
          <p:cNvSpPr/>
          <p:nvPr/>
        </p:nvSpPr>
        <p:spPr>
          <a:xfrm>
            <a:off x="4321270" y="762000"/>
            <a:ext cx="109364" cy="39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V="1">
            <a:off x="763090" y="2249646"/>
            <a:ext cx="7053285" cy="7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331739" y="1529391"/>
            <a:ext cx="131890" cy="720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867" y="2701246"/>
            <a:ext cx="1985009" cy="107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Switch yard </a:t>
            </a:r>
            <a:r>
              <a:rPr lang="en-US" sz="1400" b="1" dirty="0" smtClean="0"/>
              <a:t>Operation-1</a:t>
            </a:r>
            <a:endParaRPr lang="en-US" sz="1400" b="1" dirty="0"/>
          </a:p>
          <a:p>
            <a:pPr algn="ctr"/>
            <a:r>
              <a:rPr lang="en-US" sz="1400" dirty="0" smtClean="0"/>
              <a:t>Amit Biswas </a:t>
            </a:r>
          </a:p>
          <a:p>
            <a:pPr algn="ctr"/>
            <a:r>
              <a:rPr lang="en-US" sz="1400" dirty="0" smtClean="0"/>
              <a:t>Dy. </a:t>
            </a:r>
            <a:r>
              <a:rPr lang="en-US" sz="1400" dirty="0"/>
              <a:t>M</a:t>
            </a:r>
            <a:r>
              <a:rPr lang="en-US" sz="1400" dirty="0" smtClean="0"/>
              <a:t>anager</a:t>
            </a:r>
          </a:p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853325" y="4589403"/>
            <a:ext cx="1962224" cy="1023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Switch yard </a:t>
            </a:r>
            <a:r>
              <a:rPr lang="en-US" sz="1400" b="1" dirty="0" smtClean="0"/>
              <a:t>Commercial </a:t>
            </a:r>
          </a:p>
          <a:p>
            <a:pPr algn="ctr"/>
            <a:r>
              <a:rPr lang="en-US" sz="1400" b="1" dirty="0" smtClean="0"/>
              <a:t> </a:t>
            </a:r>
            <a:r>
              <a:rPr lang="en-US" sz="1400" dirty="0" smtClean="0"/>
              <a:t>Sr. Executive- Power</a:t>
            </a:r>
          </a:p>
          <a:p>
            <a:pPr algn="ctr"/>
            <a:r>
              <a:rPr lang="en-US" sz="1400" dirty="0" err="1" smtClean="0"/>
              <a:t>Arpit</a:t>
            </a:r>
            <a:r>
              <a:rPr lang="en-US" sz="1400" dirty="0" smtClean="0"/>
              <a:t> </a:t>
            </a:r>
            <a:r>
              <a:rPr lang="en-US" sz="1400" dirty="0"/>
              <a:t>Jain 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5601528" y="1176068"/>
            <a:ext cx="2057400" cy="805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Transmission Line </a:t>
            </a:r>
            <a:r>
              <a:rPr lang="en-US" sz="1400" b="1" dirty="0" err="1" smtClean="0"/>
              <a:t>Maint</a:t>
            </a:r>
            <a:r>
              <a:rPr lang="en-US" sz="1400" b="1" dirty="0" smtClean="0"/>
              <a:t>.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dirty="0"/>
              <a:t>Sr. Engineer </a:t>
            </a:r>
            <a:endParaRPr lang="en-US" sz="1400" dirty="0" smtClean="0"/>
          </a:p>
          <a:p>
            <a:pPr algn="ctr"/>
            <a:r>
              <a:rPr lang="en-US" sz="1400" dirty="0" smtClean="0"/>
              <a:t>Vinod Sindhu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" name="Flowchart: Process 42"/>
          <p:cNvSpPr/>
          <p:nvPr/>
        </p:nvSpPr>
        <p:spPr>
          <a:xfrm>
            <a:off x="3255811" y="25582"/>
            <a:ext cx="2240283" cy="7364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PLANT HEAD,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Vacant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05200" y="1176068"/>
            <a:ext cx="1784968" cy="805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Switch yard HOD</a:t>
            </a:r>
          </a:p>
          <a:p>
            <a:pPr algn="ctr"/>
            <a:r>
              <a:rPr lang="en-US" sz="1400" b="1" dirty="0" smtClean="0"/>
              <a:t>Sr.</a:t>
            </a:r>
            <a:r>
              <a:rPr lang="en-US" sz="1200" b="1" dirty="0" smtClean="0"/>
              <a:t> Manager</a:t>
            </a:r>
          </a:p>
          <a:p>
            <a:pPr algn="ctr"/>
            <a:r>
              <a:rPr lang="en-US" sz="1400" b="1" dirty="0" err="1"/>
              <a:t>Subhojit</a:t>
            </a:r>
            <a:r>
              <a:rPr lang="en-US" sz="1400" b="1" dirty="0"/>
              <a:t> </a:t>
            </a:r>
            <a:r>
              <a:rPr lang="en-US" sz="1400" b="1" dirty="0" err="1" smtClean="0"/>
              <a:t>Mahato</a:t>
            </a:r>
            <a:endParaRPr lang="en-US" sz="1400" b="1" dirty="0" smtClean="0"/>
          </a:p>
          <a:p>
            <a:pPr algn="ctr"/>
            <a:endParaRPr lang="en-US" sz="1400" b="1" dirty="0"/>
          </a:p>
        </p:txBody>
      </p:sp>
      <p:sp>
        <p:nvSpPr>
          <p:cNvPr id="54" name="Down Arrow 53"/>
          <p:cNvSpPr/>
          <p:nvPr/>
        </p:nvSpPr>
        <p:spPr>
          <a:xfrm>
            <a:off x="4334100" y="2300790"/>
            <a:ext cx="161700" cy="1814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5475157" y="2324502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>
            <a:off x="2985070" y="2324502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3359678" y="3001049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3512078" y="3153449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>
            <a:off x="3664478" y="3305849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7693699" y="2330253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720813" y="2695167"/>
            <a:ext cx="2030685" cy="1078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Switch yard </a:t>
            </a:r>
            <a:r>
              <a:rPr lang="en-US" sz="1400" b="1" dirty="0" smtClean="0"/>
              <a:t>Operation-4</a:t>
            </a:r>
            <a:endParaRPr lang="en-US" sz="1400" b="1" dirty="0"/>
          </a:p>
          <a:p>
            <a:pPr algn="ctr"/>
            <a:r>
              <a:rPr lang="en-US" sz="1400" dirty="0" smtClean="0"/>
              <a:t>Engineer </a:t>
            </a:r>
          </a:p>
          <a:p>
            <a:pPr algn="ctr"/>
            <a:r>
              <a:rPr lang="en-US" sz="1400" dirty="0" err="1" smtClean="0"/>
              <a:t>Devendra</a:t>
            </a:r>
            <a:r>
              <a:rPr lang="en-US" sz="1400" dirty="0" smtClean="0"/>
              <a:t> </a:t>
            </a:r>
            <a:r>
              <a:rPr lang="en-US" sz="1400" dirty="0" err="1" smtClean="0"/>
              <a:t>Rathore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147073" y="2716733"/>
            <a:ext cx="2001395" cy="1057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Switch yard Operation-2</a:t>
            </a:r>
          </a:p>
          <a:p>
            <a:pPr algn="ctr"/>
            <a:r>
              <a:rPr lang="en-US" sz="1400" dirty="0" smtClean="0"/>
              <a:t>Asst. Mgr.</a:t>
            </a:r>
            <a:endParaRPr lang="en-US" sz="1400" dirty="0" smtClean="0">
              <a:solidFill>
                <a:prstClr val="white"/>
              </a:solidFill>
            </a:endParaRPr>
          </a:p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Rajeev </a:t>
            </a:r>
            <a:r>
              <a:rPr lang="en-US" sz="1400" dirty="0" err="1" smtClean="0">
                <a:solidFill>
                  <a:prstClr val="white"/>
                </a:solidFill>
              </a:rPr>
              <a:t>Lochan</a:t>
            </a:r>
            <a:r>
              <a:rPr lang="en-US" sz="1400" dirty="0" smtClean="0">
                <a:solidFill>
                  <a:prstClr val="white"/>
                </a:solidFill>
              </a:rPr>
              <a:t> Singh</a:t>
            </a:r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4594195" y="2706997"/>
            <a:ext cx="1976049" cy="1067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Switch yard </a:t>
            </a:r>
            <a:r>
              <a:rPr lang="en-US" sz="1400" b="1" dirty="0" smtClean="0"/>
              <a:t>Operation-3</a:t>
            </a:r>
            <a:endParaRPr lang="en-US" sz="1400" b="1" dirty="0"/>
          </a:p>
          <a:p>
            <a:pPr algn="ctr"/>
            <a:r>
              <a:rPr lang="en-US" sz="1400" dirty="0"/>
              <a:t>Sr. Engineer </a:t>
            </a:r>
            <a:r>
              <a:rPr lang="en-US" sz="1400" dirty="0" smtClean="0"/>
              <a:t>                   Rabi </a:t>
            </a:r>
            <a:r>
              <a:rPr lang="en-US" sz="1400" dirty="0" err="1"/>
              <a:t>Shanker</a:t>
            </a:r>
            <a:r>
              <a:rPr lang="en-US" sz="1400" dirty="0"/>
              <a:t> </a:t>
            </a:r>
            <a:r>
              <a:rPr lang="en-US" sz="1400" dirty="0" smtClean="0"/>
              <a:t>Deb</a:t>
            </a: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66" name="Down Arrow 65"/>
          <p:cNvSpPr/>
          <p:nvPr/>
        </p:nvSpPr>
        <p:spPr>
          <a:xfrm>
            <a:off x="736899" y="2304046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>
            <a:off x="5729727" y="4201455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33762" y="4150872"/>
            <a:ext cx="3000675" cy="77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882681" y="3494221"/>
            <a:ext cx="420868" cy="279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684699" y="3438811"/>
            <a:ext cx="420868" cy="279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2" name="Oval 71"/>
          <p:cNvSpPr/>
          <p:nvPr/>
        </p:nvSpPr>
        <p:spPr>
          <a:xfrm>
            <a:off x="7458049" y="3569201"/>
            <a:ext cx="420868" cy="279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5308859" y="3438811"/>
            <a:ext cx="420868" cy="279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5" name="Oval 74"/>
          <p:cNvSpPr/>
          <p:nvPr/>
        </p:nvSpPr>
        <p:spPr>
          <a:xfrm>
            <a:off x="7247615" y="1701394"/>
            <a:ext cx="420868" cy="279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28600" y="152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SWITCHYARD-</a:t>
            </a:r>
            <a:r>
              <a:rPr lang="en-US" sz="1600" dirty="0" smtClean="0">
                <a:latin typeface="Cambria" panose="02040503050406030204" pitchFamily="18" charset="0"/>
              </a:rPr>
              <a:t>Structure</a:t>
            </a:r>
            <a:endParaRPr lang="en-US" sz="1600" dirty="0">
              <a:latin typeface="Cambria" panose="02040503050406030204" pitchFamily="18" charset="0"/>
            </a:endParaRPr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1928150" y="4555038"/>
            <a:ext cx="2057400" cy="1019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Switch yard </a:t>
            </a:r>
            <a:r>
              <a:rPr lang="en-US" sz="1400" b="1" dirty="0">
                <a:solidFill>
                  <a:schemeClr val="bg1"/>
                </a:solidFill>
              </a:rPr>
              <a:t>Maintenance</a:t>
            </a:r>
          </a:p>
          <a:p>
            <a:pPr algn="ctr"/>
            <a:r>
              <a:rPr lang="en-US" sz="1400" dirty="0"/>
              <a:t>Technician </a:t>
            </a:r>
            <a:r>
              <a:rPr lang="en-US" dirty="0" err="1" smtClean="0"/>
              <a:t>Rameshwar</a:t>
            </a:r>
            <a:r>
              <a:rPr lang="en-US" dirty="0" smtClean="0"/>
              <a:t> </a:t>
            </a:r>
            <a:r>
              <a:rPr lang="en-US" dirty="0" err="1" smtClean="0"/>
              <a:t>Sraff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2808511" y="4166792"/>
            <a:ext cx="148339" cy="376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699564" y="5294296"/>
            <a:ext cx="420868" cy="279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" name="Snip Single Corner Rectangle 2"/>
          <p:cNvSpPr/>
          <p:nvPr/>
        </p:nvSpPr>
        <p:spPr>
          <a:xfrm>
            <a:off x="5496094" y="393791"/>
            <a:ext cx="1050951" cy="6340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6435097" y="425495"/>
            <a:ext cx="135147" cy="734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624003" y="5287664"/>
            <a:ext cx="420868" cy="279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566208"/>
              </p:ext>
            </p:extLst>
          </p:nvPr>
        </p:nvGraphicFramePr>
        <p:xfrm>
          <a:off x="6815548" y="55096"/>
          <a:ext cx="22823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52"/>
                <a:gridCol w="533400"/>
                <a:gridCol w="672056"/>
                <a:gridCol w="5010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5" name="Oval 44"/>
          <p:cNvSpPr/>
          <p:nvPr/>
        </p:nvSpPr>
        <p:spPr>
          <a:xfrm>
            <a:off x="4953000" y="1749616"/>
            <a:ext cx="420868" cy="279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05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 flipV="1">
            <a:off x="924262" y="2058256"/>
            <a:ext cx="7838738" cy="74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901972" y="2132670"/>
            <a:ext cx="104603" cy="228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06541" y="2372794"/>
            <a:ext cx="1451496" cy="852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Boiler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/>
              <a:t>Sr. </a:t>
            </a:r>
            <a:r>
              <a:rPr lang="en-US" sz="1400" dirty="0" smtClean="0"/>
              <a:t>Engineer</a:t>
            </a:r>
          </a:p>
          <a:p>
            <a:pPr algn="ctr"/>
            <a:r>
              <a:rPr lang="en-US" sz="1400" dirty="0" smtClean="0"/>
              <a:t> Nikhil </a:t>
            </a:r>
            <a:r>
              <a:rPr lang="en-US" sz="1400" dirty="0" err="1" smtClean="0"/>
              <a:t>Mathur</a:t>
            </a:r>
            <a:r>
              <a:rPr lang="en-US" sz="1400" dirty="0" smtClean="0"/>
              <a:t> </a:t>
            </a: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8614226" y="2149923"/>
            <a:ext cx="148774" cy="1306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870" y="4971964"/>
            <a:ext cx="1523999" cy="917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Operation-01 </a:t>
            </a:r>
            <a:r>
              <a:rPr lang="en-US" sz="1400" dirty="0"/>
              <a:t>Technician Sunil </a:t>
            </a:r>
            <a:r>
              <a:rPr lang="en-US" sz="1400" dirty="0" smtClean="0"/>
              <a:t>(Technician)</a:t>
            </a:r>
          </a:p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2301245" y="4779351"/>
            <a:ext cx="154216" cy="1926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424529" y="1524856"/>
            <a:ext cx="169267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4424529" y="379078"/>
            <a:ext cx="148863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03759" y="64448"/>
            <a:ext cx="1708768" cy="620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HEAD </a:t>
            </a:r>
            <a:r>
              <a:rPr lang="en-US" sz="1400" dirty="0"/>
              <a:t>(O&amp;M)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Vacant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737733" y="922193"/>
            <a:ext cx="1443855" cy="869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CI </a:t>
            </a:r>
            <a:r>
              <a:rPr lang="en-US" sz="1400" dirty="0" err="1"/>
              <a:t>Incharge</a:t>
            </a:r>
            <a:endParaRPr lang="en-US" sz="1400" dirty="0"/>
          </a:p>
          <a:p>
            <a:pPr algn="ctr"/>
            <a:r>
              <a:rPr lang="en-US" sz="1400" dirty="0" smtClean="0"/>
              <a:t>Sr. Manager </a:t>
            </a:r>
          </a:p>
          <a:p>
            <a:pPr algn="ctr"/>
            <a:r>
              <a:rPr lang="en-US" sz="1400" dirty="0" smtClean="0"/>
              <a:t>Sunil Yadav</a:t>
            </a:r>
          </a:p>
          <a:p>
            <a:pPr algn="ctr"/>
            <a:endParaRPr lang="en-US" dirty="0"/>
          </a:p>
        </p:txBody>
      </p:sp>
      <p:sp>
        <p:nvSpPr>
          <p:cNvPr id="57" name="Down Arrow 56"/>
          <p:cNvSpPr/>
          <p:nvPr/>
        </p:nvSpPr>
        <p:spPr>
          <a:xfrm>
            <a:off x="2403158" y="2132670"/>
            <a:ext cx="104603" cy="228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>
            <a:off x="4075046" y="2111043"/>
            <a:ext cx="157387" cy="273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7406299" y="2129112"/>
            <a:ext cx="153480" cy="25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>
            <a:off x="5753374" y="2132669"/>
            <a:ext cx="104603" cy="228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440724" y="2406854"/>
            <a:ext cx="1451496" cy="852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ESP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/>
              <a:t>Sr. </a:t>
            </a:r>
            <a:r>
              <a:rPr lang="en-US" sz="1400" dirty="0" smtClean="0"/>
              <a:t>Engineer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/>
              <a:t>Abhishek</a:t>
            </a:r>
          </a:p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9870" y="2386745"/>
            <a:ext cx="1692453" cy="873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Turbine &amp; </a:t>
            </a:r>
            <a:r>
              <a:rPr lang="en-US" sz="1400" dirty="0" err="1" smtClean="0"/>
              <a:t>Envir</a:t>
            </a:r>
            <a:r>
              <a:rPr lang="en-US" sz="1400" dirty="0" smtClean="0"/>
              <a:t>. 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/>
              <a:t>Sr. </a:t>
            </a:r>
            <a:r>
              <a:rPr lang="en-US" sz="1400" dirty="0" smtClean="0"/>
              <a:t>Engineer</a:t>
            </a:r>
          </a:p>
          <a:p>
            <a:pPr algn="ctr"/>
            <a:r>
              <a:rPr lang="en-US" sz="1400" dirty="0"/>
              <a:t>Sanjay</a:t>
            </a:r>
            <a:r>
              <a:rPr lang="en-US" sz="1600" dirty="0"/>
              <a:t> </a:t>
            </a:r>
            <a:r>
              <a:rPr lang="en-US" sz="1400" dirty="0" err="1" smtClean="0"/>
              <a:t>Devangan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2403515" y="297470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4163989" y="2938299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831866" y="2412277"/>
            <a:ext cx="1612465" cy="911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WTP &amp; CHP 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/>
              <a:t>Asst. Manager</a:t>
            </a:r>
            <a:r>
              <a:rPr lang="en-US" sz="1400" dirty="0" smtClean="0"/>
              <a:t> </a:t>
            </a:r>
            <a:r>
              <a:rPr lang="en-US" sz="1400" dirty="0"/>
              <a:t>Ashwini </a:t>
            </a:r>
            <a:r>
              <a:rPr lang="en-US" sz="1400" dirty="0" err="1"/>
              <a:t>Gautam</a:t>
            </a:r>
            <a:r>
              <a:rPr lang="en-US" sz="1400" dirty="0"/>
              <a:t> 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077857" y="2417000"/>
            <a:ext cx="1523999" cy="902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Ash Handling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/>
              <a:t>Sr. </a:t>
            </a:r>
            <a:r>
              <a:rPr lang="en-US" sz="1400" dirty="0" smtClean="0"/>
              <a:t>Engineer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/>
              <a:t>Rajesh </a:t>
            </a:r>
            <a:r>
              <a:rPr lang="en-US" sz="1400" dirty="0" err="1"/>
              <a:t>Paniagrahi</a:t>
            </a:r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75" name="Down Arrow 74"/>
          <p:cNvSpPr/>
          <p:nvPr/>
        </p:nvSpPr>
        <p:spPr>
          <a:xfrm>
            <a:off x="646960" y="4749644"/>
            <a:ext cx="104603" cy="228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7867294" y="297805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6032001" y="2640452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616873" y="3456087"/>
            <a:ext cx="1451496" cy="852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CHP &amp; UPS </a:t>
            </a:r>
            <a:r>
              <a:rPr lang="en-US" sz="1400" dirty="0" err="1" smtClean="0"/>
              <a:t>Maint</a:t>
            </a:r>
            <a:endParaRPr lang="en-US" sz="1400" dirty="0" smtClean="0"/>
          </a:p>
          <a:p>
            <a:pPr algn="ctr"/>
            <a:r>
              <a:rPr lang="en-US" sz="1400" dirty="0"/>
              <a:t>Sr. </a:t>
            </a:r>
            <a:r>
              <a:rPr lang="en-US" sz="1400" dirty="0" smtClean="0"/>
              <a:t>Engineer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/>
              <a:t>Nihar</a:t>
            </a:r>
            <a:r>
              <a:rPr lang="en-US" sz="1400" dirty="0"/>
              <a:t> </a:t>
            </a:r>
            <a:r>
              <a:rPr lang="en-US" sz="1400" dirty="0" err="1" smtClean="0"/>
              <a:t>Ranjan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898134" y="3438532"/>
            <a:ext cx="1451496" cy="852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SAP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Engineer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/>
              <a:t>Suman </a:t>
            </a:r>
            <a:r>
              <a:rPr lang="en-US" sz="1400" dirty="0" smtClean="0"/>
              <a:t>Mishra</a:t>
            </a:r>
          </a:p>
          <a:p>
            <a:pPr algn="ctr"/>
            <a:endParaRPr lang="en-US" dirty="0"/>
          </a:p>
        </p:txBody>
      </p:sp>
      <p:sp>
        <p:nvSpPr>
          <p:cNvPr id="86" name="Down Arrow 85"/>
          <p:cNvSpPr/>
          <p:nvPr/>
        </p:nvSpPr>
        <p:spPr>
          <a:xfrm>
            <a:off x="3320737" y="2149923"/>
            <a:ext cx="112523" cy="1419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own Arrow 87"/>
          <p:cNvSpPr/>
          <p:nvPr/>
        </p:nvSpPr>
        <p:spPr>
          <a:xfrm>
            <a:off x="4903347" y="2132670"/>
            <a:ext cx="148774" cy="2569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wn Arrow 88"/>
          <p:cNvSpPr/>
          <p:nvPr/>
        </p:nvSpPr>
        <p:spPr>
          <a:xfrm>
            <a:off x="6623882" y="2132368"/>
            <a:ext cx="148774" cy="1306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004626" y="4061349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6222266" y="4061349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1806540" y="3528560"/>
            <a:ext cx="1541671" cy="1065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r>
              <a:rPr lang="en-US" sz="1400" dirty="0" smtClean="0"/>
              <a:t>                                   </a:t>
            </a:r>
          </a:p>
          <a:p>
            <a:r>
              <a:rPr lang="en-US" sz="1400" dirty="0" smtClean="0"/>
              <a:t>DCS &amp; PLC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   Engineer</a:t>
            </a:r>
          </a:p>
          <a:p>
            <a:r>
              <a:rPr lang="en-US" sz="1400" dirty="0" smtClean="0"/>
              <a:t>     </a:t>
            </a:r>
            <a:r>
              <a:rPr lang="en-US" sz="1400" b="1" dirty="0" smtClean="0">
                <a:solidFill>
                  <a:srgbClr val="FF0000"/>
                </a:solidFill>
              </a:rPr>
              <a:t>Vacant</a:t>
            </a:r>
          </a:p>
          <a:p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 flipV="1">
            <a:off x="604189" y="4703923"/>
            <a:ext cx="7567905" cy="75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69848" y="566769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1693461" y="4971964"/>
            <a:ext cx="1523999" cy="917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Operation-02 Technician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/>
              <a:t>Sita</a:t>
            </a:r>
            <a:r>
              <a:rPr lang="en-US" sz="1400" dirty="0"/>
              <a:t> </a:t>
            </a:r>
            <a:r>
              <a:rPr lang="en-US" sz="1400" dirty="0" smtClean="0"/>
              <a:t>Ram</a:t>
            </a:r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099883" y="4974734"/>
            <a:ext cx="1523999" cy="917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Operation-04 </a:t>
            </a:r>
            <a:r>
              <a:rPr lang="en-US" sz="1400" dirty="0"/>
              <a:t>Technician </a:t>
            </a:r>
            <a:endParaRPr lang="en-US" sz="1400" dirty="0" smtClean="0"/>
          </a:p>
          <a:p>
            <a:pPr algn="ctr"/>
            <a:r>
              <a:rPr lang="en-US" sz="1400" dirty="0" err="1" smtClean="0"/>
              <a:t>Dilip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3404473" y="4978245"/>
            <a:ext cx="1523999" cy="917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Operation-03 Technician</a:t>
            </a:r>
          </a:p>
          <a:p>
            <a:pPr algn="ctr"/>
            <a:r>
              <a:rPr lang="en-US" sz="1400" dirty="0" smtClean="0"/>
              <a:t> Kishore</a:t>
            </a:r>
          </a:p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2041905" y="5667698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01" name="Down Arrow 100"/>
          <p:cNvSpPr/>
          <p:nvPr/>
        </p:nvSpPr>
        <p:spPr>
          <a:xfrm>
            <a:off x="4111950" y="4753154"/>
            <a:ext cx="152400" cy="221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859189" y="562909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03" name="Down Arrow 102"/>
          <p:cNvSpPr/>
          <p:nvPr/>
        </p:nvSpPr>
        <p:spPr>
          <a:xfrm>
            <a:off x="5765658" y="4779351"/>
            <a:ext cx="152400" cy="221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496091" y="564869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1196940" y="2640452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228600" y="152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C&amp;I-</a:t>
            </a:r>
            <a:r>
              <a:rPr lang="en-US" dirty="0" err="1">
                <a:latin typeface="Cambria" panose="02040503050406030204" pitchFamily="18" charset="0"/>
              </a:rPr>
              <a:t>Maint</a:t>
            </a:r>
            <a:r>
              <a:rPr lang="en-US" dirty="0" smtClean="0">
                <a:latin typeface="Cambria" panose="02040503050406030204" pitchFamily="18" charset="0"/>
              </a:rPr>
              <a:t>. </a:t>
            </a:r>
            <a:r>
              <a:rPr lang="en-US" dirty="0">
                <a:latin typeface="Cambria" panose="02040503050406030204" pitchFamily="18" charset="0"/>
              </a:rPr>
              <a:t>Structure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446953" y="3528560"/>
            <a:ext cx="1396678" cy="1065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r>
              <a:rPr lang="en-US" sz="1400" dirty="0" smtClean="0"/>
              <a:t>Silo </a:t>
            </a:r>
            <a:r>
              <a:rPr lang="en-US" sz="1400" dirty="0" err="1" smtClean="0"/>
              <a:t>Maint</a:t>
            </a:r>
            <a:r>
              <a:rPr lang="en-US" sz="1400" dirty="0" smtClean="0"/>
              <a:t>+ Shift duty</a:t>
            </a:r>
          </a:p>
          <a:p>
            <a:r>
              <a:rPr lang="en-US" sz="1400" dirty="0" smtClean="0"/>
              <a:t>Engineer</a:t>
            </a:r>
          </a:p>
          <a:p>
            <a:r>
              <a:rPr lang="en-US" sz="1400" dirty="0" smtClean="0"/>
              <a:t>Prakash Kumar</a:t>
            </a:r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2098358" y="429120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3807150" y="4365096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32253"/>
              </p:ext>
            </p:extLst>
          </p:nvPr>
        </p:nvGraphicFramePr>
        <p:xfrm>
          <a:off x="6815548" y="55096"/>
          <a:ext cx="22823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52"/>
                <a:gridCol w="533400"/>
                <a:gridCol w="672056"/>
                <a:gridCol w="5010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9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8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6956521" y="5000931"/>
            <a:ext cx="1520373" cy="89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General Shift-01 Tech  </a:t>
            </a:r>
            <a:r>
              <a:rPr lang="en-US" sz="1400" b="1" dirty="0" smtClean="0">
                <a:solidFill>
                  <a:srgbClr val="FF0000"/>
                </a:solidFill>
              </a:rPr>
              <a:t>Vacent</a:t>
            </a:r>
          </a:p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7412282" y="564241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56" name="Down Arrow 55"/>
          <p:cNvSpPr/>
          <p:nvPr/>
        </p:nvSpPr>
        <p:spPr>
          <a:xfrm>
            <a:off x="8019694" y="4799796"/>
            <a:ext cx="152400" cy="221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 flipV="1">
            <a:off x="2648612" y="2253498"/>
            <a:ext cx="3886201" cy="6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910510" y="2553175"/>
            <a:ext cx="1476203" cy="866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TMD HOD</a:t>
            </a:r>
          </a:p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Mandeep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Sahu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44" name="Down Arrow 43"/>
          <p:cNvSpPr/>
          <p:nvPr/>
        </p:nvSpPr>
        <p:spPr>
          <a:xfrm>
            <a:off x="2591709" y="2318502"/>
            <a:ext cx="160679" cy="217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13456" y="3925167"/>
            <a:ext cx="1295400" cy="1195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100" dirty="0" smtClean="0"/>
              <a:t>Cooling Tower &amp; Fire Fighting Pump Out side </a:t>
            </a:r>
            <a:r>
              <a:rPr lang="en-US" sz="1100" dirty="0" err="1" smtClean="0"/>
              <a:t>HtT</a:t>
            </a:r>
            <a:r>
              <a:rPr lang="en-US" sz="1100" dirty="0" smtClean="0"/>
              <a:t> Pump</a:t>
            </a:r>
            <a:endParaRPr lang="en-US" sz="1050" dirty="0" smtClean="0"/>
          </a:p>
          <a:p>
            <a:pPr algn="ctr"/>
            <a:r>
              <a:rPr lang="en-US" sz="1400" b="1" dirty="0" smtClean="0"/>
              <a:t>Sr. Engineer</a:t>
            </a:r>
          </a:p>
          <a:p>
            <a:pPr algn="ctr"/>
            <a:r>
              <a:rPr lang="en-US" sz="1400" dirty="0" err="1" smtClean="0"/>
              <a:t>Sajal</a:t>
            </a:r>
            <a:r>
              <a:rPr lang="en-US" sz="1400" dirty="0" smtClean="0"/>
              <a:t> </a:t>
            </a:r>
            <a:r>
              <a:rPr lang="en-US" sz="1400" dirty="0" err="1" smtClean="0"/>
              <a:t>Halda</a:t>
            </a:r>
            <a:r>
              <a:rPr lang="en-US" sz="1600" dirty="0" err="1" smtClean="0"/>
              <a:t>r</a:t>
            </a:r>
            <a:endParaRPr lang="en-US" sz="1600" dirty="0" smtClean="0"/>
          </a:p>
          <a:p>
            <a:pPr algn="ctr"/>
            <a:endParaRPr lang="en-US" sz="1200" dirty="0"/>
          </a:p>
          <a:p>
            <a:pPr algn="ctr"/>
            <a:endParaRPr lang="en-US" dirty="0"/>
          </a:p>
        </p:txBody>
      </p:sp>
      <p:sp>
        <p:nvSpPr>
          <p:cNvPr id="50" name="Down Arrow 49"/>
          <p:cNvSpPr/>
          <p:nvPr/>
        </p:nvSpPr>
        <p:spPr>
          <a:xfrm>
            <a:off x="4491205" y="762000"/>
            <a:ext cx="189602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845714" y="5051404"/>
            <a:ext cx="1193625" cy="878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Valve </a:t>
            </a:r>
            <a:r>
              <a:rPr lang="en-US" sz="1400" dirty="0" err="1" smtClean="0"/>
              <a:t>Maint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Fitter </a:t>
            </a:r>
          </a:p>
          <a:p>
            <a:pPr algn="ctr"/>
            <a:r>
              <a:rPr lang="en-US" sz="1400" dirty="0" smtClean="0"/>
              <a:t>Raj Kumar </a:t>
            </a: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301762" y="3801614"/>
            <a:ext cx="1447800" cy="943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Ash Handling, ESP, HCSD &amp; LT Comp.</a:t>
            </a:r>
          </a:p>
          <a:p>
            <a:pPr algn="ctr"/>
            <a:r>
              <a:rPr lang="en-US" sz="1400" b="1" dirty="0" smtClean="0"/>
              <a:t> Sr. Engineer</a:t>
            </a:r>
          </a:p>
          <a:p>
            <a:pPr algn="ctr"/>
            <a:r>
              <a:rPr lang="en-US" sz="1200" dirty="0" smtClean="0"/>
              <a:t> </a:t>
            </a:r>
            <a:r>
              <a:rPr lang="en-US" sz="1200" dirty="0" err="1"/>
              <a:t>Raghvendra</a:t>
            </a:r>
            <a:r>
              <a:rPr lang="en-US" sz="1200" dirty="0"/>
              <a:t> </a:t>
            </a:r>
            <a:r>
              <a:rPr lang="en-US" sz="1200" dirty="0" smtClean="0"/>
              <a:t>Pandey</a:t>
            </a:r>
          </a:p>
          <a:p>
            <a:pPr algn="ctr"/>
            <a:r>
              <a:rPr lang="en-US" sz="1200" dirty="0" smtClean="0"/>
              <a:t> </a:t>
            </a:r>
            <a:endParaRPr lang="en-US" sz="1600" dirty="0"/>
          </a:p>
        </p:txBody>
      </p:sp>
      <p:sp>
        <p:nvSpPr>
          <p:cNvPr id="17" name="Down Arrow 16"/>
          <p:cNvSpPr/>
          <p:nvPr/>
        </p:nvSpPr>
        <p:spPr>
          <a:xfrm>
            <a:off x="4507828" y="1703910"/>
            <a:ext cx="177291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48599" y="3776480"/>
            <a:ext cx="1267079" cy="1027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Bed ash system &amp; Valve </a:t>
            </a:r>
          </a:p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Manoj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sahu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flipV="1">
            <a:off x="545039" y="3670023"/>
            <a:ext cx="3189904" cy="72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5792670" y="3606568"/>
            <a:ext cx="102254" cy="1436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85119" y="5051404"/>
            <a:ext cx="1635815" cy="1110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Rotary Equipment</a:t>
            </a:r>
          </a:p>
          <a:p>
            <a:pPr algn="ctr"/>
            <a:r>
              <a:rPr lang="en-US" sz="1200" dirty="0" smtClean="0"/>
              <a:t>Sr. Engineer</a:t>
            </a:r>
          </a:p>
          <a:p>
            <a:pPr algn="ctr"/>
            <a:r>
              <a:rPr lang="en-US" sz="1400" dirty="0" smtClean="0"/>
              <a:t>Ashish </a:t>
            </a:r>
            <a:r>
              <a:rPr lang="en-US" sz="1400" dirty="0"/>
              <a:t>Jaiswal</a:t>
            </a:r>
          </a:p>
          <a:p>
            <a:pPr algn="ctr"/>
            <a:endParaRPr lang="en-US" sz="14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5932009" y="3808898"/>
            <a:ext cx="1343501" cy="1021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Pre. </a:t>
            </a:r>
            <a:r>
              <a:rPr lang="en-US" sz="1400" dirty="0" smtClean="0"/>
              <a:t>Part, DCF </a:t>
            </a:r>
          </a:p>
          <a:p>
            <a:pPr algn="ctr"/>
            <a:r>
              <a:rPr lang="en-US" sz="1400" dirty="0" smtClean="0"/>
              <a:t>&amp; all Dampers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</a:rPr>
              <a:t>Vacant</a:t>
            </a:r>
          </a:p>
          <a:p>
            <a:pPr algn="ctr"/>
            <a:endParaRPr lang="en-US" sz="1400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-2075" y="5186724"/>
            <a:ext cx="1254908" cy="991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200" dirty="0" smtClean="0"/>
              <a:t>EOT </a:t>
            </a:r>
            <a:r>
              <a:rPr lang="en-US" sz="1200" dirty="0" err="1" smtClean="0"/>
              <a:t>Oper</a:t>
            </a:r>
            <a:r>
              <a:rPr lang="en-US" sz="1200" dirty="0" smtClean="0"/>
              <a:t>.&amp; </a:t>
            </a:r>
            <a:r>
              <a:rPr lang="en-US" sz="1200" dirty="0" err="1" smtClean="0"/>
              <a:t>Maint</a:t>
            </a:r>
            <a:r>
              <a:rPr lang="en-US" sz="1200" dirty="0" smtClean="0"/>
              <a:t>. Operator  </a:t>
            </a:r>
          </a:p>
          <a:p>
            <a:pPr algn="ctr"/>
            <a:r>
              <a:rPr lang="en-US" sz="1200" dirty="0" smtClean="0"/>
              <a:t>Santosh</a:t>
            </a:r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3867813" y="1028700"/>
            <a:ext cx="1447800" cy="941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MMD-</a:t>
            </a:r>
            <a:r>
              <a:rPr lang="en-US" sz="1400" dirty="0" err="1" smtClean="0"/>
              <a:t>Incharge</a:t>
            </a:r>
            <a:endParaRPr lang="en-US" sz="1400" dirty="0"/>
          </a:p>
          <a:p>
            <a:pPr algn="ctr"/>
            <a:r>
              <a:rPr lang="en-US" sz="1400" dirty="0" smtClean="0"/>
              <a:t> </a:t>
            </a:r>
            <a:r>
              <a:rPr lang="en-US" sz="1400" dirty="0"/>
              <a:t>D</a:t>
            </a:r>
            <a:r>
              <a:rPr lang="en-US" sz="1400" dirty="0" smtClean="0"/>
              <a:t>GM</a:t>
            </a:r>
          </a:p>
          <a:p>
            <a:pPr algn="ctr"/>
            <a:r>
              <a:rPr lang="en-US" dirty="0" smtClean="0"/>
              <a:t>Santosh </a:t>
            </a:r>
            <a:r>
              <a:rPr lang="en-US" dirty="0" err="1" smtClean="0"/>
              <a:t>Sahu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343811" y="317225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flipV="1">
            <a:off x="4940889" y="3564269"/>
            <a:ext cx="388620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6523419" y="3587129"/>
            <a:ext cx="160679" cy="217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8729464" y="3601916"/>
            <a:ext cx="160679" cy="217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436416" y="464822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01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4625228" y="456771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8344325" y="455642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5412918" y="590014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2" name="Down Arrow 71"/>
          <p:cNvSpPr/>
          <p:nvPr/>
        </p:nvSpPr>
        <p:spPr>
          <a:xfrm>
            <a:off x="3651729" y="3700170"/>
            <a:ext cx="160679" cy="217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2433629" y="3423346"/>
            <a:ext cx="160679" cy="217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own Arrow 73"/>
          <p:cNvSpPr/>
          <p:nvPr/>
        </p:nvSpPr>
        <p:spPr>
          <a:xfrm>
            <a:off x="4896511" y="3584158"/>
            <a:ext cx="160679" cy="217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259725" y="4819575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748805" y="5935743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12906" y="152399"/>
            <a:ext cx="1563610" cy="609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MECHANICAL </a:t>
            </a:r>
            <a:r>
              <a:rPr lang="en-US" sz="1400" b="1" dirty="0" err="1" smtClean="0">
                <a:solidFill>
                  <a:schemeClr val="bg1"/>
                </a:solidFill>
              </a:rPr>
              <a:t>Manit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latin typeface="Cambria" panose="02040503050406030204" pitchFamily="18" charset="0"/>
              </a:rPr>
              <a:t>Structure</a:t>
            </a:r>
            <a:endParaRPr lang="en-US" b="1" dirty="0">
              <a:latin typeface="Cambria" panose="02040503050406030204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0" name="Down Arrow 59"/>
          <p:cNvSpPr/>
          <p:nvPr/>
        </p:nvSpPr>
        <p:spPr>
          <a:xfrm>
            <a:off x="2058603" y="3692886"/>
            <a:ext cx="139346" cy="29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493654" y="568271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81" name="Flowchart: Process 80"/>
          <p:cNvSpPr/>
          <p:nvPr/>
        </p:nvSpPr>
        <p:spPr>
          <a:xfrm>
            <a:off x="3457786" y="47624"/>
            <a:ext cx="2334884" cy="8191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rgbClr val="002060"/>
              </a:solidFill>
            </a:endParaRP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HEAD </a:t>
            </a:r>
            <a:r>
              <a:rPr lang="en-US" sz="1600" dirty="0"/>
              <a:t>(O&amp;M)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Vacant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endParaRPr lang="en-US" sz="1600" dirty="0"/>
          </a:p>
          <a:p>
            <a:pPr algn="ctr"/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76780" y="2472152"/>
            <a:ext cx="1476203" cy="866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BMD HOD</a:t>
            </a:r>
          </a:p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Lalit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Tiwari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6436416" y="3302690"/>
            <a:ext cx="160679" cy="217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6374134" y="2280442"/>
            <a:ext cx="160679" cy="217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110081" y="309122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Down Arrow 54"/>
          <p:cNvSpPr/>
          <p:nvPr/>
        </p:nvSpPr>
        <p:spPr>
          <a:xfrm>
            <a:off x="7391400" y="3602478"/>
            <a:ext cx="102254" cy="1436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348548" y="3971716"/>
            <a:ext cx="1476203" cy="1169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WTP &amp; </a:t>
            </a:r>
            <a:r>
              <a:rPr lang="en-US" sz="1400" dirty="0" err="1" smtClean="0"/>
              <a:t>Compr</a:t>
            </a:r>
            <a:r>
              <a:rPr lang="en-US" sz="1400" dirty="0" smtClean="0"/>
              <a:t>. </a:t>
            </a:r>
            <a:r>
              <a:rPr lang="en-US" sz="1400" dirty="0" err="1" smtClean="0"/>
              <a:t>Maint</a:t>
            </a:r>
            <a:r>
              <a:rPr lang="en-US" sz="1400" dirty="0"/>
              <a:t>. </a:t>
            </a:r>
            <a:endParaRPr lang="en-US" sz="1400" dirty="0" smtClean="0"/>
          </a:p>
          <a:p>
            <a:pPr algn="ctr"/>
            <a:r>
              <a:rPr lang="en-US" sz="1400" b="1" dirty="0" smtClean="0"/>
              <a:t>Engineer </a:t>
            </a:r>
            <a:r>
              <a:rPr lang="en-US" sz="1400" dirty="0" err="1" smtClean="0"/>
              <a:t>Dhermendra</a:t>
            </a:r>
            <a:r>
              <a:rPr lang="en-US" sz="1400" dirty="0" smtClean="0"/>
              <a:t> </a:t>
            </a:r>
            <a:r>
              <a:rPr lang="en-US" sz="1400" dirty="0" err="1"/>
              <a:t>Rathore</a:t>
            </a:r>
            <a:endParaRPr lang="en-US" sz="1400" dirty="0"/>
          </a:p>
          <a:p>
            <a:pPr algn="ctr"/>
            <a:endParaRPr lang="en-US" sz="1400" dirty="0" smtClean="0"/>
          </a:p>
        </p:txBody>
      </p:sp>
      <p:sp>
        <p:nvSpPr>
          <p:cNvPr id="83" name="Oval 82"/>
          <p:cNvSpPr/>
          <p:nvPr/>
        </p:nvSpPr>
        <p:spPr>
          <a:xfrm>
            <a:off x="2367248" y="4801830"/>
            <a:ext cx="609600" cy="1876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61078"/>
              </p:ext>
            </p:extLst>
          </p:nvPr>
        </p:nvGraphicFramePr>
        <p:xfrm>
          <a:off x="6815548" y="55096"/>
          <a:ext cx="22823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52"/>
                <a:gridCol w="533400"/>
                <a:gridCol w="672056"/>
                <a:gridCol w="5010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8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5" y="3687938"/>
            <a:ext cx="14354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Rounded Rectangle 42"/>
          <p:cNvSpPr/>
          <p:nvPr/>
        </p:nvSpPr>
        <p:spPr>
          <a:xfrm>
            <a:off x="389386" y="1484463"/>
            <a:ext cx="1600200" cy="7968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Deputed Emp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Ashish</a:t>
            </a:r>
            <a:r>
              <a:rPr lang="en-US" sz="1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Srivastava</a:t>
            </a:r>
            <a:r>
              <a:rPr lang="en-US" sz="1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     ( 63 MW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)</a:t>
            </a:r>
            <a:endParaRPr lang="en-US" sz="12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 flipV="1">
            <a:off x="1798617" y="2084055"/>
            <a:ext cx="595172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7608830" y="2083756"/>
            <a:ext cx="150646" cy="27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2886" y="3967332"/>
            <a:ext cx="1559770" cy="968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Operation-1 Sr. Engineer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Digvijay</a:t>
            </a:r>
            <a:r>
              <a:rPr lang="en-US" sz="1400" dirty="0" smtClean="0"/>
              <a:t> </a:t>
            </a:r>
            <a:r>
              <a:rPr lang="en-US" sz="1400" dirty="0" err="1" smtClean="0"/>
              <a:t>Sahu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47" name="Down Arrow 46"/>
          <p:cNvSpPr/>
          <p:nvPr/>
        </p:nvSpPr>
        <p:spPr>
          <a:xfrm>
            <a:off x="425060" y="3661605"/>
            <a:ext cx="79753" cy="296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1641853" y="3288080"/>
            <a:ext cx="152400" cy="373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1729615" y="2083757"/>
            <a:ext cx="138004" cy="278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7673239" y="3249388"/>
            <a:ext cx="152400" cy="37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4198587" y="1845985"/>
            <a:ext cx="163455" cy="238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4162830" y="762000"/>
            <a:ext cx="210442" cy="328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36038" y="162303"/>
            <a:ext cx="1708768" cy="620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dirty="0"/>
              <a:t>HEAD (O&amp;M)</a:t>
            </a:r>
          </a:p>
          <a:p>
            <a:pPr algn="ctr"/>
            <a:r>
              <a:rPr lang="en-US" sz="1400" dirty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Vacant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021340" y="3647227"/>
            <a:ext cx="1478079" cy="1014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CHP </a:t>
            </a:r>
            <a:r>
              <a:rPr lang="en-US" sz="1400" dirty="0" err="1" smtClean="0"/>
              <a:t>Maint</a:t>
            </a:r>
            <a:r>
              <a:rPr lang="en-US" sz="1400" dirty="0" smtClean="0"/>
              <a:t>.       </a:t>
            </a:r>
          </a:p>
          <a:p>
            <a:pPr algn="ctr"/>
            <a:r>
              <a:rPr lang="en-US" sz="1400" dirty="0" smtClean="0"/>
              <a:t>Sr. Technician</a:t>
            </a:r>
            <a:r>
              <a:rPr lang="en-US" dirty="0" smtClean="0"/>
              <a:t> </a:t>
            </a:r>
            <a:r>
              <a:rPr lang="en-US" sz="1400" dirty="0" err="1" smtClean="0"/>
              <a:t>Pancham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1070353" y="2389517"/>
            <a:ext cx="1447800" cy="962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 CHP Operation </a:t>
            </a:r>
            <a:r>
              <a:rPr lang="en-US" sz="1600" b="1" dirty="0" smtClean="0"/>
              <a:t>Sr. Engineer</a:t>
            </a:r>
            <a:endParaRPr lang="en-US" sz="1400" b="1" dirty="0" smtClean="0"/>
          </a:p>
          <a:p>
            <a:pPr algn="ctr"/>
            <a:r>
              <a:rPr lang="en-US" sz="1400" dirty="0" smtClean="0"/>
              <a:t>Yogesh Tiwari</a:t>
            </a: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878950" y="2362200"/>
            <a:ext cx="1610405" cy="962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CHP Maintenance</a:t>
            </a:r>
          </a:p>
          <a:p>
            <a:pPr algn="ctr"/>
            <a:r>
              <a:rPr lang="en-US" sz="1400" dirty="0" smtClean="0"/>
              <a:t> Sr. Engineer </a:t>
            </a:r>
            <a:r>
              <a:rPr lang="en-US" dirty="0" smtClean="0"/>
              <a:t> </a:t>
            </a:r>
            <a:r>
              <a:rPr lang="en-US" sz="1400" dirty="0" smtClean="0"/>
              <a:t>Satyam </a:t>
            </a:r>
            <a:r>
              <a:rPr lang="en-US" sz="1400" dirty="0" err="1"/>
              <a:t>Jha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169076" y="3984676"/>
            <a:ext cx="1559770" cy="1001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Operation-4 Engineer</a:t>
            </a:r>
          </a:p>
          <a:p>
            <a:pPr algn="ctr"/>
            <a:r>
              <a:rPr lang="en-US" sz="1400" dirty="0" err="1" smtClean="0"/>
              <a:t>Sagar</a:t>
            </a:r>
            <a:r>
              <a:rPr lang="en-US" sz="1400" dirty="0" smtClean="0"/>
              <a:t> </a:t>
            </a:r>
            <a:r>
              <a:rPr lang="en-US" sz="1400" dirty="0" err="1" smtClean="0"/>
              <a:t>Ghosh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>
          <a:xfrm>
            <a:off x="3437476" y="3984676"/>
            <a:ext cx="1559770" cy="968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Operation-3 Engineer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/>
              <a:t>Virendra</a:t>
            </a:r>
            <a:r>
              <a:rPr lang="en-US" sz="1400" dirty="0"/>
              <a:t> </a:t>
            </a:r>
            <a:r>
              <a:rPr lang="en-US" sz="1400" dirty="0" err="1" smtClean="0"/>
              <a:t>Devagan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754188" y="3980710"/>
            <a:ext cx="1559770" cy="968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Shift Operation-2 Sr. Engineer</a:t>
            </a:r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Yajubendra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1424815" y="3104183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7379353" y="439185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flipV="1">
            <a:off x="430579" y="3661604"/>
            <a:ext cx="54907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2494197" y="3684464"/>
            <a:ext cx="79753" cy="296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5869208" y="3685555"/>
            <a:ext cx="79753" cy="296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>
            <a:off x="4308489" y="3674961"/>
            <a:ext cx="79753" cy="296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189397" y="4696927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464936" y="4683172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3778642" y="4697990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5644161" y="4862119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7445539" y="3069554"/>
            <a:ext cx="609600" cy="247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228600" y="152400"/>
            <a:ext cx="1374056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CHP- O&amp;M </a:t>
            </a:r>
            <a:r>
              <a:rPr lang="en-US" sz="1600" b="1" dirty="0">
                <a:latin typeface="Cambria" panose="02040503050406030204" pitchFamily="18" charset="0"/>
              </a:rPr>
              <a:t>Structure</a:t>
            </a:r>
          </a:p>
          <a:p>
            <a:pPr algn="ctr"/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500982" y="1090685"/>
            <a:ext cx="1578880" cy="818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CHP-</a:t>
            </a:r>
            <a:r>
              <a:rPr lang="en-US" sz="1400" dirty="0" err="1" smtClean="0"/>
              <a:t>Incharge</a:t>
            </a:r>
            <a:endParaRPr lang="en-US" sz="1400" dirty="0"/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Dy. Manager </a:t>
            </a:r>
          </a:p>
          <a:p>
            <a:pPr algn="ctr"/>
            <a:r>
              <a:rPr lang="en-US" sz="1400" b="1" dirty="0" err="1" smtClean="0">
                <a:solidFill>
                  <a:schemeClr val="bg1"/>
                </a:solidFill>
              </a:rPr>
              <a:t>Avinash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90399"/>
              </p:ext>
            </p:extLst>
          </p:nvPr>
        </p:nvGraphicFramePr>
        <p:xfrm>
          <a:off x="6815548" y="55096"/>
          <a:ext cx="228232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852"/>
                <a:gridCol w="533400"/>
                <a:gridCol w="672056"/>
                <a:gridCol w="50102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Required 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ACBIL STAFF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8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 Exe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0</a:t>
                      </a:r>
                      <a:endParaRPr lang="en-US" sz="11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2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10688</TotalTime>
  <Words>1572</Words>
  <Application>Microsoft Office PowerPoint</Application>
  <PresentationFormat>On-screen Show (4:3)</PresentationFormat>
  <Paragraphs>772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ACBIL 2X135 MW TPP Organization Chart Required- 94+59 Exe- 84 &amp; Non Exe- 45 Available: 129 (Exe + Non Exe)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ACBIL 2X135 MW TPP Organization Chart</dc:title>
  <dc:creator>Pradeep Shukla</dc:creator>
  <cp:lastModifiedBy>SANTOSH PRAJAPATI</cp:lastModifiedBy>
  <cp:revision>409</cp:revision>
  <cp:lastPrinted>2021-08-26T09:56:26Z</cp:lastPrinted>
  <dcterms:created xsi:type="dcterms:W3CDTF">2006-08-16T00:00:00Z</dcterms:created>
  <dcterms:modified xsi:type="dcterms:W3CDTF">2023-10-23T04:37:03Z</dcterms:modified>
</cp:coreProperties>
</file>