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64" r:id="rId3"/>
    <p:sldId id="265" r:id="rId4"/>
    <p:sldId id="266" r:id="rId5"/>
    <p:sldId id="258" r:id="rId6"/>
    <p:sldId id="260" r:id="rId7"/>
    <p:sldId id="261" r:id="rId8"/>
    <p:sldId id="257" r:id="rId9"/>
    <p:sldId id="259" r:id="rId10"/>
    <p:sldId id="262"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E79750C-FAB6-4A96-B895-6218BECEAA74}">
          <p14:sldIdLst>
            <p14:sldId id="256"/>
            <p14:sldId id="264"/>
            <p14:sldId id="265"/>
            <p14:sldId id="266"/>
            <p14:sldId id="258"/>
            <p14:sldId id="260"/>
            <p14:sldId id="261"/>
            <p14:sldId id="257"/>
            <p14:sldId id="259"/>
            <p14:sldId id="262"/>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58" autoAdjust="0"/>
    <p:restoredTop sz="95964" autoAdjust="0"/>
  </p:normalViewPr>
  <p:slideViewPr>
    <p:cSldViewPr snapToGrid="0">
      <p:cViewPr varScale="1">
        <p:scale>
          <a:sx n="68" d="100"/>
          <a:sy n="68" d="100"/>
        </p:scale>
        <p:origin x="186"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A5F40A11-7ABD-4640-892E-C432B7B849FD}" type="datetimeFigureOut">
              <a:rPr lang="en-IN" smtClean="0"/>
              <a:t>19-12-2024</a:t>
            </a:fld>
            <a:endParaRPr lang="en-IN"/>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IN"/>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EC78F59A-0611-4BFE-A0CD-6B01605B002B}" type="slidenum">
              <a:rPr lang="en-IN" smtClean="0"/>
              <a:t>‹#›</a:t>
            </a:fld>
            <a:endParaRPr lang="en-IN"/>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51289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173326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3906433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189380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455891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A5F40A11-7ABD-4640-892E-C432B7B849FD}" type="datetimeFigureOut">
              <a:rPr lang="en-IN" smtClean="0"/>
              <a:t>19-12-2024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1646834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A5F40A11-7ABD-4640-892E-C432B7B849FD}" type="datetimeFigureOut">
              <a:rPr lang="en-IN" smtClean="0"/>
              <a:t>19-12-2024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2558954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40A11-7ABD-4640-892E-C432B7B849FD}" type="datetimeFigureOut">
              <a:rPr lang="en-IN" smtClean="0"/>
              <a:t>19-12-2024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367812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40A11-7ABD-4640-892E-C432B7B849FD}" type="datetimeFigureOut">
              <a:rPr lang="en-IN" smtClean="0"/>
              <a:t>19-12-2024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321423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40A11-7ABD-4640-892E-C432B7B849FD}" type="datetimeFigureOut">
              <a:rPr lang="en-IN" smtClean="0"/>
              <a:t>19-12-2024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1663992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F40A11-7ABD-4640-892E-C432B7B849FD}" type="datetimeFigureOut">
              <a:rPr lang="en-IN" smtClean="0"/>
              <a:t>19-12-2024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190602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1766135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F40A11-7ABD-4640-892E-C432B7B849FD}" type="datetimeFigureOut">
              <a:rPr lang="en-IN" smtClean="0"/>
              <a:t>19-12-2024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3347802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F40A11-7ABD-4640-892E-C432B7B849FD}" type="datetimeFigureOut">
              <a:rPr lang="en-IN" smtClean="0"/>
              <a:t>19-12-2024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2149900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40A11-7ABD-4640-892E-C432B7B849FD}" type="datetimeFigureOut">
              <a:rPr lang="en-IN" smtClean="0"/>
              <a:t>19-12-2024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2031296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1941100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40A11-7ABD-4640-892E-C432B7B849FD}" type="datetimeFigureOut">
              <a:rPr lang="en-IN" smtClean="0"/>
              <a:t>19-12-2024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C78F59A-0611-4BFE-A0CD-6B01605B002B}" type="slidenum">
              <a:rPr lang="en-IN" smtClean="0"/>
              <a:t>‹#›</a:t>
            </a:fld>
            <a:endParaRPr lang="en-IN"/>
          </a:p>
        </p:txBody>
      </p:sp>
    </p:spTree>
    <p:extLst>
      <p:ext uri="{BB962C8B-B14F-4D97-AF65-F5344CB8AC3E}">
        <p14:creationId xmlns:p14="http://schemas.microsoft.com/office/powerpoint/2010/main" val="2949675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A5F40A11-7ABD-4640-892E-C432B7B849FD}" type="datetimeFigureOut">
              <a:rPr lang="en-IN" smtClean="0"/>
              <a:t>19-12-2024</a:t>
            </a:fld>
            <a:endParaRPr lang="en-IN"/>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IN"/>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EC78F59A-0611-4BFE-A0CD-6B01605B002B}" type="slidenum">
              <a:rPr lang="en-IN" smtClean="0"/>
              <a:t>‹#›</a:t>
            </a:fld>
            <a:endParaRPr lang="en-IN"/>
          </a:p>
        </p:txBody>
      </p:sp>
    </p:spTree>
    <p:extLst>
      <p:ext uri="{BB962C8B-B14F-4D97-AF65-F5344CB8AC3E}">
        <p14:creationId xmlns:p14="http://schemas.microsoft.com/office/powerpoint/2010/main" val="177450503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rkassociates.org/"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BA3157-5D0A-97A1-373D-121A2E32230F}"/>
              </a:ext>
            </a:extLst>
          </p:cNvPr>
          <p:cNvSpPr>
            <a:spLocks noGrp="1"/>
          </p:cNvSpPr>
          <p:nvPr>
            <p:ph type="ctrTitle"/>
          </p:nvPr>
        </p:nvSpPr>
        <p:spPr/>
        <p:txBody>
          <a:bodyPr>
            <a:normAutofit/>
          </a:bodyPr>
          <a:lstStyle/>
          <a:p>
            <a:r>
              <a:rPr lang="en-IN" b="1" dirty="0">
                <a:effectLst>
                  <a:outerShdw blurRad="38100" dist="38100" dir="2700000" algn="tl">
                    <a:srgbClr val="000000">
                      <a:alpha val="43137"/>
                    </a:srgbClr>
                  </a:outerShdw>
                </a:effectLst>
              </a:rPr>
              <a:t>M/s KKSPUN INDIA LIMITED</a:t>
            </a:r>
          </a:p>
        </p:txBody>
      </p:sp>
      <p:sp>
        <p:nvSpPr>
          <p:cNvPr id="3" name="Subtitle 2">
            <a:extLst>
              <a:ext uri="{FF2B5EF4-FFF2-40B4-BE49-F238E27FC236}">
                <a16:creationId xmlns:a16="http://schemas.microsoft.com/office/drawing/2014/main" id="{A81B02EA-BDFA-2AB7-FB26-14F6F4511C26}"/>
              </a:ext>
            </a:extLst>
          </p:cNvPr>
          <p:cNvSpPr>
            <a:spLocks noGrp="1"/>
          </p:cNvSpPr>
          <p:nvPr>
            <p:ph type="subTitle" idx="1"/>
          </p:nvPr>
        </p:nvSpPr>
        <p:spPr>
          <a:xfrm>
            <a:off x="1524000" y="3602038"/>
            <a:ext cx="9144000" cy="356645"/>
          </a:xfrm>
        </p:spPr>
        <p:txBody>
          <a:bodyPr/>
          <a:lstStyle/>
          <a:p>
            <a:r>
              <a:rPr lang="en-US" sz="18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(ENTERPRISE VALUATION REPORT)</a:t>
            </a:r>
            <a:endParaRPr lang="en-IN"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86777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4"/>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4F8DD4-5570-E922-FC77-4D81240924B7}"/>
              </a:ext>
            </a:extLst>
          </p:cNvPr>
          <p:cNvSpPr txBox="1"/>
          <p:nvPr/>
        </p:nvSpPr>
        <p:spPr>
          <a:xfrm>
            <a:off x="557561" y="468351"/>
            <a:ext cx="10983951" cy="5201424"/>
          </a:xfrm>
          <a:prstGeom prst="rect">
            <a:avLst/>
          </a:prstGeom>
          <a:noFill/>
        </p:spPr>
        <p:txBody>
          <a:bodyPr wrap="square" rtlCol="0">
            <a:spAutoFit/>
          </a:bodyPr>
          <a:lstStyle/>
          <a:p>
            <a:pPr marL="285750" indent="-285750" algn="just">
              <a:buClr>
                <a:srgbClr val="FF0000"/>
              </a:buClr>
              <a:buFontTx/>
              <a:buChar char="●"/>
            </a:pPr>
            <a:r>
              <a:rPr lang="en-US" sz="1600" b="1" u="sng" dirty="0">
                <a:solidFill>
                  <a:srgbClr val="000000"/>
                </a:solidFill>
                <a:latin typeface="Arial" panose="020B0604020202020204" pitchFamily="34" charset="0"/>
              </a:rPr>
              <a:t>Claims-</a:t>
            </a:r>
            <a:r>
              <a:rPr lang="en-US" sz="1600" dirty="0">
                <a:solidFill>
                  <a:srgbClr val="000000"/>
                </a:solidFill>
                <a:latin typeface="Arial" panose="020B0604020202020204" pitchFamily="34" charset="0"/>
              </a:rPr>
              <a:t> As informed by client/company, there are various disputed claims with authorities. The same are under litigation at various stages.  The claims are considered based on expected realization/timeline of recovery past trend of settlement done by various boards. There will be expenses which will be incurred to realize these claims, which are assumed to be 20% of the expected realization of the claims.</a:t>
            </a:r>
          </a:p>
          <a:p>
            <a:pPr algn="just">
              <a:lnSpc>
                <a:spcPct val="150000"/>
              </a:lnSpc>
              <a:buClr>
                <a:srgbClr val="000000"/>
              </a:buClr>
            </a:pPr>
            <a:endParaRPr lang="en-IN" sz="1600" dirty="0">
              <a:solidFill>
                <a:srgbClr val="000000"/>
              </a:solidFill>
              <a:latin typeface="Arial" panose="020B0604020202020204" pitchFamily="34" charset="0"/>
            </a:endParaRPr>
          </a:p>
          <a:p>
            <a:pPr marL="285750" indent="-285750" algn="just">
              <a:buClr>
                <a:srgbClr val="FF0000"/>
              </a:buClr>
              <a:buFontTx/>
              <a:buChar char="●"/>
            </a:pPr>
            <a:r>
              <a:rPr lang="en-US" sz="1600" b="1" u="sng" dirty="0">
                <a:solidFill>
                  <a:srgbClr val="000000"/>
                </a:solidFill>
                <a:latin typeface="Arial" panose="020B0604020202020204" pitchFamily="34" charset="0"/>
              </a:rPr>
              <a:t>Security Deposits- </a:t>
            </a:r>
            <a:r>
              <a:rPr lang="en-US" sz="1600" dirty="0">
                <a:solidFill>
                  <a:srgbClr val="000000"/>
                </a:solidFill>
                <a:latin typeface="Arial" panose="020B0604020202020204" pitchFamily="34" charset="0"/>
              </a:rPr>
              <a:t>As informed by client/company, KKSPUN has security deposit amounting to INR 41.07 Cr. with various dept. as listed above. This amount will be receivable post the completion of defect liability period of the said project. However, the realizable amount of the deposit is assumed to be around 50% based on expected realization/timeline of recovery past trend of settlement done by various boards along with the expenses associated with such realization.</a:t>
            </a:r>
          </a:p>
          <a:p>
            <a:pPr algn="just">
              <a:buClr>
                <a:srgbClr val="FF0000"/>
              </a:buClr>
            </a:pPr>
            <a:endParaRPr lang="en-US" sz="1600" dirty="0">
              <a:solidFill>
                <a:srgbClr val="000000"/>
              </a:solidFill>
              <a:latin typeface="Arial" panose="020B0604020202020204" pitchFamily="34" charset="0"/>
            </a:endParaRPr>
          </a:p>
          <a:p>
            <a:pPr marL="285750" indent="-285750" algn="just">
              <a:buClr>
                <a:srgbClr val="FF0000"/>
              </a:buClr>
              <a:buFontTx/>
              <a:buChar char="●"/>
            </a:pPr>
            <a:r>
              <a:rPr lang="en-IN" sz="1600" b="1" u="sng" dirty="0">
                <a:solidFill>
                  <a:srgbClr val="000000"/>
                </a:solidFill>
                <a:effectLst/>
                <a:latin typeface="Arial" panose="020B0604020202020204" pitchFamily="34" charset="0"/>
                <a:ea typeface="Times New Roman" panose="02020603050405020304" pitchFamily="18" charset="0"/>
              </a:rPr>
              <a:t>Contingent Liability- </a:t>
            </a:r>
            <a:r>
              <a:rPr lang="en-IN" sz="1600" dirty="0">
                <a:solidFill>
                  <a:srgbClr val="000000"/>
                </a:solidFill>
                <a:effectLst/>
                <a:latin typeface="Arial" panose="020B0604020202020204" pitchFamily="34" charset="0"/>
                <a:ea typeface="Times New Roman" panose="02020603050405020304" pitchFamily="18" charset="0"/>
              </a:rPr>
              <a:t>As per information shared by client/company, </a:t>
            </a:r>
            <a:r>
              <a:rPr lang="en-IN" sz="1600" dirty="0" err="1">
                <a:solidFill>
                  <a:srgbClr val="000000"/>
                </a:solidFill>
                <a:effectLst/>
                <a:latin typeface="Arial" panose="020B0604020202020204" pitchFamily="34" charset="0"/>
                <a:ea typeface="Times New Roman" panose="02020603050405020304" pitchFamily="18" charset="0"/>
              </a:rPr>
              <a:t>KKSpun</a:t>
            </a:r>
            <a:r>
              <a:rPr lang="en-IN" sz="1600" dirty="0">
                <a:solidFill>
                  <a:srgbClr val="000000"/>
                </a:solidFill>
                <a:effectLst/>
                <a:latin typeface="Arial" panose="020B0604020202020204" pitchFamily="34" charset="0"/>
                <a:ea typeface="Times New Roman" panose="02020603050405020304" pitchFamily="18" charset="0"/>
              </a:rPr>
              <a:t> has contingent liabilities of INR 100.61 crores as mentioned above. Out of this, INR 62.93 crores is given as Corporate Guarantee &amp; Bank Guarantee. We have considered a discount of 50% to the book value. Hence, the Present Value of this liability is considered as INR 31.46 Crores.</a:t>
            </a:r>
          </a:p>
          <a:p>
            <a:pPr marL="285750" indent="-285750" algn="just">
              <a:buClr>
                <a:srgbClr val="FF0000"/>
              </a:buClr>
              <a:buFontTx/>
              <a:buChar char="●"/>
            </a:pPr>
            <a:r>
              <a:rPr lang="en-IN" sz="1600" dirty="0">
                <a:solidFill>
                  <a:srgbClr val="000000"/>
                </a:solidFill>
                <a:effectLst/>
                <a:latin typeface="Arial" panose="020B0604020202020204" pitchFamily="34" charset="0"/>
                <a:ea typeface="Times New Roman" panose="02020603050405020304" pitchFamily="18" charset="0"/>
              </a:rPr>
              <a:t>As per discussion with the company official, Interest amount to Rs.37.68 Cr. reflected in financial books is on the basis of management’s undertaking regarding following up with various banks of waiver off due to financial constraints. Hence, we have considered the value to be Nil.</a:t>
            </a:r>
            <a:endParaRPr lang="en-IN" sz="1600" dirty="0">
              <a:effectLst/>
              <a:latin typeface="Times New Roman" panose="02020603050405020304" pitchFamily="18" charset="0"/>
              <a:ea typeface="Times New Roman" panose="02020603050405020304" pitchFamily="18" charset="0"/>
            </a:endParaRPr>
          </a:p>
          <a:p>
            <a:pPr marL="285750" indent="-285750" algn="just">
              <a:buClr>
                <a:srgbClr val="FF0000"/>
              </a:buClr>
              <a:buFontTx/>
              <a:buChar char="●"/>
            </a:pPr>
            <a:endParaRPr lang="en-IN" dirty="0">
              <a:solidFill>
                <a:srgbClr val="000000"/>
              </a:solidFill>
              <a:latin typeface="Arial" panose="020B0604020202020204" pitchFamily="34" charset="0"/>
            </a:endParaRPr>
          </a:p>
          <a:p>
            <a:endParaRPr lang="en-IN" dirty="0"/>
          </a:p>
        </p:txBody>
      </p:sp>
    </p:spTree>
    <p:extLst>
      <p:ext uri="{BB962C8B-B14F-4D97-AF65-F5344CB8AC3E}">
        <p14:creationId xmlns:p14="http://schemas.microsoft.com/office/powerpoint/2010/main" val="3406058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22B8EC-6D65-6775-ED74-78BEF413749F}"/>
              </a:ext>
            </a:extLst>
          </p:cNvPr>
          <p:cNvSpPr txBox="1"/>
          <p:nvPr/>
        </p:nvSpPr>
        <p:spPr>
          <a:xfrm>
            <a:off x="406400" y="584200"/>
            <a:ext cx="10985500" cy="4339650"/>
          </a:xfrm>
          <a:prstGeom prst="rect">
            <a:avLst/>
          </a:prstGeom>
          <a:noFill/>
        </p:spPr>
        <p:txBody>
          <a:bodyPr wrap="square" rtlCol="0">
            <a:spAutoFit/>
          </a:bodyPr>
          <a:lstStyle/>
          <a:p>
            <a:pPr algn="ctr"/>
            <a:r>
              <a:rPr lang="en-IN" sz="2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CONCLUSION</a:t>
            </a:r>
            <a:endParaRPr lang="en-IN" sz="20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indent="-285750" algn="ctr">
              <a:buClr>
                <a:srgbClr val="FF0000"/>
              </a:buClr>
              <a:buFont typeface="Arial" panose="020B0604020202020204" pitchFamily="34" charset="0"/>
              <a:buChar char="●"/>
            </a:pPr>
            <a:endParaRPr lang="en-IN" b="1" dirty="0">
              <a:solidFill>
                <a:srgbClr val="FF0000"/>
              </a:solidFill>
              <a:latin typeface="Arial" panose="020B0604020202020204" pitchFamily="34" charset="0"/>
              <a:cs typeface="Arial" panose="020B0604020202020204" pitchFamily="34" charset="0"/>
            </a:endParaRPr>
          </a:p>
          <a:p>
            <a:pPr marL="285750" indent="-285750" algn="just">
              <a:buClr>
                <a:srgbClr val="FF0000"/>
              </a:buClr>
              <a:buFont typeface="Arial" panose="020B0604020202020204" pitchFamily="34" charset="0"/>
              <a:buChar char="●"/>
            </a:pPr>
            <a:r>
              <a:rPr lang="en-US" dirty="0">
                <a:effectLst/>
                <a:latin typeface="Arial" panose="020B0604020202020204" pitchFamily="34" charset="0"/>
                <a:ea typeface="Times New Roman" panose="02020603050405020304" pitchFamily="18" charset="0"/>
                <a:cs typeface="Arial" panose="020B0604020202020204" pitchFamily="34" charset="0"/>
              </a:rPr>
              <a:t>The Enterprise Value of M/</a:t>
            </a:r>
            <a:r>
              <a:rPr lang="en-US" dirty="0">
                <a:latin typeface="Arial" panose="020B0604020202020204" pitchFamily="34" charset="0"/>
                <a:ea typeface="Times New Roman" panose="02020603050405020304" pitchFamily="18" charset="0"/>
                <a:cs typeface="Arial" panose="020B0604020202020204" pitchFamily="34" charset="0"/>
              </a:rPr>
              <a:t>s </a:t>
            </a:r>
            <a:r>
              <a:rPr lang="en-US" dirty="0" err="1">
                <a:latin typeface="Arial" panose="020B0604020202020204" pitchFamily="34" charset="0"/>
                <a:ea typeface="Times New Roman" panose="02020603050405020304" pitchFamily="18" charset="0"/>
                <a:cs typeface="Arial" panose="020B0604020202020204" pitchFamily="34" charset="0"/>
              </a:rPr>
              <a:t>KKSpun</a:t>
            </a:r>
            <a:r>
              <a:rPr lang="en-US" dirty="0">
                <a:latin typeface="Arial" panose="020B0604020202020204" pitchFamily="34" charset="0"/>
                <a:ea typeface="Times New Roman" panose="02020603050405020304" pitchFamily="18" charset="0"/>
                <a:cs typeface="Arial" panose="020B0604020202020204" pitchFamily="34" charset="0"/>
              </a:rPr>
              <a:t> India Limited is </a:t>
            </a:r>
            <a:r>
              <a:rPr lang="en-US" b="1" dirty="0">
                <a:latin typeface="Arial" panose="020B0604020202020204" pitchFamily="34" charset="0"/>
                <a:ea typeface="Times New Roman" panose="02020603050405020304" pitchFamily="18" charset="0"/>
                <a:cs typeface="Arial" panose="020B0604020202020204" pitchFamily="34" charset="0"/>
              </a:rPr>
              <a:t>INR 42.23 Crore</a:t>
            </a:r>
            <a:r>
              <a:rPr lang="en-US" dirty="0">
                <a:latin typeface="Arial" panose="020B0604020202020204" pitchFamily="34" charset="0"/>
                <a:ea typeface="Times New Roman" panose="02020603050405020304" pitchFamily="18" charset="0"/>
                <a:cs typeface="Arial" panose="020B0604020202020204" pitchFamily="34" charset="0"/>
              </a:rPr>
              <a:t>, </a:t>
            </a:r>
            <a:r>
              <a:rPr lang="en-US" dirty="0">
                <a:effectLst/>
                <a:latin typeface="Arial" panose="020B0604020202020204" pitchFamily="34" charset="0"/>
                <a:ea typeface="Times New Roman" panose="02020603050405020304" pitchFamily="18" charset="0"/>
                <a:cs typeface="Arial" panose="020B0604020202020204" pitchFamily="34" charset="0"/>
              </a:rPr>
              <a:t>subject to the current assumptions and inputs used during the forecasted period</a:t>
            </a:r>
            <a:r>
              <a:rPr lang="en-US" dirty="0">
                <a:latin typeface="Arial" panose="020B0604020202020204" pitchFamily="34" charset="0"/>
                <a:ea typeface="Times New Roman" panose="02020603050405020304" pitchFamily="18" charset="0"/>
                <a:cs typeface="Arial" panose="020B0604020202020204" pitchFamily="34" charset="0"/>
              </a:rPr>
              <a:t> and </a:t>
            </a:r>
            <a:r>
              <a:rPr lang="en-US" dirty="0">
                <a:effectLst/>
                <a:latin typeface="Arial" panose="020B0604020202020204" pitchFamily="34" charset="0"/>
                <a:ea typeface="Times New Roman" panose="02020603050405020304" pitchFamily="18" charset="0"/>
                <a:cs typeface="Arial" panose="020B0604020202020204" pitchFamily="34" charset="0"/>
              </a:rPr>
              <a:t>WACC used to calculate the EV.</a:t>
            </a:r>
          </a:p>
          <a:p>
            <a:pPr marL="285750" indent="-285750" algn="just">
              <a:buClr>
                <a:srgbClr val="FF0000"/>
              </a:buClr>
              <a:buFont typeface="Arial" panose="020B0604020202020204" pitchFamily="34" charset="0"/>
              <a:buChar char="●"/>
            </a:pPr>
            <a:endParaRPr lang="en-US" b="1" dirty="0">
              <a:solidFill>
                <a:srgbClr val="FF0000"/>
              </a:solidFill>
              <a:latin typeface="Arial" panose="020B0604020202020204" pitchFamily="34" charset="0"/>
              <a:cs typeface="Arial" panose="020B0604020202020204" pitchFamily="34" charset="0"/>
            </a:endParaRPr>
          </a:p>
          <a:p>
            <a:pPr marL="285750" indent="-285750" algn="just">
              <a:buClr>
                <a:srgbClr val="FF0000"/>
              </a:buClr>
              <a:buFont typeface="Arial" panose="020B0604020202020204" pitchFamily="34" charset="0"/>
              <a:buChar char="●"/>
            </a:pPr>
            <a:r>
              <a:rPr lang="en-US" dirty="0">
                <a:latin typeface="Arial" panose="020B0604020202020204" pitchFamily="34" charset="0"/>
                <a:cs typeface="Arial" panose="020B0604020202020204" pitchFamily="34" charset="0"/>
              </a:rPr>
              <a:t>We have performed the sensitivity analysis, by taking a range of (+/-)1% for WACC.</a:t>
            </a:r>
          </a:p>
          <a:p>
            <a:pPr marL="285750" indent="-285750" algn="just">
              <a:buClr>
                <a:srgbClr val="FF0000"/>
              </a:buClr>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lgn="just">
              <a:buClr>
                <a:srgbClr val="FF0000"/>
              </a:buClr>
              <a:buFont typeface="Arial" panose="020B0604020202020204" pitchFamily="34" charset="0"/>
              <a:buChar char="●"/>
            </a:pPr>
            <a:r>
              <a:rPr lang="en-US" dirty="0">
                <a:latin typeface="Arial" panose="020B0604020202020204" pitchFamily="34" charset="0"/>
                <a:cs typeface="Arial" panose="020B0604020202020204" pitchFamily="34" charset="0"/>
              </a:rPr>
              <a:t>Sensitivity Analysis gives a range of INR 46.36 Cr to 38.41 Cr, where, </a:t>
            </a:r>
            <a:r>
              <a:rPr lang="en-US" b="1" dirty="0">
                <a:effectLst/>
                <a:latin typeface="Arial" panose="020B0604020202020204" pitchFamily="34" charset="0"/>
                <a:ea typeface="Times New Roman" panose="02020603050405020304" pitchFamily="18" charset="0"/>
                <a:cs typeface="Arial" panose="020B0604020202020204" pitchFamily="34" charset="0"/>
              </a:rPr>
              <a:t>INR 46.36 Crore</a:t>
            </a:r>
            <a:r>
              <a:rPr lang="en-US" dirty="0">
                <a:effectLst/>
                <a:latin typeface="Arial" panose="020B0604020202020204" pitchFamily="34" charset="0"/>
                <a:ea typeface="Times New Roman" panose="02020603050405020304" pitchFamily="18" charset="0"/>
                <a:cs typeface="Arial" panose="020B0604020202020204" pitchFamily="34" charset="0"/>
              </a:rPr>
              <a:t> as optimistic case and </a:t>
            </a:r>
            <a:r>
              <a:rPr lang="en-US" b="1" dirty="0">
                <a:effectLst/>
                <a:latin typeface="Arial" panose="020B0604020202020204" pitchFamily="34" charset="0"/>
                <a:ea typeface="Times New Roman" panose="02020603050405020304" pitchFamily="18" charset="0"/>
                <a:cs typeface="Arial" panose="020B0604020202020204" pitchFamily="34" charset="0"/>
              </a:rPr>
              <a:t>INR </a:t>
            </a:r>
            <a:r>
              <a:rPr lang="en-US" b="1" dirty="0">
                <a:latin typeface="Arial" panose="020B0604020202020204" pitchFamily="34" charset="0"/>
                <a:ea typeface="Times New Roman" panose="02020603050405020304" pitchFamily="18" charset="0"/>
                <a:cs typeface="Arial" panose="020B0604020202020204" pitchFamily="34" charset="0"/>
              </a:rPr>
              <a:t>38.41</a:t>
            </a:r>
            <a:r>
              <a:rPr lang="en-US" b="1" dirty="0">
                <a:effectLst/>
                <a:latin typeface="Arial" panose="020B0604020202020204" pitchFamily="34" charset="0"/>
                <a:ea typeface="Times New Roman" panose="02020603050405020304" pitchFamily="18" charset="0"/>
                <a:cs typeface="Arial" panose="020B0604020202020204" pitchFamily="34" charset="0"/>
              </a:rPr>
              <a:t> Crore</a:t>
            </a:r>
            <a:r>
              <a:rPr lang="en-US" dirty="0">
                <a:effectLst/>
                <a:latin typeface="Arial" panose="020B0604020202020204" pitchFamily="34" charset="0"/>
                <a:ea typeface="Times New Roman" panose="02020603050405020304" pitchFamily="18" charset="0"/>
                <a:cs typeface="Arial" panose="020B0604020202020204" pitchFamily="34" charset="0"/>
              </a:rPr>
              <a:t> as the pessimistic case.</a:t>
            </a:r>
          </a:p>
          <a:p>
            <a:pPr algn="just">
              <a:buClr>
                <a:srgbClr val="FF0000"/>
              </a:buClr>
            </a:pPr>
            <a:endParaRPr lang="en-US" dirty="0">
              <a:latin typeface="Arial" panose="020B0604020202020204" pitchFamily="34" charset="0"/>
              <a:ea typeface="Times New Roman" panose="02020603050405020304" pitchFamily="18" charset="0"/>
              <a:cs typeface="Arial" panose="020B0604020202020204" pitchFamily="34" charset="0"/>
            </a:endParaRPr>
          </a:p>
          <a:p>
            <a:pPr marL="285750" indent="-285750" algn="just">
              <a:buClr>
                <a:srgbClr val="FF0000"/>
              </a:buClr>
              <a:buFont typeface="Arial" panose="020B0604020202020204" pitchFamily="34" charset="0"/>
              <a:buChar char="●"/>
            </a:pPr>
            <a:r>
              <a:rPr lang="en-US" dirty="0">
                <a:effectLst/>
                <a:latin typeface="Arial" panose="020B0604020202020204" pitchFamily="34" charset="0"/>
                <a:ea typeface="Times New Roman" panose="02020603050405020304" pitchFamily="18" charset="0"/>
                <a:cs typeface="Arial" panose="020B0604020202020204" pitchFamily="34" charset="0"/>
              </a:rPr>
              <a:t>This is only a general assessment of the Enterprise/Business Value of the firm based on the data/ input Company officials could provide to us against our questions/ queries and information available in the public domain. In no manner this should be regarded as an audit activity/ report and NO micro analysis or detailed or forensic audit/ scrutiny of the financial transactions or accounts of any kind has been carried out at our end.</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1144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DA3F309-8B11-7460-7797-5602CB3137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5048" y="228685"/>
            <a:ext cx="6761905" cy="1371429"/>
          </a:xfrm>
          <a:prstGeom prst="rect">
            <a:avLst/>
          </a:prstGeom>
        </p:spPr>
      </p:pic>
      <p:sp>
        <p:nvSpPr>
          <p:cNvPr id="19" name="TextBox 18">
            <a:extLst>
              <a:ext uri="{FF2B5EF4-FFF2-40B4-BE49-F238E27FC236}">
                <a16:creationId xmlns:a16="http://schemas.microsoft.com/office/drawing/2014/main" id="{30C02501-0819-1C9A-B2C2-60C25EB3611B}"/>
              </a:ext>
            </a:extLst>
          </p:cNvPr>
          <p:cNvSpPr txBox="1"/>
          <p:nvPr/>
        </p:nvSpPr>
        <p:spPr>
          <a:xfrm>
            <a:off x="1079500" y="2959099"/>
            <a:ext cx="3797300" cy="3016210"/>
          </a:xfrm>
          <a:prstGeom prst="rect">
            <a:avLst/>
          </a:prstGeom>
          <a:noFill/>
        </p:spPr>
        <p:txBody>
          <a:bodyPr wrap="square" rtlCol="0">
            <a:spAutoFit/>
          </a:bodyPr>
          <a:lstStyle/>
          <a:p>
            <a:pPr algn="l"/>
            <a:r>
              <a:rPr lang="en-IN" sz="1800" b="1" i="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Corporate Office:</a:t>
            </a:r>
            <a:br>
              <a:rPr lang="en-IN" sz="1800" b="0" i="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IN" sz="1600" b="0" i="0" dirty="0">
                <a:solidFill>
                  <a:srgbClr val="FF0000"/>
                </a:solidFill>
                <a:effectLst/>
                <a:latin typeface="Arial" panose="020B0604020202020204" pitchFamily="34" charset="0"/>
                <a:cs typeface="Arial" panose="020B0604020202020204" pitchFamily="34" charset="0"/>
              </a:rPr>
              <a:t>D-39, 2nd Floor, Sector- 2, Noida</a:t>
            </a:r>
          </a:p>
          <a:p>
            <a:pPr algn="l"/>
            <a:r>
              <a:rPr lang="en-IN" sz="1600" b="0" i="0" dirty="0">
                <a:solidFill>
                  <a:srgbClr val="FF0000"/>
                </a:solidFill>
                <a:effectLst/>
                <a:latin typeface="Arial" panose="020B0604020202020204" pitchFamily="34" charset="0"/>
                <a:cs typeface="Arial" panose="020B0604020202020204" pitchFamily="34" charset="0"/>
              </a:rPr>
              <a:t>Uttar Pradesh- 201301</a:t>
            </a:r>
          </a:p>
          <a:p>
            <a:pPr algn="l"/>
            <a:r>
              <a:rPr lang="en-IN" sz="1600" b="0" i="0" dirty="0">
                <a:solidFill>
                  <a:srgbClr val="FF0000"/>
                </a:solidFill>
                <a:effectLst/>
                <a:latin typeface="Arial" panose="020B0604020202020204" pitchFamily="34" charset="0"/>
                <a:cs typeface="Arial" panose="020B0604020202020204" pitchFamily="34" charset="0"/>
              </a:rPr>
              <a:t>Website: </a:t>
            </a:r>
            <a:r>
              <a:rPr lang="en-IN" sz="1600" b="0" i="0" dirty="0">
                <a:solidFill>
                  <a:srgbClr val="FF0000"/>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www.rkassociates.org</a:t>
            </a:r>
            <a:endParaRPr lang="en-IN" sz="1600" b="0" i="0" dirty="0">
              <a:solidFill>
                <a:srgbClr val="FF0000"/>
              </a:solidFill>
              <a:effectLst/>
              <a:latin typeface="Arial" panose="020B0604020202020204" pitchFamily="34" charset="0"/>
              <a:cs typeface="Arial" panose="020B0604020202020204" pitchFamily="34" charset="0"/>
            </a:endParaRPr>
          </a:p>
          <a:p>
            <a:pPr algn="l"/>
            <a:r>
              <a:rPr lang="en-IN" b="0" i="0" dirty="0">
                <a:solidFill>
                  <a:srgbClr val="FF0000"/>
                </a:solidFill>
                <a:effectLst/>
                <a:latin typeface="Arial" panose="020B0604020202020204" pitchFamily="34" charset="0"/>
              </a:rPr>
              <a:t> </a:t>
            </a:r>
          </a:p>
          <a:p>
            <a:pPr algn="l"/>
            <a:r>
              <a:rPr lang="en-IN" b="1" i="0" dirty="0">
                <a:solidFill>
                  <a:srgbClr val="FF0000"/>
                </a:solidFill>
                <a:effectLst>
                  <a:outerShdw blurRad="38100" dist="38100" dir="2700000" algn="tl">
                    <a:srgbClr val="000000">
                      <a:alpha val="43137"/>
                    </a:srgbClr>
                  </a:outerShdw>
                </a:effectLst>
                <a:latin typeface="Arial" panose="020B0604020202020204" pitchFamily="34" charset="0"/>
              </a:rPr>
              <a:t>Mumbai Branch Office:</a:t>
            </a:r>
            <a:endParaRPr lang="en-IN" b="0" i="0" dirty="0">
              <a:solidFill>
                <a:srgbClr val="FF0000"/>
              </a:solidFill>
              <a:effectLst>
                <a:outerShdw blurRad="38100" dist="38100" dir="2700000" algn="tl">
                  <a:srgbClr val="000000">
                    <a:alpha val="43137"/>
                  </a:srgbClr>
                </a:outerShdw>
              </a:effectLst>
              <a:latin typeface="Arial" panose="020B0604020202020204" pitchFamily="34" charset="0"/>
            </a:endParaRPr>
          </a:p>
          <a:p>
            <a:pPr algn="l"/>
            <a:r>
              <a:rPr lang="en-IN" sz="1600" b="0" i="0" dirty="0">
                <a:solidFill>
                  <a:srgbClr val="FF0000"/>
                </a:solidFill>
                <a:effectLst/>
                <a:latin typeface="Arial" panose="020B0604020202020204" pitchFamily="34" charset="0"/>
              </a:rPr>
              <a:t>DBS Heritage House, </a:t>
            </a:r>
          </a:p>
          <a:p>
            <a:pPr algn="l"/>
            <a:r>
              <a:rPr lang="en-IN" sz="1600" b="0" i="0" dirty="0">
                <a:solidFill>
                  <a:srgbClr val="FF0000"/>
                </a:solidFill>
                <a:effectLst/>
                <a:latin typeface="Arial" panose="020B0604020202020204" pitchFamily="34" charset="0"/>
              </a:rPr>
              <a:t>Prescott Street, Fort,</a:t>
            </a:r>
          </a:p>
          <a:p>
            <a:pPr algn="l"/>
            <a:r>
              <a:rPr lang="en-IN" sz="1600" b="0" i="0" dirty="0">
                <a:solidFill>
                  <a:srgbClr val="FF0000"/>
                </a:solidFill>
                <a:effectLst/>
                <a:latin typeface="Arial" panose="020B0604020202020204" pitchFamily="34" charset="0"/>
              </a:rPr>
              <a:t>Mumbai- 400001</a:t>
            </a:r>
          </a:p>
          <a:p>
            <a:pPr algn="l"/>
            <a:r>
              <a:rPr lang="en-IN" sz="1600" b="0" i="0" dirty="0">
                <a:solidFill>
                  <a:srgbClr val="FF0000"/>
                </a:solidFill>
                <a:effectLst/>
                <a:latin typeface="Arial" panose="020B0604020202020204" pitchFamily="34" charset="0"/>
              </a:rPr>
              <a:t> </a:t>
            </a:r>
          </a:p>
          <a:p>
            <a:endParaRPr lang="en-IN" dirty="0"/>
          </a:p>
        </p:txBody>
      </p:sp>
      <p:sp>
        <p:nvSpPr>
          <p:cNvPr id="20" name="TextBox 19">
            <a:extLst>
              <a:ext uri="{FF2B5EF4-FFF2-40B4-BE49-F238E27FC236}">
                <a16:creationId xmlns:a16="http://schemas.microsoft.com/office/drawing/2014/main" id="{5E6ABF49-6A00-9074-E46D-371A03706B6C}"/>
              </a:ext>
            </a:extLst>
          </p:cNvPr>
          <p:cNvSpPr txBox="1"/>
          <p:nvPr/>
        </p:nvSpPr>
        <p:spPr>
          <a:xfrm>
            <a:off x="6705600" y="2959099"/>
            <a:ext cx="4267200" cy="1938992"/>
          </a:xfrm>
          <a:prstGeom prst="rect">
            <a:avLst/>
          </a:prstGeom>
          <a:noFill/>
        </p:spPr>
        <p:txBody>
          <a:bodyPr wrap="square" rtlCol="0">
            <a:spAutoFit/>
          </a:bodyPr>
          <a:lstStyle/>
          <a:p>
            <a:pPr algn="l"/>
            <a:r>
              <a:rPr lang="en-IN" b="1" i="0" dirty="0">
                <a:solidFill>
                  <a:srgbClr val="FF0000"/>
                </a:solidFill>
                <a:effectLst>
                  <a:outerShdw blurRad="38100" dist="38100" dir="2700000" algn="tl">
                    <a:srgbClr val="000000">
                      <a:alpha val="43137"/>
                    </a:srgbClr>
                  </a:outerShdw>
                </a:effectLst>
                <a:latin typeface="Arial" panose="020B0604020202020204" pitchFamily="34" charset="0"/>
              </a:rPr>
              <a:t>Kolkata Branch Office</a:t>
            </a:r>
            <a:r>
              <a:rPr lang="en-IN" b="0" i="0" dirty="0">
                <a:solidFill>
                  <a:srgbClr val="FF0000"/>
                </a:solidFill>
                <a:effectLst>
                  <a:outerShdw blurRad="38100" dist="38100" dir="2700000" algn="tl">
                    <a:srgbClr val="000000">
                      <a:alpha val="43137"/>
                    </a:srgbClr>
                  </a:outerShdw>
                </a:effectLst>
                <a:latin typeface="Arial" panose="020B0604020202020204" pitchFamily="34" charset="0"/>
              </a:rPr>
              <a:t>: </a:t>
            </a:r>
          </a:p>
          <a:p>
            <a:pPr algn="l"/>
            <a:r>
              <a:rPr lang="en-IN" sz="1600" b="0" i="0" dirty="0">
                <a:solidFill>
                  <a:srgbClr val="FF0000"/>
                </a:solidFill>
                <a:effectLst/>
                <a:latin typeface="Arial" panose="020B0604020202020204" pitchFamily="34" charset="0"/>
              </a:rPr>
              <a:t>Office No.912, Delta House</a:t>
            </a:r>
          </a:p>
          <a:p>
            <a:pPr algn="l"/>
            <a:r>
              <a:rPr lang="en-IN" sz="1600" b="0" i="0" dirty="0">
                <a:solidFill>
                  <a:srgbClr val="FF0000"/>
                </a:solidFill>
                <a:effectLst/>
                <a:latin typeface="Arial" panose="020B0604020202020204" pitchFamily="34" charset="0"/>
              </a:rPr>
              <a:t>4, Government Place(North),</a:t>
            </a:r>
          </a:p>
          <a:p>
            <a:pPr algn="l"/>
            <a:r>
              <a:rPr lang="en-IN" sz="1600" b="0" i="0" dirty="0">
                <a:solidFill>
                  <a:srgbClr val="FF0000"/>
                </a:solidFill>
                <a:effectLst/>
                <a:latin typeface="Arial" panose="020B0604020202020204" pitchFamily="34" charset="0"/>
              </a:rPr>
              <a:t>Opp. Raj Bhawan, Kolkata, W.B-700001</a:t>
            </a:r>
          </a:p>
          <a:p>
            <a:pPr algn="l"/>
            <a:r>
              <a:rPr lang="en-IN" b="0" i="0" dirty="0">
                <a:solidFill>
                  <a:srgbClr val="FF0000"/>
                </a:solidFill>
                <a:effectLst/>
                <a:latin typeface="Arial" panose="020B0604020202020204" pitchFamily="34" charset="0"/>
              </a:rPr>
              <a:t> </a:t>
            </a:r>
          </a:p>
          <a:p>
            <a:pPr algn="l"/>
            <a:r>
              <a:rPr lang="en-IN" sz="1800" b="0" i="0" dirty="0">
                <a:solidFill>
                  <a:srgbClr val="FF0000"/>
                </a:solidFill>
                <a:effectLst/>
                <a:latin typeface="Arial" panose="020B0604020202020204" pitchFamily="34" charset="0"/>
              </a:rPr>
              <a:t>Website: </a:t>
            </a:r>
            <a:r>
              <a:rPr lang="en-IN" sz="1800" b="0" i="0" dirty="0">
                <a:solidFill>
                  <a:srgbClr val="FF0000"/>
                </a:solidFill>
                <a:effectLst/>
                <a:latin typeface="Arial" panose="020B0604020202020204" pitchFamily="34" charset="0"/>
                <a:hlinkClick r:id="rId3">
                  <a:extLst>
                    <a:ext uri="{A12FA001-AC4F-418D-AE19-62706E023703}">
                      <ahyp:hlinkClr xmlns:ahyp="http://schemas.microsoft.com/office/drawing/2018/hyperlinkcolor" val="tx"/>
                    </a:ext>
                  </a:extLst>
                </a:hlinkClick>
              </a:rPr>
              <a:t>www.rkassociates.org</a:t>
            </a:r>
            <a:endParaRPr lang="en-IN" b="0" i="0" dirty="0">
              <a:solidFill>
                <a:srgbClr val="FF0000"/>
              </a:solidFill>
              <a:effectLst/>
              <a:latin typeface="Arial" panose="020B0604020202020204" pitchFamily="34" charset="0"/>
            </a:endParaRPr>
          </a:p>
          <a:p>
            <a:endParaRPr lang="en-IN" dirty="0"/>
          </a:p>
        </p:txBody>
      </p:sp>
      <p:sp>
        <p:nvSpPr>
          <p:cNvPr id="21" name="TextBox 20">
            <a:extLst>
              <a:ext uri="{FF2B5EF4-FFF2-40B4-BE49-F238E27FC236}">
                <a16:creationId xmlns:a16="http://schemas.microsoft.com/office/drawing/2014/main" id="{F0C593A5-107E-0B72-0E15-0B1E17B368F6}"/>
              </a:ext>
            </a:extLst>
          </p:cNvPr>
          <p:cNvSpPr txBox="1"/>
          <p:nvPr/>
        </p:nvSpPr>
        <p:spPr>
          <a:xfrm>
            <a:off x="1079500" y="1817941"/>
            <a:ext cx="9906000" cy="861774"/>
          </a:xfrm>
          <a:prstGeom prst="rect">
            <a:avLst/>
          </a:prstGeom>
          <a:noFill/>
        </p:spPr>
        <p:txBody>
          <a:bodyPr wrap="square" rtlCol="0">
            <a:spAutoFit/>
          </a:bodyPr>
          <a:lstStyle/>
          <a:p>
            <a:pPr algn="ctr"/>
            <a:r>
              <a:rPr lang="en-US" sz="1800" b="1" i="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R.K Associates Valuers &amp; Techno Engineering Consultants (P) Ltd.,</a:t>
            </a:r>
            <a:endParaRPr lang="en-US" b="0" i="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n-US" sz="1600" b="0" i="0" dirty="0">
                <a:solidFill>
                  <a:srgbClr val="FF0000"/>
                </a:solidFill>
                <a:effectLst/>
                <a:latin typeface="Arial" panose="020B0604020202020204" pitchFamily="34" charset="0"/>
                <a:cs typeface="Arial" panose="020B0604020202020204" pitchFamily="34" charset="0"/>
              </a:rPr>
              <a:t>Mobile No.- 9958632707</a:t>
            </a:r>
          </a:p>
          <a:p>
            <a:pPr algn="ctr"/>
            <a:r>
              <a:rPr lang="en-US" sz="1600" b="0" i="0" dirty="0">
                <a:solidFill>
                  <a:srgbClr val="FF0000"/>
                </a:solidFill>
                <a:effectLst/>
                <a:latin typeface="Arial" panose="020B0604020202020204" pitchFamily="34" charset="0"/>
                <a:cs typeface="Arial" panose="020B0604020202020204" pitchFamily="34" charset="0"/>
              </a:rPr>
              <a:t>Voice: +91-120 411 0117; 4324647</a:t>
            </a:r>
            <a:endParaRPr lang="en-IN" sz="1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69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alphaModFix amt="22000"/>
          </a:blip>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44A318-685A-4E63-3407-575E1CEC1F0E}"/>
              </a:ext>
            </a:extLst>
          </p:cNvPr>
          <p:cNvSpPr txBox="1"/>
          <p:nvPr/>
        </p:nvSpPr>
        <p:spPr>
          <a:xfrm>
            <a:off x="381000" y="368300"/>
            <a:ext cx="10960100" cy="646331"/>
          </a:xfrm>
          <a:prstGeom prst="rect">
            <a:avLst/>
          </a:prstGeom>
          <a:noFill/>
        </p:spPr>
        <p:txBody>
          <a:bodyPr wrap="square" rtlCol="0">
            <a:spAutoFit/>
          </a:bodyPr>
          <a:lstStyle/>
          <a:p>
            <a:endParaRPr lang="en-IN" dirty="0">
              <a:solidFill>
                <a:srgbClr val="FF0000"/>
              </a:solidFill>
              <a:latin typeface="Arial" panose="020B0604020202020204" pitchFamily="34" charset="0"/>
              <a:cs typeface="Arial" panose="020B0604020202020204" pitchFamily="34" charset="0"/>
            </a:endParaRPr>
          </a:p>
          <a:p>
            <a:endParaRPr lang="en-IN"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BA021F1B-0C1C-7682-864E-EF98C8BA9623}"/>
              </a:ext>
            </a:extLst>
          </p:cNvPr>
          <p:cNvSpPr>
            <a:spLocks noGrp="1"/>
          </p:cNvSpPr>
          <p:nvPr>
            <p:ph type="title"/>
          </p:nvPr>
        </p:nvSpPr>
        <p:spPr/>
        <p:txBody>
          <a:bodyPr>
            <a:normAutofit fontScale="90000"/>
          </a:bodyPr>
          <a:lstStyle/>
          <a:p>
            <a:pPr algn="ctr"/>
            <a:r>
              <a:rPr lang="en-IN" sz="4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PURPOSE OF REPORT / SCOPE OF WORK</a:t>
            </a:r>
            <a:br>
              <a:rPr lang="en-IN" sz="5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IN" dirty="0">
              <a:effectLst>
                <a:outerShdw blurRad="38100" dist="38100" dir="2700000" algn="tl">
                  <a:srgbClr val="000000">
                    <a:alpha val="43137"/>
                  </a:srgbClr>
                </a:outerShdw>
              </a:effectLst>
            </a:endParaRPr>
          </a:p>
        </p:txBody>
      </p:sp>
      <p:sp>
        <p:nvSpPr>
          <p:cNvPr id="4" name="Content Placeholder 3">
            <a:extLst>
              <a:ext uri="{FF2B5EF4-FFF2-40B4-BE49-F238E27FC236}">
                <a16:creationId xmlns:a16="http://schemas.microsoft.com/office/drawing/2014/main" id="{6D729FF1-0B84-8E16-7BF2-ADA039D85446}"/>
              </a:ext>
            </a:extLst>
          </p:cNvPr>
          <p:cNvSpPr>
            <a:spLocks noGrp="1"/>
          </p:cNvSpPr>
          <p:nvPr>
            <p:ph sz="quarter" idx="13"/>
          </p:nvPr>
        </p:nvSpPr>
        <p:spPr>
          <a:xfrm>
            <a:off x="683625" y="2855014"/>
            <a:ext cx="10394707" cy="3317186"/>
          </a:xfrm>
        </p:spPr>
        <p:txBody>
          <a:bodyPr>
            <a:normAutofit fontScale="92500" lnSpcReduction="20000"/>
          </a:bodyPr>
          <a:lstStyle/>
          <a:p>
            <a:pPr algn="just">
              <a:buClr>
                <a:srgbClr val="FF0000"/>
              </a:buClr>
            </a:pPr>
            <a:r>
              <a:rPr lang="en-US" sz="1900" cap="none" dirty="0">
                <a:effectLst/>
                <a:latin typeface="Arial" panose="020B0604020202020204" pitchFamily="34" charset="0"/>
                <a:ea typeface="Times New Roman" panose="02020603050405020304" pitchFamily="18" charset="0"/>
                <a:cs typeface="Arial" panose="020B0604020202020204" pitchFamily="34" charset="0"/>
              </a:rPr>
              <a:t>To assess &amp; determine the fair market value/enterprise value of the company as required by the lenders.</a:t>
            </a:r>
          </a:p>
          <a:p>
            <a:pPr algn="just">
              <a:buClr>
                <a:srgbClr val="FF0000"/>
              </a:buClr>
            </a:pPr>
            <a:r>
              <a:rPr lang="en-US" sz="1900" cap="none" dirty="0">
                <a:effectLst/>
                <a:latin typeface="Arial" panose="020B0604020202020204" pitchFamily="34" charset="0"/>
                <a:ea typeface="Arial" panose="020B0604020202020204" pitchFamily="34" charset="0"/>
                <a:cs typeface="Arial" panose="020B0604020202020204" pitchFamily="34" charset="0"/>
              </a:rPr>
              <a:t>This valuation only covers the cash flow from operation of the company</a:t>
            </a:r>
            <a:r>
              <a:rPr lang="en-US" sz="1900" cap="none"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It does not cover any transaction with the subject company’s subsidiary/ associate/ joint venture companies, as per the requirement by the lender.</a:t>
            </a:r>
            <a:endParaRPr lang="en-IN" sz="1900" cap="none" dirty="0">
              <a:effectLst/>
              <a:latin typeface="Arial" panose="020B0604020202020204" pitchFamily="34" charset="0"/>
              <a:ea typeface="Times New Roman" panose="02020603050405020304" pitchFamily="18" charset="0"/>
              <a:cs typeface="Arial" panose="020B0604020202020204" pitchFamily="34" charset="0"/>
            </a:endParaRPr>
          </a:p>
          <a:p>
            <a:pPr algn="just">
              <a:buClr>
                <a:srgbClr val="FF0000"/>
              </a:buClr>
            </a:pPr>
            <a:r>
              <a:rPr lang="en-US" sz="1900" cap="none"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 have assumed that the information provided to us is correct and is not manipulated or distorted.</a:t>
            </a:r>
          </a:p>
          <a:p>
            <a:pPr algn="just">
              <a:buClr>
                <a:srgbClr val="FF0000"/>
              </a:buClr>
            </a:pPr>
            <a:r>
              <a:rPr lang="en-US" sz="1900" cap="none"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This is just the enterprise valuation of the business/company based on its income generating capacity of the project in future years. This valuation shall not be construed as the physical asset or should not be related directly to cost approach or project cost.</a:t>
            </a:r>
          </a:p>
          <a:p>
            <a:endParaRPr lang="en-IN" sz="1600" dirty="0">
              <a:effectLst/>
              <a:latin typeface="Arial" panose="020B0604020202020204" pitchFamily="34" charset="0"/>
              <a:ea typeface="Times New Roman" panose="02020603050405020304" pitchFamily="18" charset="0"/>
              <a:cs typeface="Arial" panose="020B0604020202020204" pitchFamily="34" charset="0"/>
            </a:endParaRPr>
          </a:p>
          <a:p>
            <a:endParaRPr lang="en-IN" sz="1600" dirty="0">
              <a:effectLst/>
              <a:latin typeface="Arial" panose="020B0604020202020204" pitchFamily="34" charset="0"/>
              <a:ea typeface="Times New Roman" panose="02020603050405020304" pitchFamily="18" charset="0"/>
              <a:cs typeface="Arial" panose="020B0604020202020204" pitchFamily="34" charset="0"/>
            </a:endParaRPr>
          </a:p>
          <a:p>
            <a:endParaRPr lang="en-IN" sz="2000" dirty="0">
              <a:effectLst/>
              <a:latin typeface="Times New Roman" panose="02020603050405020304" pitchFamily="18" charset="0"/>
              <a:ea typeface="Times New Roman" panose="02020603050405020304" pitchFamily="18" charset="0"/>
            </a:endParaRPr>
          </a:p>
          <a:p>
            <a:endParaRPr lang="en-IN" dirty="0"/>
          </a:p>
        </p:txBody>
      </p:sp>
    </p:spTree>
    <p:extLst>
      <p:ext uri="{BB962C8B-B14F-4D97-AF65-F5344CB8AC3E}">
        <p14:creationId xmlns:p14="http://schemas.microsoft.com/office/powerpoint/2010/main" val="770644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3EC45-6AAE-0BE6-D7CF-A1C068D22B89}"/>
              </a:ext>
            </a:extLst>
          </p:cNvPr>
          <p:cNvSpPr>
            <a:spLocks noGrp="1"/>
          </p:cNvSpPr>
          <p:nvPr>
            <p:ph type="title"/>
          </p:nvPr>
        </p:nvSpPr>
        <p:spPr/>
        <p:txBody>
          <a:bodyPr>
            <a:normAutofit fontScale="90000"/>
          </a:bodyPr>
          <a:lstStyle/>
          <a:p>
            <a:pPr algn="ctr"/>
            <a:r>
              <a:rPr lang="en-IN" sz="4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PURPOSE OF REPORT / SCOPE OF </a:t>
            </a:r>
            <a:r>
              <a:rPr lang="en-IN" sz="4400" b="1" dirty="0" err="1">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WORk</a:t>
            </a:r>
            <a:br>
              <a:rPr lang="en-IN" sz="6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IN"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8F1E250-8973-F3C7-383A-BFB2C2A77142}"/>
              </a:ext>
            </a:extLst>
          </p:cNvPr>
          <p:cNvSpPr>
            <a:spLocks noGrp="1"/>
          </p:cNvSpPr>
          <p:nvPr>
            <p:ph sz="quarter" idx="13"/>
          </p:nvPr>
        </p:nvSpPr>
        <p:spPr/>
        <p:txBody>
          <a:bodyPr>
            <a:normAutofit/>
          </a:bodyPr>
          <a:lstStyle/>
          <a:p>
            <a:pPr algn="just">
              <a:buClr>
                <a:srgbClr val="FF0000"/>
              </a:buClr>
            </a:pPr>
            <a:r>
              <a:rPr lang="en-US" sz="1800" cap="none"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This valuation is prepared based on the current financial status and projections of the company, financial data/ model, future projections, other facts &amp; information provided by the company/ lender/ client in writing &amp; verbal discussions held during the course of the assignment and based on independent assessment of certain assumptions which are specifically mentioned in the valuation section of the report.</a:t>
            </a:r>
            <a:endParaRPr lang="en-IN" sz="1800" cap="none" dirty="0">
              <a:effectLst/>
              <a:latin typeface="Arial" panose="020B0604020202020204" pitchFamily="34" charset="0"/>
              <a:ea typeface="Times New Roman" panose="02020603050405020304" pitchFamily="18" charset="0"/>
              <a:cs typeface="Arial" panose="020B0604020202020204" pitchFamily="34" charset="0"/>
            </a:endParaRPr>
          </a:p>
          <a:p>
            <a:pPr algn="just">
              <a:buClr>
                <a:srgbClr val="FF0000"/>
              </a:buClr>
            </a:pPr>
            <a:r>
              <a:rPr lang="en-US" sz="1800" cap="none"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market</a:t>
            </a:r>
            <a:r>
              <a:rPr lang="en-US" sz="1800" cap="none" dirty="0">
                <a:effectLst/>
                <a:latin typeface="Arial" panose="020B0604020202020204" pitchFamily="34" charset="0"/>
                <a:ea typeface="Arial" panose="020B0604020202020204" pitchFamily="34" charset="0"/>
                <a:cs typeface="Arial" panose="020B0604020202020204" pitchFamily="34" charset="0"/>
              </a:rPr>
              <a:t> and industrial assessment of the given company’s industry/ sector has not been done at our end. So, this valuation doesn’t cover the market &amp; industrial scenario in terms of the product demand &amp; market potential.</a:t>
            </a:r>
            <a:endParaRPr lang="en-IN" sz="1800" cap="none" dirty="0">
              <a:effectLst/>
              <a:latin typeface="Arial" panose="020B0604020202020204" pitchFamily="34" charset="0"/>
              <a:ea typeface="Times New Roman" panose="02020603050405020304" pitchFamily="18" charset="0"/>
              <a:cs typeface="Arial" panose="020B0604020202020204" pitchFamily="34" charset="0"/>
            </a:endParaRPr>
          </a:p>
          <a:p>
            <a:endParaRPr lang="en-IN" dirty="0"/>
          </a:p>
        </p:txBody>
      </p:sp>
    </p:spTree>
    <p:extLst>
      <p:ext uri="{BB962C8B-B14F-4D97-AF65-F5344CB8AC3E}">
        <p14:creationId xmlns:p14="http://schemas.microsoft.com/office/powerpoint/2010/main" val="1080459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CBBA96-1E51-0AE0-2527-36B2239A821E}"/>
              </a:ext>
            </a:extLst>
          </p:cNvPr>
          <p:cNvSpPr txBox="1"/>
          <p:nvPr/>
        </p:nvSpPr>
        <p:spPr>
          <a:xfrm>
            <a:off x="390293" y="546410"/>
            <a:ext cx="11084312" cy="4842351"/>
          </a:xfrm>
          <a:prstGeom prst="rect">
            <a:avLst/>
          </a:prstGeom>
          <a:noFill/>
        </p:spPr>
        <p:txBody>
          <a:bodyPr wrap="square" rtlCol="0">
            <a:spAutoFit/>
          </a:bodyPr>
          <a:lstStyle/>
          <a:p>
            <a:pPr algn="ctr"/>
            <a:r>
              <a:rPr lang="en-US" sz="2400" b="1" dirty="0">
                <a:solidFill>
                  <a:srgbClr val="FF0000"/>
                </a:solidFill>
                <a:effectLst>
                  <a:outerShdw blurRad="38100" dist="38100" dir="2700000" algn="tl">
                    <a:srgbClr val="000000">
                      <a:alpha val="43137"/>
                    </a:srgbClr>
                  </a:outerShdw>
                </a:effectLst>
                <a:latin typeface="Arial" panose="020B0604020202020204" pitchFamily="34" charset="0"/>
                <a:ea typeface="Arial" panose="020B0604020202020204" pitchFamily="34" charset="0"/>
              </a:rPr>
              <a:t>METHODOLOGY USED:</a:t>
            </a:r>
          </a:p>
          <a:p>
            <a:endParaRPr lang="en-US" sz="1800" dirty="0">
              <a:effectLst/>
              <a:latin typeface="Arial" panose="020B0604020202020204" pitchFamily="34" charset="0"/>
              <a:ea typeface="Arial" panose="020B0604020202020204" pitchFamily="34" charset="0"/>
            </a:endParaRPr>
          </a:p>
          <a:p>
            <a:pPr marL="285750" indent="-285750" algn="just">
              <a:lnSpc>
                <a:spcPct val="150000"/>
              </a:lnSpc>
              <a:buClr>
                <a:srgbClr val="FF0000"/>
              </a:buClr>
              <a:buFont typeface="Arial" panose="020B0604020202020204" pitchFamily="34" charset="0"/>
              <a:buChar char="●"/>
            </a:pPr>
            <a:r>
              <a:rPr lang="en-US" sz="1800" dirty="0">
                <a:effectLst/>
                <a:latin typeface="Arial" panose="020B0604020202020204" pitchFamily="34" charset="0"/>
                <a:ea typeface="Arial" panose="020B0604020202020204" pitchFamily="34" charset="0"/>
              </a:rPr>
              <a:t>We have used </a:t>
            </a:r>
            <a:r>
              <a:rPr lang="en-US" sz="1800" dirty="0">
                <a:effectLst/>
                <a:latin typeface="Arial" panose="020B0604020202020204" pitchFamily="34" charset="0"/>
                <a:ea typeface="Times New Roman" panose="02020603050405020304" pitchFamily="18" charset="0"/>
              </a:rPr>
              <a:t>Income-based Approach (Discounted Cash Flow Model)</a:t>
            </a:r>
            <a:r>
              <a:rPr lang="en-US" sz="1800" dirty="0">
                <a:effectLst/>
                <a:latin typeface="Arial" panose="020B0604020202020204" pitchFamily="34" charset="0"/>
                <a:ea typeface="Arial" panose="020B0604020202020204" pitchFamily="34" charset="0"/>
              </a:rPr>
              <a:t>.</a:t>
            </a:r>
          </a:p>
          <a:p>
            <a:pPr algn="just">
              <a:lnSpc>
                <a:spcPct val="150000"/>
              </a:lnSpc>
              <a:buClr>
                <a:srgbClr val="FF0000"/>
              </a:buClr>
            </a:pPr>
            <a:endParaRPr lang="en-US" dirty="0">
              <a:latin typeface="Arial" panose="020B0604020202020204" pitchFamily="34" charset="0"/>
              <a:ea typeface="Arial" panose="020B0604020202020204" pitchFamily="34" charset="0"/>
            </a:endParaRPr>
          </a:p>
          <a:p>
            <a:pPr marL="285750" indent="-285750" algn="just">
              <a:lnSpc>
                <a:spcPct val="150000"/>
              </a:lnSpc>
              <a:buClr>
                <a:srgbClr val="FF0000"/>
              </a:buClr>
              <a:buFont typeface="Arial" panose="020B0604020202020204" pitchFamily="34" charset="0"/>
              <a:buChar char="●"/>
            </a:pPr>
            <a:r>
              <a:rPr lang="en-US" dirty="0">
                <a:latin typeface="Arial" panose="020B0604020202020204" pitchFamily="34" charset="0"/>
                <a:ea typeface="Arial" panose="020B0604020202020204" pitchFamily="34" charset="0"/>
              </a:rPr>
              <a:t>To value the value of explicit period, we have discounted the FCFF for the projected year (2025-2027) with the below calculated WACC.</a:t>
            </a:r>
          </a:p>
          <a:p>
            <a:pPr algn="just">
              <a:lnSpc>
                <a:spcPct val="150000"/>
              </a:lnSpc>
              <a:buClr>
                <a:srgbClr val="FF0000"/>
              </a:buClr>
            </a:pPr>
            <a:endParaRPr lang="en-US" sz="1800" dirty="0">
              <a:effectLst/>
              <a:latin typeface="Arial" panose="020B0604020202020204" pitchFamily="34" charset="0"/>
              <a:ea typeface="Arial" panose="020B0604020202020204" pitchFamily="34" charset="0"/>
            </a:endParaRPr>
          </a:p>
          <a:p>
            <a:pPr marL="285750" indent="-285750" algn="just">
              <a:lnSpc>
                <a:spcPct val="150000"/>
              </a:lnSpc>
              <a:buClr>
                <a:srgbClr val="FF0000"/>
              </a:buClr>
              <a:buFont typeface="Arial" panose="020B0604020202020204" pitchFamily="34" charset="0"/>
              <a:buChar char="●"/>
            </a:pPr>
            <a:r>
              <a:rPr lang="en-US" sz="1800" dirty="0">
                <a:effectLst/>
                <a:latin typeface="Arial" panose="020B0604020202020204" pitchFamily="34" charset="0"/>
                <a:ea typeface="Arial" panose="020B0604020202020204" pitchFamily="34" charset="0"/>
              </a:rPr>
              <a:t>To estimate the value beyond the explicit pe</a:t>
            </a:r>
            <a:r>
              <a:rPr lang="en-US" dirty="0">
                <a:latin typeface="Arial" panose="020B0604020202020204" pitchFamily="34" charset="0"/>
                <a:ea typeface="Arial" panose="020B0604020202020204" pitchFamily="34" charset="0"/>
              </a:rPr>
              <a:t>riod (Terminal Value), </a:t>
            </a:r>
            <a:r>
              <a:rPr lang="en-US" sz="1800" dirty="0">
                <a:effectLst/>
                <a:latin typeface="Arial" panose="020B0604020202020204" pitchFamily="34" charset="0"/>
                <a:ea typeface="Times New Roman" panose="02020603050405020304" pitchFamily="18" charset="0"/>
              </a:rPr>
              <a:t>We have projected the cash flow till FY 2027 and afterwards Salvage Value of Fixed Assets and Net Current Assets has been assumed to be realized and the present value of this Terminal Value has been considered for valuation</a:t>
            </a:r>
          </a:p>
          <a:p>
            <a:pPr algn="just">
              <a:lnSpc>
                <a:spcPct val="150000"/>
              </a:lnSpc>
              <a:buClr>
                <a:srgbClr val="FF0000"/>
              </a:buClr>
            </a:pPr>
            <a:endParaRPr lang="en-US" dirty="0">
              <a:latin typeface="Arial" panose="020B0604020202020204" pitchFamily="34" charset="0"/>
              <a:ea typeface="Times New Roman" panose="02020603050405020304" pitchFamily="18" charset="0"/>
            </a:endParaRPr>
          </a:p>
          <a:p>
            <a:pPr marL="285750" indent="-285750" algn="just">
              <a:lnSpc>
                <a:spcPct val="150000"/>
              </a:lnSpc>
              <a:buClr>
                <a:srgbClr val="FF0000"/>
              </a:buClr>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rPr>
              <a:t>Salvage Discount of 50% is considered for the calculation of the Terminal Value</a:t>
            </a:r>
          </a:p>
        </p:txBody>
      </p:sp>
    </p:spTree>
    <p:extLst>
      <p:ext uri="{BB962C8B-B14F-4D97-AF65-F5344CB8AC3E}">
        <p14:creationId xmlns:p14="http://schemas.microsoft.com/office/powerpoint/2010/main" val="4136366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22A89-450A-562D-4D55-4D866FB61D79}"/>
              </a:ext>
            </a:extLst>
          </p:cNvPr>
          <p:cNvSpPr>
            <a:spLocks noGrp="1"/>
          </p:cNvSpPr>
          <p:nvPr>
            <p:ph type="title"/>
          </p:nvPr>
        </p:nvSpPr>
        <p:spPr>
          <a:xfrm>
            <a:off x="838200" y="365126"/>
            <a:ext cx="10515600" cy="616182"/>
          </a:xfrm>
        </p:spPr>
        <p:txBody>
          <a:bodyPr>
            <a:normAutofit/>
          </a:bodyPr>
          <a:lstStyle/>
          <a:p>
            <a:pPr algn="ctr"/>
            <a:r>
              <a:rPr lang="en-IN" sz="20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RATIONALE FOR USING DCF FOR ENTERPRISE VALUATION:</a:t>
            </a:r>
            <a:endParaRPr lang="en-IN" sz="2000" dirty="0">
              <a:solidFill>
                <a:srgbClr val="FF000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CC704AB1-9FEA-3729-B89C-C06A22E18B77}"/>
              </a:ext>
            </a:extLst>
          </p:cNvPr>
          <p:cNvSpPr txBox="1"/>
          <p:nvPr/>
        </p:nvSpPr>
        <p:spPr>
          <a:xfrm>
            <a:off x="689517" y="1279525"/>
            <a:ext cx="10649415" cy="4088299"/>
          </a:xfrm>
          <a:prstGeom prst="rect">
            <a:avLst/>
          </a:prstGeom>
          <a:noFill/>
        </p:spPr>
        <p:txBody>
          <a:bodyPr wrap="square" rtlCol="0">
            <a:spAutoFit/>
          </a:bodyPr>
          <a:lstStyle/>
          <a:p>
            <a:pPr marL="342900" lvl="0" indent="-342900" algn="just">
              <a:lnSpc>
                <a:spcPct val="150000"/>
              </a:lnSpc>
              <a:spcAft>
                <a:spcPts val="0"/>
              </a:spcAft>
              <a:buClr>
                <a:srgbClr val="FF0000"/>
              </a:buClr>
              <a:buFont typeface="+mj-lt"/>
              <a:buAutoNum type="alphaLcParenR"/>
              <a:tabLst>
                <a:tab pos="491490" algn="l"/>
              </a:tabLst>
            </a:pPr>
            <a:r>
              <a:rPr lang="en-IN" sz="1800" dirty="0">
                <a:solidFill>
                  <a:srgbClr val="000000"/>
                </a:solidFill>
                <a:effectLst/>
                <a:latin typeface="Arial" panose="020B0604020202020204" pitchFamily="34" charset="0"/>
                <a:ea typeface="Times New Roman" panose="02020603050405020304" pitchFamily="18" charset="0"/>
              </a:rPr>
              <a:t>The three broadly used approaches of the company/Business Valuations are – Income based approach (Discounted Cash Flow Model), Asset Based Approach (Net Asset Value Method) and Relative Valuation Approach (Market Multiple method).</a:t>
            </a:r>
          </a:p>
          <a:p>
            <a:pPr marL="342900" indent="-342900" algn="just">
              <a:lnSpc>
                <a:spcPct val="150000"/>
              </a:lnSpc>
              <a:spcBef>
                <a:spcPts val="1200"/>
              </a:spcBef>
              <a:spcAft>
                <a:spcPts val="1200"/>
              </a:spcAft>
              <a:buClr>
                <a:srgbClr val="FF0000"/>
              </a:buClr>
              <a:buFont typeface="+mj-lt"/>
              <a:buAutoNum type="alphaLcParenR"/>
              <a:tabLst>
                <a:tab pos="491490" algn="l"/>
              </a:tabLst>
            </a:pPr>
            <a:r>
              <a:rPr lang="en-IN" sz="1800" dirty="0">
                <a:solidFill>
                  <a:srgbClr val="000000"/>
                </a:solidFill>
                <a:effectLst/>
                <a:latin typeface="Arial" panose="020B0604020202020204" pitchFamily="34" charset="0"/>
                <a:ea typeface="Times New Roman" panose="02020603050405020304" pitchFamily="18" charset="0"/>
              </a:rPr>
              <a:t>Asset Based Model is inappropriate as the Company is a currently completing its existing projects which makes it operational and hence, the asset based model is unable to capture the Value of the company.</a:t>
            </a:r>
          </a:p>
          <a:p>
            <a:pPr marL="342900" lvl="0" indent="-342900" algn="just">
              <a:lnSpc>
                <a:spcPct val="150000"/>
              </a:lnSpc>
              <a:spcAft>
                <a:spcPts val="1200"/>
              </a:spcAft>
              <a:buClr>
                <a:srgbClr val="FF0000"/>
              </a:buClr>
              <a:buFont typeface="+mj-lt"/>
              <a:buAutoNum type="alphaLcParenR"/>
              <a:tabLst>
                <a:tab pos="491490" algn="l"/>
              </a:tabLst>
            </a:pPr>
            <a:r>
              <a:rPr lang="en-IN" sz="1800" dirty="0">
                <a:solidFill>
                  <a:srgbClr val="000000"/>
                </a:solidFill>
                <a:effectLst/>
                <a:latin typeface="Arial" panose="020B0604020202020204" pitchFamily="34" charset="0"/>
                <a:ea typeface="Times New Roman" panose="02020603050405020304" pitchFamily="18" charset="0"/>
              </a:rPr>
              <a:t>The DCF Model gives us a variety of input options to use while calculating the Value of the firm - Dividend, Free Cash Flow to the Firm, Free Cash Flow to Equity, Capitalized Cash Flows and Residual Earnings.</a:t>
            </a:r>
          </a:p>
        </p:txBody>
      </p:sp>
    </p:spTree>
    <p:extLst>
      <p:ext uri="{BB962C8B-B14F-4D97-AF65-F5344CB8AC3E}">
        <p14:creationId xmlns:p14="http://schemas.microsoft.com/office/powerpoint/2010/main" val="3851775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D8FC0E-9101-670E-7C86-CF341C391F89}"/>
              </a:ext>
            </a:extLst>
          </p:cNvPr>
          <p:cNvSpPr txBox="1"/>
          <p:nvPr/>
        </p:nvSpPr>
        <p:spPr>
          <a:xfrm>
            <a:off x="512956" y="691376"/>
            <a:ext cx="10827834" cy="4154984"/>
          </a:xfrm>
          <a:prstGeom prst="rect">
            <a:avLst/>
          </a:prstGeom>
          <a:noFill/>
        </p:spPr>
        <p:txBody>
          <a:bodyPr wrap="square" rtlCol="0">
            <a:spAutoFit/>
          </a:bodyPr>
          <a:lstStyle/>
          <a:p>
            <a:pPr marL="342900" lvl="0" indent="-342900" algn="just">
              <a:lnSpc>
                <a:spcPct val="150000"/>
              </a:lnSpc>
              <a:spcAft>
                <a:spcPts val="1200"/>
              </a:spcAft>
              <a:buClr>
                <a:srgbClr val="FF0000"/>
              </a:buClr>
              <a:buFont typeface="+mj-lt"/>
              <a:buAutoNum type="alphaLcParenR" startAt="4"/>
              <a:tabLst>
                <a:tab pos="491490" algn="l"/>
              </a:tabLst>
            </a:pPr>
            <a:r>
              <a:rPr lang="en-IN" sz="1800" dirty="0">
                <a:solidFill>
                  <a:srgbClr val="000000"/>
                </a:solidFill>
                <a:effectLst/>
                <a:latin typeface="Arial" panose="020B0604020202020204" pitchFamily="34" charset="0"/>
                <a:ea typeface="Times New Roman" panose="02020603050405020304" pitchFamily="18" charset="0"/>
              </a:rPr>
              <a:t>Dividends cannot be used as the Company has no history of paying dividends and we don’t foresee any dividend payments to occur in the future due to the high leverage of the firm. </a:t>
            </a:r>
          </a:p>
          <a:p>
            <a:pPr marL="342900" indent="-342900" algn="just">
              <a:lnSpc>
                <a:spcPct val="150000"/>
              </a:lnSpc>
              <a:spcAft>
                <a:spcPts val="1200"/>
              </a:spcAft>
              <a:buClr>
                <a:srgbClr val="FF0000"/>
              </a:buClr>
              <a:buFont typeface="+mj-lt"/>
              <a:buAutoNum type="alphaLcParenR" startAt="4"/>
              <a:tabLst>
                <a:tab pos="491490" algn="l"/>
              </a:tabLst>
            </a:pPr>
            <a:r>
              <a:rPr lang="en-IN" sz="1800" dirty="0">
                <a:solidFill>
                  <a:srgbClr val="000000"/>
                </a:solidFill>
                <a:effectLst/>
                <a:latin typeface="Arial" panose="020B0604020202020204" pitchFamily="34" charset="0"/>
                <a:ea typeface="Times New Roman" panose="02020603050405020304" pitchFamily="18" charset="0"/>
              </a:rPr>
              <a:t>The best method input option for the PV Model in the case of M/s </a:t>
            </a:r>
            <a:r>
              <a:rPr lang="en-US" sz="1800" dirty="0" err="1">
                <a:solidFill>
                  <a:srgbClr val="000000"/>
                </a:solidFill>
                <a:effectLst/>
                <a:latin typeface="Arial" panose="020B0604020202020204" pitchFamily="34" charset="0"/>
                <a:ea typeface="Times New Roman" panose="02020603050405020304" pitchFamily="18" charset="0"/>
              </a:rPr>
              <a:t>KKSpun</a:t>
            </a:r>
            <a:r>
              <a:rPr lang="en-US" sz="1800" dirty="0">
                <a:solidFill>
                  <a:srgbClr val="000000"/>
                </a:solidFill>
                <a:effectLst/>
                <a:latin typeface="Arial" panose="020B0604020202020204" pitchFamily="34" charset="0"/>
                <a:ea typeface="Times New Roman" panose="02020603050405020304" pitchFamily="18" charset="0"/>
              </a:rPr>
              <a:t> India Limited</a:t>
            </a:r>
            <a:r>
              <a:rPr lang="en-IN" sz="1800" dirty="0">
                <a:solidFill>
                  <a:srgbClr val="000000"/>
                </a:solidFill>
                <a:effectLst/>
                <a:latin typeface="Arial" panose="020B0604020202020204" pitchFamily="34" charset="0"/>
                <a:ea typeface="Times New Roman" panose="02020603050405020304" pitchFamily="18" charset="0"/>
              </a:rPr>
              <a:t> will be FCFF as it represents the benefits attributable to all the stakeholders in the Business enterprise.</a:t>
            </a:r>
            <a:endParaRPr lang="en-US" sz="1800" dirty="0">
              <a:effectLst/>
              <a:latin typeface="Arial" panose="020B0604020202020204" pitchFamily="34" charset="0"/>
              <a:ea typeface="Times New Roman" panose="02020603050405020304" pitchFamily="18" charset="0"/>
            </a:endParaRPr>
          </a:p>
          <a:p>
            <a:pPr marL="342900" lvl="0" indent="-342900" algn="just">
              <a:lnSpc>
                <a:spcPct val="150000"/>
              </a:lnSpc>
              <a:spcAft>
                <a:spcPts val="1200"/>
              </a:spcAft>
              <a:buClr>
                <a:srgbClr val="FF0000"/>
              </a:buClr>
              <a:buFont typeface="+mj-lt"/>
              <a:buAutoNum type="alphaLcParenR" startAt="4"/>
              <a:tabLst>
                <a:tab pos="491490" algn="l"/>
              </a:tabLst>
            </a:pPr>
            <a:r>
              <a:rPr lang="en-US" sz="1800" dirty="0">
                <a:effectLst/>
                <a:latin typeface="Arial" panose="020B0604020202020204" pitchFamily="34" charset="0"/>
                <a:ea typeface="Times New Roman" panose="02020603050405020304" pitchFamily="18" charset="0"/>
              </a:rPr>
              <a:t>Hence using this method, we can derive various market multiple such as EV/EBITDA, EV/SALES, and EV/EBIT etc. We have used EV/EBITDA multiple in this case as a best pick market multiple according to the current scenario</a:t>
            </a:r>
            <a:r>
              <a:rPr lang="en-US" dirty="0">
                <a:latin typeface="Arial" panose="020B0604020202020204" pitchFamily="34" charset="0"/>
                <a:ea typeface="Times New Roman" panose="02020603050405020304" pitchFamily="18" charset="0"/>
              </a:rPr>
              <a:t>.</a:t>
            </a:r>
            <a:endParaRPr lang="en-IN" sz="1800" dirty="0">
              <a:effectLst/>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Clr>
                <a:srgbClr val="FF0000"/>
              </a:buClr>
              <a:buFont typeface="+mj-lt"/>
              <a:buAutoNum type="alphaLcParenR" startAt="4"/>
              <a:tabLst>
                <a:tab pos="491490" algn="l"/>
              </a:tabLst>
            </a:pPr>
            <a:endParaRPr lang="en-IN" sz="1800" dirty="0">
              <a:solidFill>
                <a:srgbClr val="000000"/>
              </a:solidFill>
              <a:effectLst/>
              <a:latin typeface="Arial" panose="020B0604020202020204" pitchFamily="34" charset="0"/>
              <a:ea typeface="Times New Roman" panose="02020603050405020304" pitchFamily="18" charset="0"/>
            </a:endParaRPr>
          </a:p>
          <a:p>
            <a:endParaRPr lang="en-IN" dirty="0"/>
          </a:p>
        </p:txBody>
      </p:sp>
    </p:spTree>
    <p:extLst>
      <p:ext uri="{BB962C8B-B14F-4D97-AF65-F5344CB8AC3E}">
        <p14:creationId xmlns:p14="http://schemas.microsoft.com/office/powerpoint/2010/main" val="2234480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2F2789C-94E1-CC82-8B97-91590548DE4D}"/>
              </a:ext>
            </a:extLst>
          </p:cNvPr>
          <p:cNvSpPr txBox="1"/>
          <p:nvPr/>
        </p:nvSpPr>
        <p:spPr>
          <a:xfrm>
            <a:off x="546410" y="512956"/>
            <a:ext cx="10883590" cy="3313728"/>
          </a:xfrm>
          <a:prstGeom prst="rect">
            <a:avLst/>
          </a:prstGeom>
          <a:noFill/>
        </p:spPr>
        <p:txBody>
          <a:bodyPr wrap="square" rtlCol="0">
            <a:spAutoFit/>
          </a:bodyPr>
          <a:lstStyle/>
          <a:p>
            <a:pPr lvl="0" algn="ctr">
              <a:lnSpc>
                <a:spcPct val="150000"/>
              </a:lnSpc>
              <a:spcAft>
                <a:spcPts val="1000"/>
              </a:spcAft>
            </a:pPr>
            <a:r>
              <a:rPr lang="en-US" sz="24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INPUTS</a:t>
            </a:r>
          </a:p>
          <a:p>
            <a:pPr marL="285750" lvl="0" indent="-285750" algn="just">
              <a:lnSpc>
                <a:spcPct val="150000"/>
              </a:lnSpc>
              <a:spcAft>
                <a:spcPts val="1000"/>
              </a:spcAft>
              <a:buClr>
                <a:srgbClr val="FF0000"/>
              </a:buClr>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rPr>
              <a:t>Weight of Debt = </a:t>
            </a:r>
            <a:r>
              <a:rPr lang="en-US" dirty="0">
                <a:latin typeface="Arial" panose="020B0604020202020204" pitchFamily="34" charset="0"/>
                <a:ea typeface="Times New Roman" panose="02020603050405020304" pitchFamily="18" charset="0"/>
              </a:rPr>
              <a:t>29</a:t>
            </a:r>
            <a:r>
              <a:rPr lang="en-US" sz="1800" dirty="0">
                <a:effectLst/>
                <a:latin typeface="Arial" panose="020B0604020202020204" pitchFamily="34" charset="0"/>
                <a:ea typeface="Times New Roman" panose="02020603050405020304" pitchFamily="18" charset="0"/>
              </a:rPr>
              <a:t>%</a:t>
            </a:r>
            <a:r>
              <a:rPr lang="en-US" dirty="0">
                <a:latin typeface="Arial" panose="020B0604020202020204" pitchFamily="34" charset="0"/>
                <a:ea typeface="Times New Roman" panose="02020603050405020304" pitchFamily="18" charset="0"/>
              </a:rPr>
              <a:t> </a:t>
            </a:r>
          </a:p>
          <a:p>
            <a:pPr marL="285750" lvl="0" indent="-285750" algn="just">
              <a:lnSpc>
                <a:spcPct val="150000"/>
              </a:lnSpc>
              <a:spcAft>
                <a:spcPts val="1000"/>
              </a:spcAft>
              <a:buClr>
                <a:srgbClr val="FF0000"/>
              </a:buClr>
              <a:buFont typeface="Arial" panose="020B0604020202020204" pitchFamily="34" charset="0"/>
              <a:buChar char="●"/>
            </a:pPr>
            <a:r>
              <a:rPr lang="en-US" dirty="0">
                <a:latin typeface="Arial" panose="020B0604020202020204" pitchFamily="34" charset="0"/>
                <a:ea typeface="Times New Roman" panose="02020603050405020304" pitchFamily="18" charset="0"/>
              </a:rPr>
              <a:t>Weight of Equity = 71% </a:t>
            </a:r>
          </a:p>
          <a:p>
            <a:pPr marL="285750" lvl="0" indent="-285750" algn="just">
              <a:lnSpc>
                <a:spcPct val="150000"/>
              </a:lnSpc>
              <a:spcAft>
                <a:spcPts val="1000"/>
              </a:spcAft>
              <a:buClr>
                <a:srgbClr val="FF0000"/>
              </a:buClr>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rPr>
              <a:t>Weight</a:t>
            </a:r>
            <a:r>
              <a:rPr lang="en-US" dirty="0">
                <a:latin typeface="Arial" panose="020B0604020202020204" pitchFamily="34" charset="0"/>
                <a:ea typeface="Times New Roman" panose="02020603050405020304" pitchFamily="18" charset="0"/>
              </a:rPr>
              <a:t>ed Average Cost of Capital – 15.70% </a:t>
            </a:r>
          </a:p>
          <a:p>
            <a:pPr marL="285750" indent="-285750" algn="just">
              <a:lnSpc>
                <a:spcPct val="150000"/>
              </a:lnSpc>
              <a:spcAft>
                <a:spcPts val="1000"/>
              </a:spcAft>
              <a:buClr>
                <a:srgbClr val="FF0000"/>
              </a:buClr>
              <a:buFont typeface="Arial" panose="020B0604020202020204" pitchFamily="34" charset="0"/>
              <a:buChar char="●"/>
            </a:pPr>
            <a:r>
              <a:rPr lang="en-IN" sz="1800" dirty="0">
                <a:effectLst/>
                <a:latin typeface="Arial" panose="020B0604020202020204" pitchFamily="34" charset="0"/>
                <a:ea typeface="Times New Roman" panose="02020603050405020304" pitchFamily="18" charset="0"/>
                <a:cs typeface="Arial" panose="020B0604020202020204" pitchFamily="34" charset="0"/>
              </a:rPr>
              <a:t>Tax Rate = 26.00%  (Corporate Tax Rate)</a:t>
            </a:r>
          </a:p>
          <a:p>
            <a:pPr lvl="0" algn="just">
              <a:lnSpc>
                <a:spcPct val="150000"/>
              </a:lnSpc>
              <a:spcAft>
                <a:spcPts val="1000"/>
              </a:spcAft>
              <a:buClr>
                <a:srgbClr val="FF0000"/>
              </a:buClr>
            </a:pPr>
            <a:endParaRPr lang="en-US" sz="18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582245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19E7C1-0B5A-C8EC-54DB-B1F099990155}"/>
              </a:ext>
            </a:extLst>
          </p:cNvPr>
          <p:cNvSpPr txBox="1"/>
          <p:nvPr/>
        </p:nvSpPr>
        <p:spPr>
          <a:xfrm>
            <a:off x="323385" y="379141"/>
            <a:ext cx="11206976" cy="4616648"/>
          </a:xfrm>
          <a:prstGeom prst="rect">
            <a:avLst/>
          </a:prstGeom>
          <a:noFill/>
        </p:spPr>
        <p:txBody>
          <a:bodyPr wrap="square" rtlCol="0">
            <a:spAutoFit/>
          </a:bodyPr>
          <a:lstStyle/>
          <a:p>
            <a:pPr algn="ctr"/>
            <a:r>
              <a:rPr lang="en-US" sz="24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ASSUMPTIONS</a:t>
            </a:r>
          </a:p>
          <a:p>
            <a:endParaRPr lang="en-US" dirty="0">
              <a:latin typeface="Arial" panose="020B0604020202020204" pitchFamily="34" charset="0"/>
              <a:ea typeface="Times New Roman" panose="02020603050405020304" pitchFamily="18" charset="0"/>
            </a:endParaRPr>
          </a:p>
          <a:p>
            <a:pPr marL="285750" indent="-285750" algn="just">
              <a:buClr>
                <a:srgbClr val="FF0000"/>
              </a:buClr>
              <a:buFont typeface="Arial" panose="020B0604020202020204" pitchFamily="34" charset="0"/>
              <a:buChar char="●"/>
            </a:pPr>
            <a:r>
              <a:rPr lang="en-US" dirty="0">
                <a:latin typeface="Arial" panose="020B0604020202020204" pitchFamily="34" charset="0"/>
                <a:ea typeface="Times New Roman" panose="02020603050405020304" pitchFamily="18" charset="0"/>
              </a:rPr>
              <a:t>As informed by the client/company, </a:t>
            </a:r>
            <a:r>
              <a:rPr lang="en-US" dirty="0" err="1">
                <a:latin typeface="Arial" panose="020B0604020202020204" pitchFamily="34" charset="0"/>
                <a:ea typeface="Times New Roman" panose="02020603050405020304" pitchFamily="18" charset="0"/>
              </a:rPr>
              <a:t>KKSpun</a:t>
            </a:r>
            <a:r>
              <a:rPr lang="en-US" dirty="0">
                <a:latin typeface="Arial" panose="020B0604020202020204" pitchFamily="34" charset="0"/>
                <a:ea typeface="Times New Roman" panose="02020603050405020304" pitchFamily="18" charset="0"/>
              </a:rPr>
              <a:t> India Limited turned NPA in the year 2022 on account of various reasons as mentioned in the report above. Considering the paucity of working capital post NPA, the company can only execute orders in hand. Hence, the revenue projections are prepared based on present order book only due to inability of the company to continue the operations without the infusion of funds in the business</a:t>
            </a:r>
          </a:p>
          <a:p>
            <a:pPr algn="just">
              <a:buClr>
                <a:srgbClr val="FF0000"/>
              </a:buClr>
            </a:pPr>
            <a:endParaRPr lang="en-US" dirty="0">
              <a:latin typeface="Arial" panose="020B0604020202020204" pitchFamily="34" charset="0"/>
              <a:ea typeface="Times New Roman" panose="02020603050405020304" pitchFamily="18" charset="0"/>
            </a:endParaRPr>
          </a:p>
          <a:p>
            <a:pPr marL="285750" indent="-285750" algn="just">
              <a:buClr>
                <a:srgbClr val="FF0000"/>
              </a:buClr>
              <a:buFont typeface="Arial" panose="020B0604020202020204" pitchFamily="34" charset="0"/>
              <a:buChar char="●"/>
            </a:pPr>
            <a:r>
              <a:rPr lang="en-US" dirty="0">
                <a:latin typeface="Arial" panose="020B0604020202020204" pitchFamily="34" charset="0"/>
                <a:ea typeface="Times New Roman" panose="02020603050405020304" pitchFamily="18" charset="0"/>
              </a:rPr>
              <a:t>We have the estimated the Operating Expenses during the projection period by using the average of the historical expenses with respect to the operating revenues as per the best practices used in the industry.</a:t>
            </a:r>
          </a:p>
          <a:p>
            <a:pPr algn="just">
              <a:buClr>
                <a:srgbClr val="FF0000"/>
              </a:buClr>
            </a:pPr>
            <a:endParaRPr lang="en-US" dirty="0">
              <a:latin typeface="Arial" panose="020B0604020202020204" pitchFamily="34" charset="0"/>
              <a:ea typeface="Times New Roman" panose="02020603050405020304" pitchFamily="18" charset="0"/>
            </a:endParaRPr>
          </a:p>
          <a:p>
            <a:pPr marL="285750" indent="-285750" algn="just">
              <a:buClr>
                <a:srgbClr val="FF0000"/>
              </a:buClr>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rPr>
              <a:t>As per the discussions with the client/company, it is assumed that the company has all the required fixed assets for the completion of the existing projects.</a:t>
            </a:r>
          </a:p>
          <a:p>
            <a:pPr algn="just">
              <a:buClr>
                <a:srgbClr val="FF0000"/>
              </a:buClr>
            </a:pPr>
            <a:endParaRPr lang="en-US" dirty="0">
              <a:latin typeface="Arial" panose="020B0604020202020204" pitchFamily="34" charset="0"/>
            </a:endParaRPr>
          </a:p>
          <a:p>
            <a:pPr marL="285750" indent="-285750" algn="just">
              <a:buClr>
                <a:srgbClr val="FF0000"/>
              </a:buClr>
              <a:buFont typeface="Arial" panose="020B0604020202020204" pitchFamily="34" charset="0"/>
              <a:buChar char="●"/>
            </a:pPr>
            <a:r>
              <a:rPr lang="en-US" dirty="0">
                <a:latin typeface="Arial" panose="020B0604020202020204" pitchFamily="34" charset="0"/>
                <a:ea typeface="Times New Roman" panose="02020603050405020304" pitchFamily="18" charset="0"/>
              </a:rPr>
              <a:t>We assumed a risk premium of </a:t>
            </a:r>
            <a:r>
              <a:rPr lang="en-US" b="1" dirty="0">
                <a:latin typeface="Arial" panose="020B0604020202020204" pitchFamily="34" charset="0"/>
                <a:ea typeface="Times New Roman" panose="02020603050405020304" pitchFamily="18" charset="0"/>
              </a:rPr>
              <a:t>5%</a:t>
            </a:r>
            <a:r>
              <a:rPr lang="en-US" dirty="0">
                <a:latin typeface="Arial" panose="020B0604020202020204" pitchFamily="34" charset="0"/>
                <a:ea typeface="Times New Roman" panose="02020603050405020304" pitchFamily="18" charset="0"/>
              </a:rPr>
              <a:t> for the company on the conservative side, which in accordance with risk factor of the business as the company projecting any high level of revenue.</a:t>
            </a:r>
          </a:p>
        </p:txBody>
      </p:sp>
    </p:spTree>
    <p:extLst>
      <p:ext uri="{BB962C8B-B14F-4D97-AF65-F5344CB8AC3E}">
        <p14:creationId xmlns:p14="http://schemas.microsoft.com/office/powerpoint/2010/main" val="17898215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Facet</Template>
  <TotalTime>381</TotalTime>
  <Words>1365</Words>
  <Application>Microsoft Office PowerPoint</Application>
  <PresentationFormat>Widescreen</PresentationFormat>
  <Paragraphs>75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Impact</vt:lpstr>
      <vt:lpstr>Times New Roman</vt:lpstr>
      <vt:lpstr>Main Event</vt:lpstr>
      <vt:lpstr>M/s KKSPUN INDIA LIMITED</vt:lpstr>
      <vt:lpstr>PowerPoint Presentation</vt:lpstr>
      <vt:lpstr>PURPOSE OF REPORT / SCOPE OF WORK </vt:lpstr>
      <vt:lpstr>PURPOSE OF REPORT / SCOPE OF WORk </vt:lpstr>
      <vt:lpstr>PowerPoint Presentation</vt:lpstr>
      <vt:lpstr>RATIONALE FOR USING DCF FOR ENTERPRISE VALUATION: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 SUPREME INFRASTRUCTURE INDIA LIMITED</dc:title>
  <dc:creator>Rachit</dc:creator>
  <cp:lastModifiedBy>welcome</cp:lastModifiedBy>
  <cp:revision>29</cp:revision>
  <dcterms:created xsi:type="dcterms:W3CDTF">2022-06-16T11:08:01Z</dcterms:created>
  <dcterms:modified xsi:type="dcterms:W3CDTF">2024-12-19T12:36:10Z</dcterms:modified>
</cp:coreProperties>
</file>