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4"/>
  </p:sldMasterIdLst>
  <p:notesMasterIdLst>
    <p:notesMasterId r:id="rId13"/>
  </p:notesMasterIdLst>
  <p:handoutMasterIdLst>
    <p:handoutMasterId r:id="rId14"/>
  </p:handoutMasterIdLst>
  <p:sldIdLst>
    <p:sldId id="256" r:id="rId5"/>
    <p:sldId id="282" r:id="rId6"/>
    <p:sldId id="270" r:id="rId7"/>
    <p:sldId id="290" r:id="rId8"/>
    <p:sldId id="288" r:id="rId9"/>
    <p:sldId id="287" r:id="rId10"/>
    <p:sldId id="291" r:id="rId11"/>
    <p:sldId id="28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826D8B-413C-4B76-AE06-C308367C7500}" v="2" dt="2025-02-19T16:29:57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600" autoAdjust="0"/>
  </p:normalViewPr>
  <p:slideViewPr>
    <p:cSldViewPr>
      <p:cViewPr>
        <p:scale>
          <a:sx n="58" d="100"/>
          <a:sy n="58" d="100"/>
        </p:scale>
        <p:origin x="936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4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BEF7A24B-554D-4B99-A3CC-7667F56D102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0672D4C-A99E-49DD-8A16-1D1994231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0391B76B-D742-4BD2-BF24-F4C760DB831C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257B995-136A-4A15-87A5-26420C3C1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3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2/19/2025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556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2/19/2025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236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6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8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0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8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2/19/2025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477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17/06/relationships/model3d" Target="../media/model3d1.glb"/><Relationship Id="rId7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17/06/relationships/model3d" Target="../media/model3d2.glb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2209800" y="4876800"/>
            <a:ext cx="7543800" cy="838200"/>
          </a:xfrm>
        </p:spPr>
        <p:txBody>
          <a:bodyPr>
            <a:normAutofit fontScale="925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u="sng" dirty="0">
                <a:solidFill>
                  <a:schemeClr val="bg1"/>
                </a:solidFill>
              </a:rPr>
              <a:t>VISION: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LEAD TRANSISSION TOWARDS CLEANER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75EEE-9D72-45F2-B35E-90AF0238D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49" y="190500"/>
            <a:ext cx="4229101" cy="4229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E5F92B-1301-1753-A686-67B2CD606ACA}"/>
              </a:ext>
            </a:extLst>
          </p:cNvPr>
          <p:cNvSpPr txBox="1"/>
          <p:nvPr/>
        </p:nvSpPr>
        <p:spPr>
          <a:xfrm>
            <a:off x="1854200" y="37644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BLUELEO ENERGY PRIVATE LIMITED</a:t>
            </a:r>
            <a:endParaRPr lang="en-IN" sz="4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CBC908-9CA5-ABF8-28A6-2CD0B828435A}"/>
              </a:ext>
            </a:extLst>
          </p:cNvPr>
          <p:cNvCxnSpPr>
            <a:cxnSpLocks/>
          </p:cNvCxnSpPr>
          <p:nvPr/>
        </p:nvCxnSpPr>
        <p:spPr>
          <a:xfrm>
            <a:off x="1524000" y="4648200"/>
            <a:ext cx="8763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E610F1-2C3C-C415-01C7-053B2CD3D761}"/>
              </a:ext>
            </a:extLst>
          </p:cNvPr>
          <p:cNvSpPr/>
          <p:nvPr/>
        </p:nvSpPr>
        <p:spPr>
          <a:xfrm>
            <a:off x="0" y="0"/>
            <a:ext cx="12192000" cy="159757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BC357-D952-7A55-0A4F-D8AAC0857F49}"/>
              </a:ext>
            </a:extLst>
          </p:cNvPr>
          <p:cNvSpPr/>
          <p:nvPr/>
        </p:nvSpPr>
        <p:spPr>
          <a:xfrm>
            <a:off x="3886549" y="377652"/>
            <a:ext cx="4418902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WE DO?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848652-81E8-64B9-0482-CEADA2935D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19" y="2216427"/>
            <a:ext cx="2151965" cy="215196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Slim Arrow">
                <a:extLst>
                  <a:ext uri="{FF2B5EF4-FFF2-40B4-BE49-F238E27FC236}">
                    <a16:creationId xmlns:a16="http://schemas.microsoft.com/office/drawing/2014/main" id="{869CB159-F0CD-7A0D-66C1-AA9FED9577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0159689"/>
                  </p:ext>
                </p:extLst>
              </p:nvPr>
            </p:nvGraphicFramePr>
            <p:xfrm>
              <a:off x="7482323" y="3229814"/>
              <a:ext cx="963179" cy="51972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63179" cy="519725"/>
                    </a:xfrm>
                    <a:prstGeom prst="rect">
                      <a:avLst/>
                    </a:prstGeom>
                  </am3d:spPr>
                  <am3d:camera>
                    <am3d:pos x="0" y="0" z="51627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15004" d="1000000"/>
                    <am3d:preTrans dx="0" dy="-716746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7027" ay="-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3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Slim Arrow">
                <a:extLst>
                  <a:ext uri="{FF2B5EF4-FFF2-40B4-BE49-F238E27FC236}">
                    <a16:creationId xmlns:a16="http://schemas.microsoft.com/office/drawing/2014/main" id="{869CB159-F0CD-7A0D-66C1-AA9FED9577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82323" y="3229814"/>
                <a:ext cx="963179" cy="519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Slim Arrow">
                <a:extLst>
                  <a:ext uri="{FF2B5EF4-FFF2-40B4-BE49-F238E27FC236}">
                    <a16:creationId xmlns:a16="http://schemas.microsoft.com/office/drawing/2014/main" id="{2D261B49-FF7E-13EC-9A4A-24654243D8E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68231" y="3229814"/>
              <a:ext cx="963179" cy="51972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63179" cy="519725"/>
                    </a:xfrm>
                    <a:prstGeom prst="rect">
                      <a:avLst/>
                    </a:prstGeom>
                  </am3d:spPr>
                  <am3d:camera>
                    <am3d:pos x="0" y="0" z="51627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15004" d="1000000"/>
                    <am3d:preTrans dx="0" dy="-716746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7027" ay="-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3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Slim Arrow">
                <a:extLst>
                  <a:ext uri="{FF2B5EF4-FFF2-40B4-BE49-F238E27FC236}">
                    <a16:creationId xmlns:a16="http://schemas.microsoft.com/office/drawing/2014/main" id="{2D261B49-FF7E-13EC-9A4A-24654243D8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8231" y="3229814"/>
                <a:ext cx="963179" cy="519725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B51486B1-2944-0480-6115-95E00BFCFB06}"/>
              </a:ext>
            </a:extLst>
          </p:cNvPr>
          <p:cNvSpPr/>
          <p:nvPr/>
        </p:nvSpPr>
        <p:spPr>
          <a:xfrm>
            <a:off x="505515" y="4336713"/>
            <a:ext cx="2909519" cy="16081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GROW NAPIER GRASS</a:t>
            </a:r>
          </a:p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 ORGANIC FEED INTO</a:t>
            </a:r>
          </a:p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ANAEROBIC DIGESTER IN ABSENCE OF OTHER ORGANIC WASTE.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819079-FC37-AB00-9053-127542443F6F}"/>
              </a:ext>
            </a:extLst>
          </p:cNvPr>
          <p:cNvSpPr/>
          <p:nvPr/>
        </p:nvSpPr>
        <p:spPr>
          <a:xfrm>
            <a:off x="3733654" y="4654965"/>
            <a:ext cx="47246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BIOGAS PRODUCED IS </a:t>
            </a:r>
          </a:p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FURTHER PROCESSED TO GRID GRADE</a:t>
            </a:r>
          </a:p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 BOTTLED</a:t>
            </a:r>
            <a:r>
              <a:rPr lang="en-US" sz="10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USING OUR PROPRIETARY TECH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AF4629-42EE-2181-3C56-9467F0600506}"/>
              </a:ext>
            </a:extLst>
          </p:cNvPr>
          <p:cNvSpPr/>
          <p:nvPr/>
        </p:nvSpPr>
        <p:spPr>
          <a:xfrm>
            <a:off x="4105614" y="5780529"/>
            <a:ext cx="3980770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REPLACEMENT FOR LPG/CNG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rass Weed Module 1">
                <a:extLst>
                  <a:ext uri="{FF2B5EF4-FFF2-40B4-BE49-F238E27FC236}">
                    <a16:creationId xmlns:a16="http://schemas.microsoft.com/office/drawing/2014/main" id="{DBB604E2-FD73-AB78-31A6-4169F993E7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9269562"/>
                  </p:ext>
                </p:extLst>
              </p:nvPr>
            </p:nvGraphicFramePr>
            <p:xfrm>
              <a:off x="29611" y="2222523"/>
              <a:ext cx="3861329" cy="215196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861329" cy="2151965"/>
                    </a:xfrm>
                    <a:prstGeom prst="rect">
                      <a:avLst/>
                    </a:prstGeom>
                  </am3d:spPr>
                  <am3d:camera>
                    <am3d:pos x="0" y="0" z="622234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74179" d="1000000"/>
                    <am3d:preTrans dx="0" dy="-4393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38623" ay="1553040" az="37208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1433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Weed Module 1">
                <a:extLst>
                  <a:ext uri="{FF2B5EF4-FFF2-40B4-BE49-F238E27FC236}">
                    <a16:creationId xmlns:a16="http://schemas.microsoft.com/office/drawing/2014/main" id="{DBB604E2-FD73-AB78-31A6-4169F993E7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611" y="2222523"/>
                <a:ext cx="3861329" cy="215196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3575B32-8DE4-5B38-1294-B92B12DC5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291" y="2574033"/>
            <a:ext cx="3442062" cy="19361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110947-0441-EF19-2B65-8E8EA705C795}"/>
              </a:ext>
            </a:extLst>
          </p:cNvPr>
          <p:cNvSpPr/>
          <p:nvPr/>
        </p:nvSpPr>
        <p:spPr>
          <a:xfrm>
            <a:off x="9216671" y="4602525"/>
            <a:ext cx="2275302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OIL MARKETING </a:t>
            </a:r>
          </a:p>
          <a:p>
            <a:pPr algn="ctr"/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COMPANIES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E1072-F868-F11E-0E97-3757968666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" y="44520"/>
            <a:ext cx="1769063" cy="17690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Mainframe symbol">
                <a:extLst>
                  <a:ext uri="{FF2B5EF4-FFF2-40B4-BE49-F238E27FC236}">
                    <a16:creationId xmlns:a16="http://schemas.microsoft.com/office/drawing/2014/main" id="{83C8D307-A7C4-2CD8-9B11-0C0D583DD9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6277787"/>
                  </p:ext>
                </p:extLst>
              </p:nvPr>
            </p:nvGraphicFramePr>
            <p:xfrm>
              <a:off x="5108582" y="1706745"/>
              <a:ext cx="2169799" cy="2857495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169799" cy="2857495"/>
                    </a:xfrm>
                    <a:prstGeom prst="rect">
                      <a:avLst/>
                    </a:prstGeom>
                  </am3d:spPr>
                  <am3d:camera>
                    <am3d:pos x="0" y="0" z="686646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7451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1212" ay="1741170" az="68535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3199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Mainframe symbol">
                <a:extLst>
                  <a:ext uri="{FF2B5EF4-FFF2-40B4-BE49-F238E27FC236}">
                    <a16:creationId xmlns:a16="http://schemas.microsoft.com/office/drawing/2014/main" id="{83C8D307-A7C4-2CD8-9B11-0C0D583DD9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08582" y="1706745"/>
                <a:ext cx="2169799" cy="28574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32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6C776C-0265-4DAB-0C44-B7FCDE9C8FEE}"/>
              </a:ext>
            </a:extLst>
          </p:cNvPr>
          <p:cNvSpPr/>
          <p:nvPr/>
        </p:nvSpPr>
        <p:spPr>
          <a:xfrm>
            <a:off x="0" y="-1"/>
            <a:ext cx="12192000" cy="1524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8763B-264F-7229-99AE-65AD25FA9FD2}"/>
              </a:ext>
            </a:extLst>
          </p:cNvPr>
          <p:cNvSpPr txBox="1"/>
          <p:nvPr/>
        </p:nvSpPr>
        <p:spPr>
          <a:xfrm>
            <a:off x="1600200" y="339804"/>
            <a:ext cx="10432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GOVERNMENT FOCUS ON BIO-CNG</a:t>
            </a:r>
            <a:endParaRPr lang="en-IN" sz="54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B182B1-DEAB-01A7-44DC-1AD1DFD3F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0575"/>
            <a:ext cx="3079750" cy="43820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227B9A-0A6E-E052-D75E-E62B89107B37}"/>
              </a:ext>
            </a:extLst>
          </p:cNvPr>
          <p:cNvSpPr txBox="1"/>
          <p:nvPr/>
        </p:nvSpPr>
        <p:spPr>
          <a:xfrm>
            <a:off x="533400" y="6274527"/>
            <a:ext cx="30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AIR QUALITY DEGRADATION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6AD78-B1CD-BB12-568D-34042004A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26" y="2734062"/>
            <a:ext cx="3601274" cy="2402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686690-B695-B201-2388-EBC128C1C639}"/>
              </a:ext>
            </a:extLst>
          </p:cNvPr>
          <p:cNvSpPr txBox="1"/>
          <p:nvPr/>
        </p:nvSpPr>
        <p:spPr>
          <a:xfrm>
            <a:off x="4038600" y="5199067"/>
            <a:ext cx="3633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ANUALLY INDIA IS FACING IMPORT BURDEN OF 10 BILLION USD AS  WORLS LARGEST LNG IMPORTER.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9DE72-3983-FF3F-A9EE-F4FD83F6C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" y="44520"/>
            <a:ext cx="1664146" cy="1664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63F983-2A84-7F9A-8A7C-FA55C4FF2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776" y="2734062"/>
            <a:ext cx="3852257" cy="2402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743E6-FF34-5D59-F27E-BEB399709AC5}"/>
              </a:ext>
            </a:extLst>
          </p:cNvPr>
          <p:cNvSpPr txBox="1"/>
          <p:nvPr/>
        </p:nvSpPr>
        <p:spPr>
          <a:xfrm>
            <a:off x="9067800" y="5410200"/>
            <a:ext cx="181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MSW LANDFILLS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18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1FCD27-3850-3A93-EE98-BEE65A073992}"/>
              </a:ext>
            </a:extLst>
          </p:cNvPr>
          <p:cNvSpPr/>
          <p:nvPr/>
        </p:nvSpPr>
        <p:spPr>
          <a:xfrm>
            <a:off x="0" y="-1"/>
            <a:ext cx="12192000" cy="1524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SATAT SCHEME</a:t>
            </a:r>
            <a:endParaRPr kumimoji="0" lang="en-I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B4AF3-67DB-02C0-AF2F-BDAAFCCFD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" y="44520"/>
            <a:ext cx="1664146" cy="1664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903A30-F0C7-8139-FA01-8C8B32DB295C}"/>
              </a:ext>
            </a:extLst>
          </p:cNvPr>
          <p:cNvSpPr txBox="1"/>
          <p:nvPr/>
        </p:nvSpPr>
        <p:spPr>
          <a:xfrm>
            <a:off x="609600" y="1776304"/>
            <a:ext cx="10820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GUARANTEED OFFTAKE OF CBG BY OIL MARKETING COMPANIES.</a:t>
            </a:r>
          </a:p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FRONT END SUBSIDY FROM MNRE – 80 LAKHS PER TON (PLANT CAPACITY).</a:t>
            </a:r>
          </a:p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GENERATION OF ORGANIC MANURE.</a:t>
            </a:r>
          </a:p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TARGET TO SETUP 5000 PLANTS ACROSS INDIA BY 2025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123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8022A-B4DF-2AB0-1AE6-4416865E6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92000" cy="1607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54D4D-CBC1-3755-653D-30F1C4DF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774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523562-0ECE-9A6F-D44D-83B95793AD1A}"/>
              </a:ext>
            </a:extLst>
          </p:cNvPr>
          <p:cNvSpPr txBox="1"/>
          <p:nvPr/>
        </p:nvSpPr>
        <p:spPr>
          <a:xfrm>
            <a:off x="3048000" y="32696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PLANT DETAILS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DFDEF-11A3-219F-2FF7-277415576237}"/>
              </a:ext>
            </a:extLst>
          </p:cNvPr>
          <p:cNvSpPr txBox="1"/>
          <p:nvPr/>
        </p:nvSpPr>
        <p:spPr>
          <a:xfrm>
            <a:off x="685800" y="1615442"/>
            <a:ext cx="11125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PLANT CAPACITY – 6000 M3/DAY 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BIO- CNG PRODUCED PER DAY – 2.5 TPD (2500 KG/DAY).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NAPIER GRASS REQUIRED PER DAY – 50 TPD (50,000 KG/DAY).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ORGANIC FERTILIZER PRODUCED PER DAY – 12 TPD (12,000 KG PER DAY).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AREA REQUIRED FOR PLANT SETUP – 2.5 ACRES ( REGISTERED LEASE LAND).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AREA REQUIRED FOR FARMING NAPIER – 50 ACRES ( WITH SUPPLY AGGREMENT).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676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B11B7C-EE37-38FF-513D-CEF7431E038C}"/>
              </a:ext>
            </a:extLst>
          </p:cNvPr>
          <p:cNvSpPr/>
          <p:nvPr/>
        </p:nvSpPr>
        <p:spPr>
          <a:xfrm>
            <a:off x="0" y="-20133"/>
            <a:ext cx="12192000" cy="15240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86FEB-4E36-EA33-96B4-A7A147FCDEAC}"/>
              </a:ext>
            </a:extLst>
          </p:cNvPr>
          <p:cNvSpPr/>
          <p:nvPr/>
        </p:nvSpPr>
        <p:spPr>
          <a:xfrm>
            <a:off x="3200402" y="302841"/>
            <a:ext cx="5791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PLANT ECONOMICS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2C66C-C8ED-1D9C-EDCD-6B1908C667F7}"/>
              </a:ext>
            </a:extLst>
          </p:cNvPr>
          <p:cNvSpPr txBox="1"/>
          <p:nvPr/>
        </p:nvSpPr>
        <p:spPr>
          <a:xfrm>
            <a:off x="3505200" y="6370493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EXCLUDING LOAN AND MANAGEMENT EXPENSES</a:t>
            </a:r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A51B65-5D06-E5E6-E8EB-4C2F0FFB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" y="-20133"/>
            <a:ext cx="1767993" cy="177409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91EBC26-5573-F79A-3675-994A93A738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78100" y="1663700"/>
            <a:ext cx="7083425" cy="4710113"/>
            <a:chOff x="1624" y="1048"/>
            <a:chExt cx="4462" cy="2967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5D67B71A-8B5A-CCCB-363F-4B0C244B87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32" y="1056"/>
              <a:ext cx="4416" cy="2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B6893E-608E-509E-A11C-E0FDA9EDB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1071"/>
              <a:ext cx="2121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REVENUE FROM GAS PER DAY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65F0D7-9043-632A-90DC-C2E7336D1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" y="1071"/>
              <a:ext cx="88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1,75,000.00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75955E78-DC8C-A587-86E2-89348C4A1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1071"/>
              <a:ext cx="84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39FF83EB-9125-3743-4BA2-9159F9BFC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2" y="1071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4727165D-E01B-CC42-E971-2E977B156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" y="1292"/>
              <a:ext cx="258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REVENUE FROM FERTILIZER PER DAY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BCD16CE3-28BC-F83E-9A1C-16D865985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1" y="1292"/>
              <a:ext cx="76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24,000.00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C82E2826-844F-01C8-AD32-2AAD71457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1292"/>
              <a:ext cx="95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90FA4A9B-88E4-6FE2-8992-8B810E68A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3" y="1292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9A145EC0-252E-9356-60EF-D4BCD053A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5" y="1748"/>
              <a:ext cx="159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TOTAL REVENUE /DAY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AA568C15-BF6A-9BFE-96F8-ABB878FAD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" y="1748"/>
              <a:ext cx="88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1,99,000.00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9176D4E6-0F07-D769-A624-21626EF46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1748"/>
              <a:ext cx="84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D4C3821C-1666-02ED-4254-D2EFE7B9F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2" y="1748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AEC0EFC6-7E77-047B-6EBD-8C64A8C5F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6" y="1969"/>
              <a:ext cx="186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TOTAL REVENUE /MONTH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0FD138BB-E5B1-D4D5-129A-A3DE6D7CD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1969"/>
              <a:ext cx="97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49,75,000.00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0B5956B5-F335-0351-96CA-62057F58D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1969"/>
              <a:ext cx="76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B7CA4D53-8AF0-B472-90EB-5AB266C69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1969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D314AC5F-9F24-8E08-EE72-4ADA09087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1" y="2190"/>
              <a:ext cx="176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TOTAL REVENUE /ANUM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556C29AF-67FF-C69A-1789-9AD1F1E01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190"/>
              <a:ext cx="110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5,97,00,000.00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AFB64280-716C-549E-90FE-2402FCCEB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2190"/>
              <a:ext cx="65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DE1E98E4-C7D8-93C9-3D11-8886D90C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190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579A0B5E-49C6-94B5-359A-1F57CD756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6" y="2646"/>
              <a:ext cx="183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OPERATIONAL COST /DAY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AF47CB8C-0705-9A84-392B-86476597C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1" y="2646"/>
              <a:ext cx="76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87,500.00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CD9E1956-D5B3-14BF-E9D2-4D7F746D4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2646"/>
              <a:ext cx="95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BE178F50-0779-0B6C-A58B-3595D6DC5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8" y="2646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5D1B4A47-C790-152A-0B06-23469986C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867"/>
              <a:ext cx="210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OPERATIONAL COST /MONTH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348C8EE7-D57B-AE54-164D-8610DE1C9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2867"/>
              <a:ext cx="97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21,87,500.00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A7A2FD0C-8D93-41DE-81C7-86263529E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2867"/>
              <a:ext cx="76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2">
              <a:extLst>
                <a:ext uri="{FF2B5EF4-FFF2-40B4-BE49-F238E27FC236}">
                  <a16:creationId xmlns:a16="http://schemas.microsoft.com/office/drawing/2014/main" id="{D485E2E7-51D9-F038-6D0F-5CD7FC377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8" y="2867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E681A40E-B088-D8AB-88F2-020707D24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" y="3087"/>
              <a:ext cx="201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OPERATIONAL COST /ANUM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8F7B3356-5F9B-7F3A-D621-ACF446857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3087"/>
              <a:ext cx="110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2,62,50,000.00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74339360-41B0-7EA9-2AF6-9B964F681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087"/>
              <a:ext cx="65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175AC883-710D-ED6C-743C-540B5CF6B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3087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B886FC89-1DB3-608D-4257-5CC312857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" y="3544"/>
              <a:ext cx="145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PROFIT PER MONTH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E1167E6C-3397-7A7F-E35C-BB36BCBC3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3544"/>
              <a:ext cx="97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27,87,500.00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id="{151B8D70-8C95-09C1-2E2E-9747ABE35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544"/>
              <a:ext cx="76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0">
              <a:extLst>
                <a:ext uri="{FF2B5EF4-FFF2-40B4-BE49-F238E27FC236}">
                  <a16:creationId xmlns:a16="http://schemas.microsoft.com/office/drawing/2014/main" id="{C7E0D25C-BAD2-F8B0-683F-52C82CAA3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8" y="3544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95046ADC-C6E1-B84F-C039-C7D82BA18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" y="3764"/>
              <a:ext cx="1361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PROFIT PER ANUM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id="{3A904191-71E2-B90F-2A65-7B2765673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3764"/>
              <a:ext cx="110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3,34,50,000.00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id="{A28950AF-12E0-9367-B204-A30D5E6CA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764"/>
              <a:ext cx="65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?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6780479B-A524-FF8C-4B14-CB67C0292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3764"/>
              <a:ext cx="1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EFED2FAC-4BF7-E198-48A7-B8BBCDA2C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" y="1520"/>
              <a:ext cx="84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6">
              <a:extLst>
                <a:ext uri="{FF2B5EF4-FFF2-40B4-BE49-F238E27FC236}">
                  <a16:creationId xmlns:a16="http://schemas.microsoft.com/office/drawing/2014/main" id="{6AB0F65A-F4C9-DF88-CA37-35FE5F9F4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" y="2418"/>
              <a:ext cx="84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id="{9CEB9E88-CBB2-9223-F3E8-F508177F4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" y="3316"/>
              <a:ext cx="84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Line 48">
              <a:extLst>
                <a:ext uri="{FF2B5EF4-FFF2-40B4-BE49-F238E27FC236}">
                  <a16:creationId xmlns:a16="http://schemas.microsoft.com/office/drawing/2014/main" id="{EE8CC0A9-EA08-82C7-6F41-2665C7E05E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105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4B49FA03-35F9-EF80-DE42-E3BB1D366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048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4" name="Line 50">
              <a:extLst>
                <a:ext uri="{FF2B5EF4-FFF2-40B4-BE49-F238E27FC236}">
                  <a16:creationId xmlns:a16="http://schemas.microsoft.com/office/drawing/2014/main" id="{8B37C08C-3002-5511-C8FF-28D54083C1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8" y="105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id="{0968ABAC-CB88-6B8D-C136-498646BB7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1048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6" name="Rectangle 52">
              <a:extLst>
                <a:ext uri="{FF2B5EF4-FFF2-40B4-BE49-F238E27FC236}">
                  <a16:creationId xmlns:a16="http://schemas.microsoft.com/office/drawing/2014/main" id="{6C104CF6-34FB-99B1-59A1-DB8A823A1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1048"/>
              <a:ext cx="440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7" name="Line 53">
              <a:extLst>
                <a:ext uri="{FF2B5EF4-FFF2-40B4-BE49-F238E27FC236}">
                  <a16:creationId xmlns:a16="http://schemas.microsoft.com/office/drawing/2014/main" id="{BB86F897-FB6F-F448-4C63-238DBC8FAD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41" y="105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8" name="Rectangle 54">
              <a:extLst>
                <a:ext uri="{FF2B5EF4-FFF2-40B4-BE49-F238E27FC236}">
                  <a16:creationId xmlns:a16="http://schemas.microsoft.com/office/drawing/2014/main" id="{B4FD631A-AF8D-18A1-92C0-906E0DA96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" y="1048"/>
              <a:ext cx="7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" name="Line 55">
              <a:extLst>
                <a:ext uri="{FF2B5EF4-FFF2-40B4-BE49-F238E27FC236}">
                  <a16:creationId xmlns:a16="http://schemas.microsoft.com/office/drawing/2014/main" id="{A1E1446D-2AB4-4063-29BE-A419C8CCA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0" y="1277"/>
              <a:ext cx="439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" name="Rectangle 56">
              <a:extLst>
                <a:ext uri="{FF2B5EF4-FFF2-40B4-BE49-F238E27FC236}">
                  <a16:creationId xmlns:a16="http://schemas.microsoft.com/office/drawing/2014/main" id="{95490F2E-134A-909D-AA62-3E6A5E349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1277"/>
              <a:ext cx="439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" name="Rectangle 57">
              <a:extLst>
                <a:ext uri="{FF2B5EF4-FFF2-40B4-BE49-F238E27FC236}">
                  <a16:creationId xmlns:a16="http://schemas.microsoft.com/office/drawing/2014/main" id="{99167F4F-7973-2DA1-4474-CE42677AB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" y="1048"/>
              <a:ext cx="16" cy="4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" name="Rectangle 58">
              <a:extLst>
                <a:ext uri="{FF2B5EF4-FFF2-40B4-BE49-F238E27FC236}">
                  <a16:creationId xmlns:a16="http://schemas.microsoft.com/office/drawing/2014/main" id="{6EB4390F-B9D0-9808-6109-B6D4E0E8D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1497"/>
              <a:ext cx="440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4FCD1F11-AEAB-DFAF-4310-7B368B2EC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" y="1064"/>
              <a:ext cx="15" cy="4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" name="Line 60">
              <a:extLst>
                <a:ext uri="{FF2B5EF4-FFF2-40B4-BE49-F238E27FC236}">
                  <a16:creationId xmlns:a16="http://schemas.microsoft.com/office/drawing/2014/main" id="{970317D0-7C4E-9562-E6AD-D3DCCACE9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513"/>
              <a:ext cx="0" cy="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" name="Rectangle 61">
              <a:extLst>
                <a:ext uri="{FF2B5EF4-FFF2-40B4-BE49-F238E27FC236}">
                  <a16:creationId xmlns:a16="http://schemas.microsoft.com/office/drawing/2014/main" id="{2AE48398-5A0F-1195-1D56-5AC36E16B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513"/>
              <a:ext cx="8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" name="Line 62">
              <a:extLst>
                <a:ext uri="{FF2B5EF4-FFF2-40B4-BE49-F238E27FC236}">
                  <a16:creationId xmlns:a16="http://schemas.microsoft.com/office/drawing/2014/main" id="{FFC3900B-3CCE-6220-BAE2-03231B5B16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8" y="1064"/>
              <a:ext cx="0" cy="4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" name="Rectangle 63">
              <a:extLst>
                <a:ext uri="{FF2B5EF4-FFF2-40B4-BE49-F238E27FC236}">
                  <a16:creationId xmlns:a16="http://schemas.microsoft.com/office/drawing/2014/main" id="{7E484A7D-2B8A-DADC-32A5-E322DE7A2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1064"/>
              <a:ext cx="8" cy="4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A8FF5E37-210F-865D-B9C8-E7F8F86B1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1726"/>
              <a:ext cx="4408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" name="Line 65">
              <a:extLst>
                <a:ext uri="{FF2B5EF4-FFF2-40B4-BE49-F238E27FC236}">
                  <a16:creationId xmlns:a16="http://schemas.microsoft.com/office/drawing/2014/main" id="{8E8B7B56-E210-CBE0-CA4F-5585BF9C8C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1" y="1513"/>
              <a:ext cx="0" cy="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58856E74-238E-6059-820F-6DB08BCD1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" y="1513"/>
              <a:ext cx="7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" name="Line 67">
              <a:extLst>
                <a:ext uri="{FF2B5EF4-FFF2-40B4-BE49-F238E27FC236}">
                  <a16:creationId xmlns:a16="http://schemas.microsoft.com/office/drawing/2014/main" id="{AED3F41C-DF3B-CC55-3C7A-598CB290A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0" y="1954"/>
              <a:ext cx="439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8137EB8D-3441-3D60-3E26-AD5682FF4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1954"/>
              <a:ext cx="439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" name="Line 69">
              <a:extLst>
                <a:ext uri="{FF2B5EF4-FFF2-40B4-BE49-F238E27FC236}">
                  <a16:creationId xmlns:a16="http://schemas.microsoft.com/office/drawing/2014/main" id="{3A879BA4-340E-31B7-4DE8-50D4876E2E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0" y="2174"/>
              <a:ext cx="439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" name="Rectangle 70">
              <a:extLst>
                <a:ext uri="{FF2B5EF4-FFF2-40B4-BE49-F238E27FC236}">
                  <a16:creationId xmlns:a16="http://schemas.microsoft.com/office/drawing/2014/main" id="{CD9FA3C0-9CB3-E354-54F8-7C7B6CD75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2174"/>
              <a:ext cx="439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" name="Rectangle 71">
              <a:extLst>
                <a:ext uri="{FF2B5EF4-FFF2-40B4-BE49-F238E27FC236}">
                  <a16:creationId xmlns:a16="http://schemas.microsoft.com/office/drawing/2014/main" id="{27D7B273-CE73-7437-44D9-9CD3641F2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" y="1726"/>
              <a:ext cx="16" cy="6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6" name="Rectangle 72">
              <a:extLst>
                <a:ext uri="{FF2B5EF4-FFF2-40B4-BE49-F238E27FC236}">
                  <a16:creationId xmlns:a16="http://schemas.microsoft.com/office/drawing/2014/main" id="{E7143CCA-2ED5-7687-1C55-D05C26BB0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2395"/>
              <a:ext cx="4408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7" name="Rectangle 73">
              <a:extLst>
                <a:ext uri="{FF2B5EF4-FFF2-40B4-BE49-F238E27FC236}">
                  <a16:creationId xmlns:a16="http://schemas.microsoft.com/office/drawing/2014/main" id="{976A145A-126A-FECF-7FB3-FBCBA68AC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" y="1741"/>
              <a:ext cx="15" cy="6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8" name="Line 74">
              <a:extLst>
                <a:ext uri="{FF2B5EF4-FFF2-40B4-BE49-F238E27FC236}">
                  <a16:creationId xmlns:a16="http://schemas.microsoft.com/office/drawing/2014/main" id="{F0AB9485-D1EE-4129-C26D-6643E41FB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410"/>
              <a:ext cx="0" cy="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9" name="Rectangle 75">
              <a:extLst>
                <a:ext uri="{FF2B5EF4-FFF2-40B4-BE49-F238E27FC236}">
                  <a16:creationId xmlns:a16="http://schemas.microsoft.com/office/drawing/2014/main" id="{7AE87E37-BFD7-D624-6541-9EA067710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410"/>
              <a:ext cx="8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0" name="Line 76">
              <a:extLst>
                <a:ext uri="{FF2B5EF4-FFF2-40B4-BE49-F238E27FC236}">
                  <a16:creationId xmlns:a16="http://schemas.microsoft.com/office/drawing/2014/main" id="{D80316F9-A54C-6948-494E-E975477DA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8" y="1741"/>
              <a:ext cx="0" cy="6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1" name="Rectangle 77">
              <a:extLst>
                <a:ext uri="{FF2B5EF4-FFF2-40B4-BE49-F238E27FC236}">
                  <a16:creationId xmlns:a16="http://schemas.microsoft.com/office/drawing/2014/main" id="{FA1750A7-CF11-5DE8-A977-176382D61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1741"/>
              <a:ext cx="8" cy="6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2" name="Rectangle 78">
              <a:extLst>
                <a:ext uri="{FF2B5EF4-FFF2-40B4-BE49-F238E27FC236}">
                  <a16:creationId xmlns:a16="http://schemas.microsoft.com/office/drawing/2014/main" id="{5F45A796-243C-38B8-7DF3-58657C544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2623"/>
              <a:ext cx="4408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3" name="Line 79">
              <a:extLst>
                <a:ext uri="{FF2B5EF4-FFF2-40B4-BE49-F238E27FC236}">
                  <a16:creationId xmlns:a16="http://schemas.microsoft.com/office/drawing/2014/main" id="{5CA90B00-7547-3C2E-996D-89E324156D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1" y="2410"/>
              <a:ext cx="0" cy="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4" name="Rectangle 80">
              <a:extLst>
                <a:ext uri="{FF2B5EF4-FFF2-40B4-BE49-F238E27FC236}">
                  <a16:creationId xmlns:a16="http://schemas.microsoft.com/office/drawing/2014/main" id="{0A76D562-4F16-F608-14A7-A269B352A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" y="2410"/>
              <a:ext cx="7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5" name="Line 81">
              <a:extLst>
                <a:ext uri="{FF2B5EF4-FFF2-40B4-BE49-F238E27FC236}">
                  <a16:creationId xmlns:a16="http://schemas.microsoft.com/office/drawing/2014/main" id="{AD908D23-F4E7-DDE4-F1CA-1909E5F1E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0" y="2852"/>
              <a:ext cx="439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6" name="Rectangle 82">
              <a:extLst>
                <a:ext uri="{FF2B5EF4-FFF2-40B4-BE49-F238E27FC236}">
                  <a16:creationId xmlns:a16="http://schemas.microsoft.com/office/drawing/2014/main" id="{5D09DA45-C8E4-55BE-666C-78281C5AF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2852"/>
              <a:ext cx="439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7" name="Line 83">
              <a:extLst>
                <a:ext uri="{FF2B5EF4-FFF2-40B4-BE49-F238E27FC236}">
                  <a16:creationId xmlns:a16="http://schemas.microsoft.com/office/drawing/2014/main" id="{C70EECDF-C58E-D5E2-3D11-5DC9D8CEF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0" y="3072"/>
              <a:ext cx="439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8" name="Rectangle 84">
              <a:extLst>
                <a:ext uri="{FF2B5EF4-FFF2-40B4-BE49-F238E27FC236}">
                  <a16:creationId xmlns:a16="http://schemas.microsoft.com/office/drawing/2014/main" id="{D483915D-87DA-9672-1119-C1260B4B1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3072"/>
              <a:ext cx="439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9" name="Rectangle 85">
              <a:extLst>
                <a:ext uri="{FF2B5EF4-FFF2-40B4-BE49-F238E27FC236}">
                  <a16:creationId xmlns:a16="http://schemas.microsoft.com/office/drawing/2014/main" id="{D9C14169-3E91-78BB-D421-365E00EEB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" y="2623"/>
              <a:ext cx="16" cy="6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0" name="Rectangle 86">
              <a:extLst>
                <a:ext uri="{FF2B5EF4-FFF2-40B4-BE49-F238E27FC236}">
                  <a16:creationId xmlns:a16="http://schemas.microsoft.com/office/drawing/2014/main" id="{AFFB4182-81AD-E2AB-E0FF-599E7AA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3293"/>
              <a:ext cx="4408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1" name="Rectangle 87">
              <a:extLst>
                <a:ext uri="{FF2B5EF4-FFF2-40B4-BE49-F238E27FC236}">
                  <a16:creationId xmlns:a16="http://schemas.microsoft.com/office/drawing/2014/main" id="{FE426961-1ECA-5109-49AE-61B672562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" y="2638"/>
              <a:ext cx="15" cy="6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2" name="Line 88">
              <a:extLst>
                <a:ext uri="{FF2B5EF4-FFF2-40B4-BE49-F238E27FC236}">
                  <a16:creationId xmlns:a16="http://schemas.microsoft.com/office/drawing/2014/main" id="{9E04C334-4F60-E74A-656F-D79DC41EB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308"/>
              <a:ext cx="0" cy="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3" name="Rectangle 89">
              <a:extLst>
                <a:ext uri="{FF2B5EF4-FFF2-40B4-BE49-F238E27FC236}">
                  <a16:creationId xmlns:a16="http://schemas.microsoft.com/office/drawing/2014/main" id="{7611C786-A4B6-93A4-85BD-3405BC846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308"/>
              <a:ext cx="8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4" name="Line 90">
              <a:extLst>
                <a:ext uri="{FF2B5EF4-FFF2-40B4-BE49-F238E27FC236}">
                  <a16:creationId xmlns:a16="http://schemas.microsoft.com/office/drawing/2014/main" id="{B1675161-0B32-AE6F-8C9D-87C804183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8" y="2638"/>
              <a:ext cx="0" cy="6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5" name="Rectangle 91">
              <a:extLst>
                <a:ext uri="{FF2B5EF4-FFF2-40B4-BE49-F238E27FC236}">
                  <a16:creationId xmlns:a16="http://schemas.microsoft.com/office/drawing/2014/main" id="{6F0F7E4D-D3EB-7315-F0E6-C63A011AB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2638"/>
              <a:ext cx="8" cy="6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6" name="Rectangle 92">
              <a:extLst>
                <a:ext uri="{FF2B5EF4-FFF2-40B4-BE49-F238E27FC236}">
                  <a16:creationId xmlns:a16="http://schemas.microsoft.com/office/drawing/2014/main" id="{134DE684-8767-7E20-A736-C99930D5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3521"/>
              <a:ext cx="4408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7" name="Line 93">
              <a:extLst>
                <a:ext uri="{FF2B5EF4-FFF2-40B4-BE49-F238E27FC236}">
                  <a16:creationId xmlns:a16="http://schemas.microsoft.com/office/drawing/2014/main" id="{980B940C-E6B1-75B5-8633-62652896C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1" y="3308"/>
              <a:ext cx="0" cy="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8" name="Rectangle 94">
              <a:extLst>
                <a:ext uri="{FF2B5EF4-FFF2-40B4-BE49-F238E27FC236}">
                  <a16:creationId xmlns:a16="http://schemas.microsoft.com/office/drawing/2014/main" id="{87A51A9C-CE5A-6083-3D79-E6D89CED8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" y="3308"/>
              <a:ext cx="7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9" name="Line 95">
              <a:extLst>
                <a:ext uri="{FF2B5EF4-FFF2-40B4-BE49-F238E27FC236}">
                  <a16:creationId xmlns:a16="http://schemas.microsoft.com/office/drawing/2014/main" id="{17CC3472-D55D-00A7-78C9-22B185F9E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0" y="3749"/>
              <a:ext cx="439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0" name="Rectangle 96">
              <a:extLst>
                <a:ext uri="{FF2B5EF4-FFF2-40B4-BE49-F238E27FC236}">
                  <a16:creationId xmlns:a16="http://schemas.microsoft.com/office/drawing/2014/main" id="{49A6DC6B-37EF-6AA0-223E-6636EE517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3749"/>
              <a:ext cx="439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1" name="Rectangle 97">
              <a:extLst>
                <a:ext uri="{FF2B5EF4-FFF2-40B4-BE49-F238E27FC236}">
                  <a16:creationId xmlns:a16="http://schemas.microsoft.com/office/drawing/2014/main" id="{8DB2BB56-4CA8-2A9D-63F0-6A1FB0D92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" y="3521"/>
              <a:ext cx="16" cy="46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2" name="Line 98">
              <a:extLst>
                <a:ext uri="{FF2B5EF4-FFF2-40B4-BE49-F238E27FC236}">
                  <a16:creationId xmlns:a16="http://schemas.microsoft.com/office/drawing/2014/main" id="{22885D62-D56F-6EC3-35EC-041F9210E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8" y="3536"/>
              <a:ext cx="0" cy="4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3" name="Rectangle 99">
              <a:extLst>
                <a:ext uri="{FF2B5EF4-FFF2-40B4-BE49-F238E27FC236}">
                  <a16:creationId xmlns:a16="http://schemas.microsoft.com/office/drawing/2014/main" id="{6FBECF6A-4BFE-E490-0150-4D3D0518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3536"/>
              <a:ext cx="8" cy="4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4" name="Rectangle 100">
              <a:extLst>
                <a:ext uri="{FF2B5EF4-FFF2-40B4-BE49-F238E27FC236}">
                  <a16:creationId xmlns:a16="http://schemas.microsoft.com/office/drawing/2014/main" id="{96EABA9D-9451-E155-136D-8477D3BDB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3970"/>
              <a:ext cx="4408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5" name="Rectangle 101">
              <a:extLst>
                <a:ext uri="{FF2B5EF4-FFF2-40B4-BE49-F238E27FC236}">
                  <a16:creationId xmlns:a16="http://schemas.microsoft.com/office/drawing/2014/main" id="{6C79D4FE-11C2-734E-9A55-D4FE56BFB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" y="3536"/>
              <a:ext cx="15" cy="44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6" name="Line 102">
              <a:extLst>
                <a:ext uri="{FF2B5EF4-FFF2-40B4-BE49-F238E27FC236}">
                  <a16:creationId xmlns:a16="http://schemas.microsoft.com/office/drawing/2014/main" id="{0413B4DC-C766-93DC-2592-D531A0C701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98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7" name="Rectangle 103">
              <a:extLst>
                <a:ext uri="{FF2B5EF4-FFF2-40B4-BE49-F238E27FC236}">
                  <a16:creationId xmlns:a16="http://schemas.microsoft.com/office/drawing/2014/main" id="{22E0C2DE-D968-C57F-C52A-855B9EF8A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985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8" name="Line 104">
              <a:extLst>
                <a:ext uri="{FF2B5EF4-FFF2-40B4-BE49-F238E27FC236}">
                  <a16:creationId xmlns:a16="http://schemas.microsoft.com/office/drawing/2014/main" id="{9913EC1A-D572-EA1B-F003-F667946DFC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8" y="398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9" name="Rectangle 105">
              <a:extLst>
                <a:ext uri="{FF2B5EF4-FFF2-40B4-BE49-F238E27FC236}">
                  <a16:creationId xmlns:a16="http://schemas.microsoft.com/office/drawing/2014/main" id="{967409D2-A810-04B4-5022-2DA3F16D1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3985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0" name="Line 106">
              <a:extLst>
                <a:ext uri="{FF2B5EF4-FFF2-40B4-BE49-F238E27FC236}">
                  <a16:creationId xmlns:a16="http://schemas.microsoft.com/office/drawing/2014/main" id="{F024529B-C536-D62C-8624-72DD9380B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1" y="398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1" name="Rectangle 107">
              <a:extLst>
                <a:ext uri="{FF2B5EF4-FFF2-40B4-BE49-F238E27FC236}">
                  <a16:creationId xmlns:a16="http://schemas.microsoft.com/office/drawing/2014/main" id="{79694FB1-7754-94FF-84CC-15E0844FD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" y="3985"/>
              <a:ext cx="7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2" name="Line 108">
              <a:extLst>
                <a:ext uri="{FF2B5EF4-FFF2-40B4-BE49-F238E27FC236}">
                  <a16:creationId xmlns:a16="http://schemas.microsoft.com/office/drawing/2014/main" id="{ED1C2E83-A353-1B7A-AAB3-05CC88EDA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105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3" name="Rectangle 109">
              <a:extLst>
                <a:ext uri="{FF2B5EF4-FFF2-40B4-BE49-F238E27FC236}">
                  <a16:creationId xmlns:a16="http://schemas.microsoft.com/office/drawing/2014/main" id="{4141C0BF-B14B-F494-34E0-D30700EEA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1056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4" name="Line 110">
              <a:extLst>
                <a:ext uri="{FF2B5EF4-FFF2-40B4-BE49-F238E27FC236}">
                  <a16:creationId xmlns:a16="http://schemas.microsoft.com/office/drawing/2014/main" id="{3D554A74-3751-F118-C84C-AFC1EF8BCE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127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5" name="Rectangle 111">
              <a:extLst>
                <a:ext uri="{FF2B5EF4-FFF2-40B4-BE49-F238E27FC236}">
                  <a16:creationId xmlns:a16="http://schemas.microsoft.com/office/drawing/2014/main" id="{DE661DE7-41BD-4E9B-C9C0-D91E02F3B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1277"/>
              <a:ext cx="8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6" name="Line 112">
              <a:extLst>
                <a:ext uri="{FF2B5EF4-FFF2-40B4-BE49-F238E27FC236}">
                  <a16:creationId xmlns:a16="http://schemas.microsoft.com/office/drawing/2014/main" id="{807E5469-9D94-D587-2D59-6CDA9C369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150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7" name="Rectangle 113">
              <a:extLst>
                <a:ext uri="{FF2B5EF4-FFF2-40B4-BE49-F238E27FC236}">
                  <a16:creationId xmlns:a16="http://schemas.microsoft.com/office/drawing/2014/main" id="{7BAFBFAD-FCD7-77B4-F643-F53826A31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1505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8" name="Line 114">
              <a:extLst>
                <a:ext uri="{FF2B5EF4-FFF2-40B4-BE49-F238E27FC236}">
                  <a16:creationId xmlns:a16="http://schemas.microsoft.com/office/drawing/2014/main" id="{0B567F77-1B87-BA36-95C6-8CE61264E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1733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9" name="Rectangle 115">
              <a:extLst>
                <a:ext uri="{FF2B5EF4-FFF2-40B4-BE49-F238E27FC236}">
                  <a16:creationId xmlns:a16="http://schemas.microsoft.com/office/drawing/2014/main" id="{4F70CCE2-09F0-CF04-89D4-CBD511A5E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1733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0" name="Line 116">
              <a:extLst>
                <a:ext uri="{FF2B5EF4-FFF2-40B4-BE49-F238E27FC236}">
                  <a16:creationId xmlns:a16="http://schemas.microsoft.com/office/drawing/2014/main" id="{05962BEF-3434-6F08-D93A-83C39F72E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195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1" name="Rectangle 117">
              <a:extLst>
                <a:ext uri="{FF2B5EF4-FFF2-40B4-BE49-F238E27FC236}">
                  <a16:creationId xmlns:a16="http://schemas.microsoft.com/office/drawing/2014/main" id="{48EE81B5-1FC6-F03E-3CAF-F89708A5E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1954"/>
              <a:ext cx="8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2" name="Line 118">
              <a:extLst>
                <a:ext uri="{FF2B5EF4-FFF2-40B4-BE49-F238E27FC236}">
                  <a16:creationId xmlns:a16="http://schemas.microsoft.com/office/drawing/2014/main" id="{DEE8625F-C021-4A2F-F66C-05CD310D6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217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3" name="Rectangle 119">
              <a:extLst>
                <a:ext uri="{FF2B5EF4-FFF2-40B4-BE49-F238E27FC236}">
                  <a16:creationId xmlns:a16="http://schemas.microsoft.com/office/drawing/2014/main" id="{8D34B627-52EA-AA57-915C-77615AF89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2174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4" name="Line 120">
              <a:extLst>
                <a:ext uri="{FF2B5EF4-FFF2-40B4-BE49-F238E27FC236}">
                  <a16:creationId xmlns:a16="http://schemas.microsoft.com/office/drawing/2014/main" id="{12A2E57D-D635-26EA-60F6-D3B3F0B866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2403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5" name="Rectangle 121">
              <a:extLst>
                <a:ext uri="{FF2B5EF4-FFF2-40B4-BE49-F238E27FC236}">
                  <a16:creationId xmlns:a16="http://schemas.microsoft.com/office/drawing/2014/main" id="{5D92E1F7-8816-BA8C-895A-CF7BEFAEF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2403"/>
              <a:ext cx="8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6" name="Line 122">
              <a:extLst>
                <a:ext uri="{FF2B5EF4-FFF2-40B4-BE49-F238E27FC236}">
                  <a16:creationId xmlns:a16="http://schemas.microsoft.com/office/drawing/2014/main" id="{61D623E4-2A18-0F7F-BB5E-150F47D5D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263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7" name="Rectangle 123">
              <a:extLst>
                <a:ext uri="{FF2B5EF4-FFF2-40B4-BE49-F238E27FC236}">
                  <a16:creationId xmlns:a16="http://schemas.microsoft.com/office/drawing/2014/main" id="{6CBA530E-63B9-896A-BFD0-219C00981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2631"/>
              <a:ext cx="8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8" name="Line 124">
              <a:extLst>
                <a:ext uri="{FF2B5EF4-FFF2-40B4-BE49-F238E27FC236}">
                  <a16:creationId xmlns:a16="http://schemas.microsoft.com/office/drawing/2014/main" id="{031B64A7-F12B-68D8-A4B5-E0DD96CAA3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285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9" name="Rectangle 125">
              <a:extLst>
                <a:ext uri="{FF2B5EF4-FFF2-40B4-BE49-F238E27FC236}">
                  <a16:creationId xmlns:a16="http://schemas.microsoft.com/office/drawing/2014/main" id="{E1EC2BC3-DC8C-BA40-E35E-3FBF27CE8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2852"/>
              <a:ext cx="8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0" name="Line 126">
              <a:extLst>
                <a:ext uri="{FF2B5EF4-FFF2-40B4-BE49-F238E27FC236}">
                  <a16:creationId xmlns:a16="http://schemas.microsoft.com/office/drawing/2014/main" id="{AC9B6266-5ED4-B2D7-D521-6F772E44B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307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1" name="Rectangle 127">
              <a:extLst>
                <a:ext uri="{FF2B5EF4-FFF2-40B4-BE49-F238E27FC236}">
                  <a16:creationId xmlns:a16="http://schemas.microsoft.com/office/drawing/2014/main" id="{D5011FBE-F467-7E60-05E8-984BAA9A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3072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2" name="Line 128">
              <a:extLst>
                <a:ext uri="{FF2B5EF4-FFF2-40B4-BE49-F238E27FC236}">
                  <a16:creationId xmlns:a16="http://schemas.microsoft.com/office/drawing/2014/main" id="{4BED7165-D5F7-D3EA-6A9F-33930B71C2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330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3" name="Rectangle 129">
              <a:extLst>
                <a:ext uri="{FF2B5EF4-FFF2-40B4-BE49-F238E27FC236}">
                  <a16:creationId xmlns:a16="http://schemas.microsoft.com/office/drawing/2014/main" id="{F6F0C3FE-A3FD-9EC1-CA32-2E624412E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3300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4" name="Line 130">
              <a:extLst>
                <a:ext uri="{FF2B5EF4-FFF2-40B4-BE49-F238E27FC236}">
                  <a16:creationId xmlns:a16="http://schemas.microsoft.com/office/drawing/2014/main" id="{E861FC95-6A7D-73EA-4D01-C6A1D965B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3529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5" name="Rectangle 131">
              <a:extLst>
                <a:ext uri="{FF2B5EF4-FFF2-40B4-BE49-F238E27FC236}">
                  <a16:creationId xmlns:a16="http://schemas.microsoft.com/office/drawing/2014/main" id="{BC528F29-90D1-9FD2-CFBB-2FD9455CA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3529"/>
              <a:ext cx="8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6" name="Line 132">
              <a:extLst>
                <a:ext uri="{FF2B5EF4-FFF2-40B4-BE49-F238E27FC236}">
                  <a16:creationId xmlns:a16="http://schemas.microsoft.com/office/drawing/2014/main" id="{11B1620B-A796-5C70-717C-0F00D4336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3749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7" name="Rectangle 133">
              <a:extLst>
                <a:ext uri="{FF2B5EF4-FFF2-40B4-BE49-F238E27FC236}">
                  <a16:creationId xmlns:a16="http://schemas.microsoft.com/office/drawing/2014/main" id="{D2F5834D-B8D6-25EA-DD5B-B6AEE3B4E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3749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8" name="Line 134">
              <a:extLst>
                <a:ext uri="{FF2B5EF4-FFF2-40B4-BE49-F238E27FC236}">
                  <a16:creationId xmlns:a16="http://schemas.microsoft.com/office/drawing/2014/main" id="{32E36B8C-EF6A-0301-F885-A3F5AB8EE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8" y="397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9" name="Rectangle 135">
              <a:extLst>
                <a:ext uri="{FF2B5EF4-FFF2-40B4-BE49-F238E27FC236}">
                  <a16:creationId xmlns:a16="http://schemas.microsoft.com/office/drawing/2014/main" id="{B7907B3C-F97F-41BF-8084-EF521E0A0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" y="3977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79600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9BBE2-5457-81DA-3F4E-06D9971DE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3"/>
            <a:ext cx="12192000" cy="1534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5D585-5891-9002-FA61-C32B748F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4" y="12843"/>
            <a:ext cx="1767993" cy="1774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AC9DD5-672B-DB36-153A-FECC308C832F}"/>
              </a:ext>
            </a:extLst>
          </p:cNvPr>
          <p:cNvSpPr txBox="1"/>
          <p:nvPr/>
        </p:nvSpPr>
        <p:spPr>
          <a:xfrm>
            <a:off x="2819400" y="420721"/>
            <a:ext cx="662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PLANT SETUP COST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9C4D28-1B62-AB6A-ECEF-73EC138C2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04209"/>
              </p:ext>
            </p:extLst>
          </p:nvPr>
        </p:nvGraphicFramePr>
        <p:xfrm>
          <a:off x="2209800" y="1786933"/>
          <a:ext cx="7848600" cy="4687828"/>
        </p:xfrm>
        <a:graphic>
          <a:graphicData uri="http://schemas.openxmlformats.org/drawingml/2006/table">
            <a:tbl>
              <a:tblPr/>
              <a:tblGrid>
                <a:gridCol w="4625067">
                  <a:extLst>
                    <a:ext uri="{9D8B030D-6E8A-4147-A177-3AD203B41FA5}">
                      <a16:colId xmlns:a16="http://schemas.microsoft.com/office/drawing/2014/main" val="1895600400"/>
                    </a:ext>
                  </a:extLst>
                </a:gridCol>
                <a:gridCol w="3223533">
                  <a:extLst>
                    <a:ext uri="{9D8B030D-6E8A-4147-A177-3AD203B41FA5}">
                      <a16:colId xmlns:a16="http://schemas.microsoft.com/office/drawing/2014/main" val="406513213"/>
                    </a:ext>
                  </a:extLst>
                </a:gridCol>
              </a:tblGrid>
              <a:tr h="616586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 PREPERATION UNIT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₹              1,20,20,000.00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687682"/>
                  </a:ext>
                </a:extLst>
              </a:tr>
              <a:tr h="616586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BIO-GAS PREPERATION UNIT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₹              2,89,00,000.00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478664"/>
                  </a:ext>
                </a:extLst>
              </a:tr>
              <a:tr h="616586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BOTTLING COMPRESSOR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₹              1,20,00,000.00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9353067"/>
                  </a:ext>
                </a:extLst>
              </a:tr>
              <a:tr h="616586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 QUALITY AND AUTOMATION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₹               1,38,00,000.00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564363"/>
                  </a:ext>
                </a:extLst>
              </a:tr>
              <a:tr h="3271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EFFLUENT HANDLING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₹                  45,00,000.00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500427"/>
                  </a:ext>
                </a:extLst>
              </a:tr>
              <a:tr h="616586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CAPITAL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₹              1,50,00,000.00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664507"/>
                  </a:ext>
                </a:extLst>
              </a:tr>
              <a:tr h="327107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65863"/>
                  </a:ext>
                </a:extLst>
              </a:tr>
              <a:tr h="860678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₹    7,12,00,000.00 </a:t>
                      </a:r>
                      <a:endParaRPr lang="en-IN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27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03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9F4873-ECDF-A65F-5210-058D979E2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8856"/>
            <a:ext cx="4368800" cy="327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9641DA-4F6A-2992-1370-A6C9D4679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7" y="166577"/>
            <a:ext cx="4421911" cy="3276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6E7A01-5452-F12F-6CBD-420AED7E0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80838"/>
            <a:ext cx="4368800" cy="327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098CC2-2C9F-E37C-6B0C-AC34E39379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95" y="3518052"/>
            <a:ext cx="4421912" cy="3279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7EB1F-CF79-D872-CD67-7CC3DE8E8C61}"/>
              </a:ext>
            </a:extLst>
          </p:cNvPr>
          <p:cNvSpPr txBox="1"/>
          <p:nvPr/>
        </p:nvSpPr>
        <p:spPr>
          <a:xfrm>
            <a:off x="5854701" y="332301"/>
            <a:ext cx="48259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V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S</a:t>
            </a:r>
            <a:endParaRPr lang="en-I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28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4873beb7-5857-4685-be1f-d57550cc96cc" xsi:nil="true"/>
    <ApprovalStatus xmlns="4873beb7-5857-4685-be1f-d57550cc96cc">InProgress</ApprovalStatus>
    <DirectSourceMarket xmlns="4873beb7-5857-4685-be1f-d57550cc96cc" xsi:nil="true"/>
    <PrimaryImageGen xmlns="4873beb7-5857-4685-be1f-d57550cc96cc">true</PrimaryImageGen>
    <ThumbnailAssetId xmlns="4873beb7-5857-4685-be1f-d57550cc96cc" xsi:nil="true"/>
    <NumericId xmlns="4873beb7-5857-4685-be1f-d57550cc96cc">-1</NumericId>
    <TPFriendlyName xmlns="4873beb7-5857-4685-be1f-d57550cc96cc">Business plan presentation</TPFriendlyName>
    <BusinessGroup xmlns="4873beb7-5857-4685-be1f-d57550cc96cc" xsi:nil="true"/>
    <APEditor xmlns="4873beb7-5857-4685-be1f-d57550cc96cc">
      <UserInfo>
        <DisplayName>REDMOND\v-luannv</DisplayName>
        <AccountId>92</AccountId>
        <AccountType/>
      </UserInfo>
    </APEditor>
    <SourceTitle xmlns="4873beb7-5857-4685-be1f-d57550cc96cc">Business plan presentation</SourceTitle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PublishStatusLookup xmlns="4873beb7-5857-4685-be1f-d57550cc96cc">
      <Value>264190</Value>
      <Value>1282486</Value>
    </PublishStatusLookup>
    <MachineTranslated xmlns="4873beb7-5857-4685-be1f-d57550cc96cc">false</MachineTranslated>
    <OriginalSourceMarket xmlns="4873beb7-5857-4685-be1f-d57550cc96cc" xsi:nil="true"/>
    <TPInstallLocation xmlns="4873beb7-5857-4685-be1f-d57550cc96cc">{My Templates}</TPInstallLocation>
    <APDescription xmlns="4873beb7-5857-4685-be1f-d57550cc96cc" xsi:nil="true"/>
    <ContentItem xmlns="4873beb7-5857-4685-be1f-d57550cc96cc" xsi:nil="true"/>
    <ClipArtFilename xmlns="4873beb7-5857-4685-be1f-d57550cc96cc" xsi:nil="true"/>
    <APAuthor xmlns="4873beb7-5857-4685-be1f-d57550cc96cc">
      <UserInfo>
        <DisplayName>REDMOND\cynvey</DisplayName>
        <AccountId>191</AccountId>
        <AccountType/>
      </UserInfo>
    </APAuthor>
    <TPAppVersion xmlns="4873beb7-5857-4685-be1f-d57550cc96cc">11</TPAppVersion>
    <TPCommandLine xmlns="4873beb7-5857-4685-be1f-d57550cc96cc">{PP} /n {FilePath}</TPCommandLine>
    <PublishTargets xmlns="4873beb7-5857-4685-be1f-d57550cc96cc">OfficeOnline</PublishTargets>
    <TPLaunchHelpLinkType xmlns="4873beb7-5857-4685-be1f-d57550cc96cc">Template</TPLaunchHelpLinkType>
    <EditorialStatus xmlns="4873beb7-5857-4685-be1f-d57550cc96cc" xsi:nil="true"/>
    <TimesCloned xmlns="4873beb7-5857-4685-be1f-d57550cc96cc" xsi:nil="true"/>
    <LastModifiedDateTime xmlns="4873beb7-5857-4685-be1f-d57550cc96cc" xsi:nil="true"/>
    <Provider xmlns="4873beb7-5857-4685-be1f-d57550cc96cc">EY006220130</Provider>
    <AcquiredFrom xmlns="4873beb7-5857-4685-be1f-d57550cc96cc" xsi:nil="true"/>
    <AssetStart xmlns="4873beb7-5857-4685-be1f-d57550cc96cc">2009-05-30T20:39:38+00:00</AssetStart>
    <LastHandOff xmlns="4873beb7-5857-4685-be1f-d57550cc96cc" xsi:nil="true"/>
    <ArtSampleDocs xmlns="4873beb7-5857-4685-be1f-d57550cc96cc" xsi:nil="true"/>
    <TPClientViewer xmlns="4873beb7-5857-4685-be1f-d57550cc96cc">Microsoft Office PowerPoint</TPClientViewer>
    <UACurrentWords xmlns="4873beb7-5857-4685-be1f-d57550cc96cc">0</UACurrentWords>
    <UALocRecommendation xmlns="4873beb7-5857-4685-be1f-d57550cc96cc">Localize</UALocRecommendation>
    <IsDeleted xmlns="4873beb7-5857-4685-be1f-d57550cc96cc">false</IsDeleted>
    <ShowIn xmlns="4873beb7-5857-4685-be1f-d57550cc96cc">Show everywhere</ShowIn>
    <UANotes xmlns="4873beb7-5857-4685-be1f-d57550cc96cc">online onlyFedEx</UANotes>
    <TemplateStatus xmlns="4873beb7-5857-4685-be1f-d57550cc96cc">Complete</TemplateStatus>
    <CSXHash xmlns="4873beb7-5857-4685-be1f-d57550cc96cc" xsi:nil="true"/>
    <VoteCount xmlns="4873beb7-5857-4685-be1f-d57550cc96cc" xsi:nil="true"/>
    <AssetExpire xmlns="4873beb7-5857-4685-be1f-d57550cc96cc">2100-01-01T00:00:00+00:00</AssetExpire>
    <CSXSubmissionMarket xmlns="4873beb7-5857-4685-be1f-d57550cc96cc" xsi:nil="true"/>
    <DSATActionTaken xmlns="4873beb7-5857-4685-be1f-d57550cc96cc" xsi:nil="true"/>
    <TPExecutable xmlns="4873beb7-5857-4685-be1f-d57550cc96cc" xsi:nil="true"/>
    <SubmitterId xmlns="4873beb7-5857-4685-be1f-d57550cc96cc" xsi:nil="true"/>
    <AssetType xmlns="4873beb7-5857-4685-be1f-d57550cc96cc">TP</AssetType>
    <CSXSubmissionDate xmlns="4873beb7-5857-4685-be1f-d57550cc96cc" xsi:nil="true"/>
    <CSXUpdate xmlns="4873beb7-5857-4685-be1f-d57550cc96cc">false</CSXUpdate>
    <ApprovalLog xmlns="4873beb7-5857-4685-be1f-d57550cc96cc" xsi:nil="true"/>
    <BugNumber xmlns="4873beb7-5857-4685-be1f-d57550cc96cc" xsi:nil="true"/>
    <Milestone xmlns="4873beb7-5857-4685-be1f-d57550cc96cc" xsi:nil="true"/>
    <OriginAsset xmlns="4873beb7-5857-4685-be1f-d57550cc96cc" xsi:nil="true"/>
    <TPComponent xmlns="4873beb7-5857-4685-be1f-d57550cc96cc">PPTFiles</TPComponent>
    <AssetId xmlns="4873beb7-5857-4685-be1f-d57550cc96cc">TP010081922</AssetId>
    <TPApplication xmlns="4873beb7-5857-4685-be1f-d57550cc96cc">PowerPoint</TPApplication>
    <TPLaunchHelpLink xmlns="4873beb7-5857-4685-be1f-d57550cc96cc" xsi:nil="true"/>
    <IntlLocPriority xmlns="4873beb7-5857-4685-be1f-d57550cc96cc" xsi:nil="true"/>
    <HandoffToMSDN xmlns="4873beb7-5857-4685-be1f-d57550cc96cc" xsi:nil="true"/>
    <PlannedPubDate xmlns="4873beb7-5857-4685-be1f-d57550cc96cc" xsi:nil="true"/>
    <CrawlForDependencies xmlns="4873beb7-5857-4685-be1f-d57550cc96cc">false</CrawlForDependencies>
    <IntlLangReviewer xmlns="4873beb7-5857-4685-be1f-d57550cc96cc" xsi:nil="true"/>
    <TrustLevel xmlns="4873beb7-5857-4685-be1f-d57550cc96cc">1 Microsoft Managed Content</TrustLevel>
    <IsSearchable xmlns="4873beb7-5857-4685-be1f-d57550cc96cc">false</IsSearchable>
    <TPNamespace xmlns="4873beb7-5857-4685-be1f-d57550cc96cc">POWERPNT</TPNamespace>
    <Markets xmlns="4873beb7-5857-4685-be1f-d57550cc96cc"/>
    <IntlLangReview xmlns="4873beb7-5857-4685-be1f-d57550cc96cc" xsi:nil="true"/>
    <UAProjectedTotalWords xmlns="4873beb7-5857-4685-be1f-d57550cc96cc" xsi:nil="true"/>
    <OutputCachingOn xmlns="4873beb7-5857-4685-be1f-d57550cc96cc">false</OutputCachingOn>
    <AverageRating xmlns="4873beb7-5857-4685-be1f-d57550cc96cc" xsi:nil="true"/>
    <LastPublishResultLookup xmlns="4873beb7-5857-4685-be1f-d57550cc96cc" xsi:nil="true"/>
    <PolicheckWords xmlns="4873beb7-5857-4685-be1f-d57550cc96cc" xsi:nil="true"/>
    <FriendlyTitle xmlns="4873beb7-5857-4685-be1f-d57550cc96cc" xsi:nil="true"/>
    <Manager xmlns="4873beb7-5857-4685-be1f-d57550cc96cc" xsi:nil="true"/>
    <EditorialTags xmlns="4873beb7-5857-4685-be1f-d57550cc96cc" xsi:nil="true"/>
    <LegacyData xmlns="4873beb7-5857-4685-be1f-d57550cc96cc" xsi:nil="true"/>
    <Downloads xmlns="4873beb7-5857-4685-be1f-d57550cc96cc">0</Downloads>
    <Providers xmlns="4873beb7-5857-4685-be1f-d57550cc96cc" xsi:nil="true"/>
    <TemplateTemplateType xmlns="4873beb7-5857-4685-be1f-d57550cc96cc">PowerPoint 2003 Default</TemplateTemplateType>
    <OOCacheId xmlns="4873beb7-5857-4685-be1f-d57550cc96cc" xsi:nil="true"/>
    <BlockPublish xmlns="4873beb7-5857-4685-be1f-d57550cc96cc" xsi:nil="true"/>
    <CampaignTagsTaxHTField0 xmlns="4873beb7-5857-4685-be1f-d57550cc96cc">
      <Terms xmlns="http://schemas.microsoft.com/office/infopath/2007/PartnerControls"/>
    </CampaignTagsTaxHTField0>
    <LocLastLocAttemptVersionLookup xmlns="4873beb7-5857-4685-be1f-d57550cc96cc">116974</LocLastLocAttemptVersionLookup>
    <LocLastLocAttemptVersionTypeLookup xmlns="4873beb7-5857-4685-be1f-d57550cc96cc" xsi:nil="true"/>
    <LocOverallPreviewStatusLookup xmlns="4873beb7-5857-4685-be1f-d57550cc96cc" xsi:nil="true"/>
    <LocOverallPublishStatusLookup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LocComments xmlns="4873beb7-5857-4685-be1f-d57550cc96cc" xsi:nil="true"/>
    <LocProcessedForMarketsLookup xmlns="4873beb7-5857-4685-be1f-d57550cc96cc" xsi:nil="true"/>
    <LocRecommendedHandoff xmlns="4873beb7-5857-4685-be1f-d57550cc96cc" xsi:nil="true"/>
    <LocManualTestRequired xmlns="4873beb7-5857-4685-be1f-d57550cc96cc" xsi:nil="true"/>
    <LocProcessedForHandoffsLookup xmlns="4873beb7-5857-4685-be1f-d57550cc96cc" xsi:nil="true"/>
    <LocOverallHandbackStatusLookup xmlns="4873beb7-5857-4685-be1f-d57550cc96cc" xsi:nil="true"/>
    <LocalizationTagsTaxHTField0 xmlns="4873beb7-5857-4685-be1f-d57550cc96cc">
      <Terms xmlns="http://schemas.microsoft.com/office/infopath/2007/PartnerControls"/>
    </LocalizationTagsTaxHTField0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InternalTagsTaxHTField0 xmlns="4873beb7-5857-4685-be1f-d57550cc96cc">
      <Terms xmlns="http://schemas.microsoft.com/office/infopath/2007/PartnerControls"/>
    </InternalTagsTaxHTField0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A5DFADD4-55C1-4508-8806-EDFC967490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C25A38-D395-4ECA-8E0C-59C679C62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05A8C3-089E-42DC-ACC9-E492AA2706A4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4873beb7-5857-4685-be1f-d57550cc96cc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333</Words>
  <Application>Microsoft Office PowerPoint</Application>
  <PresentationFormat>Widescreen</PresentationFormat>
  <Paragraphs>100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2019-05-25T07:14:46Z</dcterms:created>
  <dcterms:modified xsi:type="dcterms:W3CDTF">2025-02-19T16:31:26Z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419;#zpp140;#79;#tpl120;#65;#zpp120</vt:lpwstr>
  </property>
  <property fmtid="{D5CDD505-2E9C-101B-9397-08002B2CF9AE}" pid="8" name="PolicheckCounter">
    <vt:lpwstr>0</vt:lpwstr>
  </property>
  <property fmtid="{D5CDD505-2E9C-101B-9397-08002B2CF9AE}" pid="9" name="APTrustLevel">
    <vt:r8>1</vt:r8>
  </property>
</Properties>
</file>